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A251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8000"/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7" Type="http://schemas.openxmlformats.org/officeDocument/2006/relationships/image" Target="../media/image16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1" y="1219200"/>
            <a:ext cx="78485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Здоровьесберегающие</a:t>
            </a:r>
            <a:r>
              <a:rPr lang="ru-RU" sz="5400" b="1" cap="none" spc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технологии на уроках </a:t>
            </a:r>
          </a:p>
          <a:p>
            <a:pPr algn="ctr"/>
            <a:r>
              <a:rPr lang="ru-RU" sz="54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во внеурочное время</a:t>
            </a:r>
            <a:endParaRPr lang="ru-RU" sz="5400" b="1" cap="none" spc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12" descr="Умные де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14400" y="3728666"/>
            <a:ext cx="2438400" cy="2706451"/>
          </a:xfrm>
          <a:prstGeom prst="rect">
            <a:avLst/>
          </a:prstGeom>
        </p:spPr>
      </p:pic>
      <p:pic>
        <p:nvPicPr>
          <p:cNvPr id="4" name="Рисунок 3" descr="14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3886200"/>
            <a:ext cx="2209800" cy="2291644"/>
          </a:xfrm>
          <a:prstGeom prst="rect">
            <a:avLst/>
          </a:prstGeom>
        </p:spPr>
      </p:pic>
      <p:sp>
        <p:nvSpPr>
          <p:cNvPr id="6" name="Лента лицом вниз 5"/>
          <p:cNvSpPr/>
          <p:nvPr/>
        </p:nvSpPr>
        <p:spPr>
          <a:xfrm>
            <a:off x="1905000" y="304800"/>
            <a:ext cx="5334000" cy="612648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Педсовет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199" y="1447800"/>
            <a:ext cx="815340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A25100"/>
                </a:solidFill>
              </a:rPr>
              <a:t>Три варианта оценивания (рефлексия):</a:t>
            </a:r>
          </a:p>
          <a:p>
            <a:endParaRPr lang="ru-RU" b="1" dirty="0" smtClean="0"/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Ученик (самооценка).</a:t>
            </a:r>
          </a:p>
          <a:p>
            <a:pPr marL="342900" indent="-342900"/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2. Ученик-ученик (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взаимооценка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).</a:t>
            </a:r>
          </a:p>
          <a:p>
            <a:pPr marL="342900" indent="-342900"/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3. Ученик-учитель (корректирующая оценка и договор на окончательную оценку).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13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4495800"/>
            <a:ext cx="2819400" cy="1872258"/>
          </a:xfrm>
          <a:prstGeom prst="rect">
            <a:avLst/>
          </a:prstGeom>
        </p:spPr>
      </p:pic>
      <p:pic>
        <p:nvPicPr>
          <p:cNvPr id="5" name="Рисунок 4" descr="J01783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96200" y="1905000"/>
            <a:ext cx="666750" cy="666750"/>
          </a:xfrm>
          <a:prstGeom prst="rect">
            <a:avLst/>
          </a:prstGeom>
        </p:spPr>
      </p:pic>
      <p:pic>
        <p:nvPicPr>
          <p:cNvPr id="6" name="Рисунок 5" descr="J0178299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86600" y="3352800"/>
            <a:ext cx="666750" cy="666750"/>
          </a:xfrm>
          <a:prstGeom prst="rect">
            <a:avLst/>
          </a:prstGeom>
        </p:spPr>
      </p:pic>
      <p:pic>
        <p:nvPicPr>
          <p:cNvPr id="7" name="Рисунок 6" descr="J017830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95600" y="5486400"/>
            <a:ext cx="666750" cy="666750"/>
          </a:xfrm>
          <a:prstGeom prst="rect">
            <a:avLst/>
          </a:prstGeom>
        </p:spPr>
      </p:pic>
      <p:pic>
        <p:nvPicPr>
          <p:cNvPr id="8" name="Рисунок 7" descr="J0178298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3400" y="4724400"/>
            <a:ext cx="666750" cy="666750"/>
          </a:xfrm>
          <a:prstGeom prst="rect">
            <a:avLst/>
          </a:prstGeom>
        </p:spPr>
      </p:pic>
      <p:pic>
        <p:nvPicPr>
          <p:cNvPr id="9" name="Рисунок 8" descr="J0178298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19200" y="152400"/>
            <a:ext cx="666750" cy="666750"/>
          </a:xfrm>
          <a:prstGeom prst="rect">
            <a:avLst/>
          </a:prstGeom>
        </p:spPr>
      </p:pic>
      <p:pic>
        <p:nvPicPr>
          <p:cNvPr id="10" name="Рисунок 9" descr="J017830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0" y="0"/>
            <a:ext cx="666750" cy="666750"/>
          </a:xfrm>
          <a:prstGeom prst="rect">
            <a:avLst/>
          </a:prstGeom>
        </p:spPr>
      </p:pic>
      <p:pic>
        <p:nvPicPr>
          <p:cNvPr id="11" name="Рисунок 10" descr="J0178299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600" y="228600"/>
            <a:ext cx="666750" cy="666750"/>
          </a:xfrm>
          <a:prstGeom prst="rect">
            <a:avLst/>
          </a:prstGeom>
        </p:spPr>
      </p:pic>
      <p:pic>
        <p:nvPicPr>
          <p:cNvPr id="12" name="Рисунок 11" descr="J01783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0"/>
            <a:ext cx="666750" cy="666750"/>
          </a:xfrm>
          <a:prstGeom prst="rect">
            <a:avLst/>
          </a:prstGeom>
        </p:spPr>
      </p:pic>
      <p:pic>
        <p:nvPicPr>
          <p:cNvPr id="13" name="Рисунок 12" descr="J0178313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09800" y="533400"/>
            <a:ext cx="666750" cy="666750"/>
          </a:xfrm>
          <a:prstGeom prst="rect">
            <a:avLst/>
          </a:prstGeom>
        </p:spPr>
      </p:pic>
      <p:pic>
        <p:nvPicPr>
          <p:cNvPr id="14" name="Рисунок 13" descr="J0178313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38800" y="533400"/>
            <a:ext cx="666750" cy="666750"/>
          </a:xfrm>
          <a:prstGeom prst="rect">
            <a:avLst/>
          </a:prstGeom>
        </p:spPr>
      </p:pic>
      <p:pic>
        <p:nvPicPr>
          <p:cNvPr id="15" name="Рисунок 14" descr="J01783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3886200"/>
            <a:ext cx="666750" cy="666750"/>
          </a:xfrm>
          <a:prstGeom prst="rect">
            <a:avLst/>
          </a:prstGeom>
        </p:spPr>
      </p:pic>
      <p:pic>
        <p:nvPicPr>
          <p:cNvPr id="16" name="Рисунок 15" descr="J0178313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58000" y="2438400"/>
            <a:ext cx="666750" cy="666750"/>
          </a:xfrm>
          <a:prstGeom prst="rect">
            <a:avLst/>
          </a:prstGeom>
        </p:spPr>
      </p:pic>
      <p:pic>
        <p:nvPicPr>
          <p:cNvPr id="17" name="Рисунок 16" descr="J0178313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828800" y="4572000"/>
            <a:ext cx="666750" cy="66675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534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A25100"/>
                </a:solidFill>
              </a:rPr>
              <a:t>Методические рекомендации по организации рефлексивной деятельности учащихся на уроке</a:t>
            </a:r>
            <a:endParaRPr lang="ru-RU" sz="2400" b="1" dirty="0">
              <a:solidFill>
                <a:srgbClr val="A251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1" y="1371600"/>
            <a:ext cx="830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При разработке программ учебных курсов и составлении конспектов блока уроков и отдельных занятий рекомендуется:</a:t>
            </a: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lvl="0" indent="-342900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1. Каждый урок рассматривается в системе, блоке уроков, тогда выстраивается цепочка целей урока, прослеживается динамика развития умений учащихся: умения анализа и оценки, которые должны переходить в умения самооценки и взаимоанализа.</a:t>
            </a:r>
          </a:p>
          <a:p>
            <a:pPr marL="342900" lvl="0" indent="-342900">
              <a:buAutoNum type="arabicPeriod"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2. В структуре урока выделять этапы, на которых ребенок может поучаствовать в анализе,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взаимоанализе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и самоанализе.</a:t>
            </a:r>
          </a:p>
          <a:p>
            <a:pPr lvl="0"/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3. Чтобы анализ и самоанализ были успешными, необходимо каждый раз определять для детей критерии ,по которым будет оцениваться их деятельность на уроке. Критерии могут быть написаны на  карточках и представлены детям.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534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A25100"/>
                </a:solidFill>
              </a:rPr>
              <a:t>Методические рекомендации по организации рефлексивной деятельности учащихся на уроке</a:t>
            </a:r>
            <a:endParaRPr lang="ru-RU" sz="2400" b="1" dirty="0">
              <a:solidFill>
                <a:srgbClr val="A251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1" y="1371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04800" y="1447800"/>
            <a:ext cx="8458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4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Доводить до сведения детей и их родителей умения и знания, которые должны усвоить учащиеся по каждому предмету в каждой четверти и за год.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5. Успешность освоения программы оценивать не по отметкам, а по продвижению каждого в том или ином виде деятельности. Этому способствуют такие средства, как выставки работ, творческие папки, характеристики, в которых  отмечаются положительные изменения, карточка «Мои достижения».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6. Стимулировать развитие у учащихся умений самоанализа и самооценки, используя такие средства, как сочинение «Мои достижения», «Письмо в будущее», игру «Машина времени»(дети пишут себе письмо в будущее, отмечая, чему они хотят научится делать, что хотят узнать, что будут уметь через год, через два года, пять лет).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86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 ходе занятия с целью развития рефлексивных умений учащихся рекомендуется: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04800" y="1371600"/>
            <a:ext cx="8534400" cy="467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В начале урока называть основные цели урока (сформулированные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диагностично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, через конкретное перечисление тех знаний и умений, которые учащиеся должны усвоить).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На одном из этапов урока предлагать учащимся проанализировать свою работу и обменяться с соседом по парте мнениями о тех знаниях и умениях, которые они усвоили или проявили в ходе выполнения определенного вида деятельности, знания, упражнения.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При комментировании отметок за выполненные задания называть те знания и умения ,которые усвоили или проявил ученик.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В конце урока необходимо подводить итоги, вовлекая детей в самоанализ, в ходе которого они говорят, чему они научились, какие умения проявили. Сначала  анализ проводится в парах, затем один из учеников анализирует результаты урока перед всем классом (на каждом уроке анализ делает другой ученик)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 descr="HH00546_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914400"/>
            <a:ext cx="630022" cy="643738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86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 ходе занятия с целью развития рефлексивных умений учащихся рекомендуется: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04800" y="1371600"/>
            <a:ext cx="853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8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524000"/>
            <a:ext cx="8534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5. Чаще использовать методы взаимной проверки домашнего задания (при этом учитель на доске записывает те критерии, по котором учащиеся анализируют выполненную работу, ученики отметки друг другу могут не выставлять).</a:t>
            </a:r>
          </a:p>
          <a:p>
            <a:pPr lvl="1"/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6. Чаще использовать метод анализа учащимися ответов одноклассников у доски (отмечаются положительные стороны ответа и недочеты, путь их исправления) </a:t>
            </a:r>
          </a:p>
          <a:p>
            <a:pPr lvl="1"/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7. Вовлекать в анализ и самоанализ, используя такие средства ,как рецензии на доклады, сочинения одноклассников, на свои доклады и сочинения.</a:t>
            </a:r>
          </a:p>
          <a:p>
            <a:pPr lvl="1"/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8. Чаще использовать метод коллективного анализа и оценки организационных и проведенных дел во внеклассной работе.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6" name="Рисунок 5" descr="HH00546_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914400"/>
            <a:ext cx="630022" cy="643738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86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 ходе занятия с целью развития рефлексивных умений учащихся рекомендуется: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04800" y="1371600"/>
            <a:ext cx="853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8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5240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28600" y="1565196"/>
            <a:ext cx="8686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</a:rPr>
              <a:t>9.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Регулярно использовать метод  анализа прожитых детским коллективом недели (в младших классах), месяца ( в старших классах), который осуществляется через такие приемы, как работа в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микрогруппах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, «разговор в кругу», «разговор у свечи».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10. Чаще использовать методику     кооперативного обучения, коллективной познавательной деятельности, проблемного обучения, метод коллективных групповых проектов, формы ценностно-ориентированной деятельности, которые включают как естественный элемент коллективный и индивидуальный анализ и оценку осуществленной деятельности,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взаимоанализ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взаимооценку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, самоанализ и самооценку.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6" name="Рисунок 5" descr="HH00546_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914400"/>
            <a:ext cx="630022" cy="643738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0"/>
            <a:ext cx="861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Примерный перечень тем здоровья в рамках предмета 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«Общая биология», содержащий материал по проблемам ЗОЖ,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репродуктивного здоровья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1" y="1142999"/>
          <a:ext cx="8686800" cy="6175248"/>
        </p:xfrm>
        <a:graphic>
          <a:graphicData uri="http://schemas.openxmlformats.org/drawingml/2006/table">
            <a:tbl>
              <a:tblPr/>
              <a:tblGrid>
                <a:gridCol w="493796"/>
                <a:gridCol w="1836735"/>
                <a:gridCol w="6356269"/>
              </a:tblGrid>
              <a:tr h="622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Название 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Вопросы ЗОЖ, которые могут быть включены в содержание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4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Клетка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Волшебные свойства воды.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Болезни которые могут передаваться. Профилактика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СПИДа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Основные жизнеобеспечивающие компоненты пищи: белки - строительный материал человека. Углеводы – поставщики энергии. Жиры в питании человека. Витамины. Вода и минеральные соли.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Организм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Репродуктивное здоровье.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Угроза влияния курения, алкоголя, наркотических веществ.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Что такое старение? Можно ли продлить молодость?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2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Экосистемы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Среда обитания и здоровье.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Стресс, «болезни адаптации» и их предупреждение.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0"/>
            <a:ext cx="861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Примерный перечень тем здоровья в рамках предмета 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«Биология»7 класс, содержащий материал по проблемам ЗОЖ,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репродуктивного здоровья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CCCC00"/>
                </a:solidFill>
              </a:rPr>
              <a:t> 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7200" y="1570124"/>
          <a:ext cx="8382000" cy="3992476"/>
        </p:xfrm>
        <a:graphic>
          <a:graphicData uri="http://schemas.openxmlformats.org/drawingml/2006/table">
            <a:tbl>
              <a:tblPr/>
              <a:tblGrid>
                <a:gridCol w="475368"/>
                <a:gridCol w="1775354"/>
                <a:gridCol w="6131278"/>
              </a:tblGrid>
              <a:tr h="816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Название 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Вопросы ЗОЖ, которые могут быть включены в содержание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0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Простейшие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Профилактика болезней «грязных рук».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Профилактика болезней ,вызываемых простейшими.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Черви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Профилактика гельминтозов.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5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Рыбы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251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Правила приготовления рыбных блюд.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251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600200"/>
            <a:ext cx="6825330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Место учащегося в рейтинге знаний:</a:t>
            </a:r>
          </a:p>
          <a:p>
            <a:endParaRPr lang="ru-RU" dirty="0" smtClean="0"/>
          </a:p>
          <a:p>
            <a:pPr algn="ctr"/>
            <a:r>
              <a:rPr lang="ru-RU" sz="5400" b="1" dirty="0" smtClean="0">
                <a:solidFill>
                  <a:srgbClr val="A25100"/>
                </a:solidFill>
              </a:rPr>
              <a:t>2 (</a:t>
            </a:r>
            <a:r>
              <a:rPr lang="en-US" sz="5400" b="1" dirty="0" smtClean="0">
                <a:solidFill>
                  <a:srgbClr val="A25100"/>
                </a:solidFill>
              </a:rPr>
              <a:t>n</a:t>
            </a:r>
            <a:r>
              <a:rPr lang="ru-RU" sz="5400" b="1" dirty="0" smtClean="0">
                <a:solidFill>
                  <a:srgbClr val="A25100"/>
                </a:solidFill>
              </a:rPr>
              <a:t>5) + </a:t>
            </a:r>
            <a:r>
              <a:rPr lang="en-US" sz="5400" b="1" dirty="0" smtClean="0">
                <a:solidFill>
                  <a:srgbClr val="A25100"/>
                </a:solidFill>
              </a:rPr>
              <a:t>n</a:t>
            </a:r>
            <a:r>
              <a:rPr lang="ru-RU" sz="5400" b="1" dirty="0" smtClean="0">
                <a:solidFill>
                  <a:srgbClr val="A25100"/>
                </a:solidFill>
              </a:rPr>
              <a:t>4 – </a:t>
            </a:r>
            <a:r>
              <a:rPr lang="en-US" sz="5400" b="1" dirty="0" smtClean="0">
                <a:solidFill>
                  <a:srgbClr val="A25100"/>
                </a:solidFill>
              </a:rPr>
              <a:t>n</a:t>
            </a:r>
            <a:r>
              <a:rPr lang="ru-RU" sz="5400" b="1" dirty="0" smtClean="0">
                <a:solidFill>
                  <a:srgbClr val="A25100"/>
                </a:solidFill>
              </a:rPr>
              <a:t>2,</a:t>
            </a:r>
          </a:p>
          <a:p>
            <a:endParaRPr lang="ru-RU" dirty="0" smtClean="0"/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где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– количество отметок 5, 4, 2 (текущих)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Рисунок 2" descr="J0195320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4133678"/>
            <a:ext cx="2425598" cy="1744086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2057400"/>
            <a:ext cx="77724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Спасибо </a:t>
            </a:r>
          </a:p>
          <a:p>
            <a:pPr algn="ctr"/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внимание!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5400"/>
            <a:ext cx="8763000" cy="3974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4400" b="1" i="1" dirty="0" smtClean="0">
                <a:solidFill>
                  <a:srgbClr val="A25100"/>
                </a:solidFill>
                <a:latin typeface="Book Antiqua" pitchFamily="18" charset="0"/>
              </a:rPr>
              <a:t>«Медик лечит тело,</a:t>
            </a:r>
          </a:p>
          <a:p>
            <a:pPr>
              <a:lnSpc>
                <a:spcPct val="200000"/>
              </a:lnSpc>
            </a:pPr>
            <a:r>
              <a:rPr lang="ru-RU" sz="4400" b="1" i="1" dirty="0" smtClean="0">
                <a:solidFill>
                  <a:srgbClr val="A25100"/>
                </a:solidFill>
                <a:latin typeface="Book Antiqua" pitchFamily="18" charset="0"/>
              </a:rPr>
              <a:t> а душа – это работа педагога.</a:t>
            </a:r>
          </a:p>
          <a:p>
            <a:pPr>
              <a:lnSpc>
                <a:spcPct val="200000"/>
              </a:lnSpc>
            </a:pPr>
            <a:r>
              <a:rPr lang="ru-RU" sz="4400" b="1" i="1" dirty="0" smtClean="0">
                <a:solidFill>
                  <a:srgbClr val="A25100"/>
                </a:solidFill>
                <a:latin typeface="Book Antiqua" pitchFamily="18" charset="0"/>
              </a:rPr>
              <a:t>Будущее в руках педагога».</a:t>
            </a:r>
            <a:endParaRPr lang="ru-RU" sz="4400" b="1" i="1" dirty="0">
              <a:solidFill>
                <a:srgbClr val="A25100"/>
              </a:solidFill>
              <a:latin typeface="Book Antiqua" pitchFamily="18" charset="0"/>
            </a:endParaRPr>
          </a:p>
        </p:txBody>
      </p:sp>
      <p:pic>
        <p:nvPicPr>
          <p:cNvPr id="3" name="Рисунок 2" descr="F13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5181600"/>
            <a:ext cx="3228668" cy="135255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Статистика: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676400"/>
            <a:ext cx="73814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 Умирает очень много детей сразу после рождения;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 В России каждые 16 минут умирает новорожденный ребенок;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- 200 детей из 1000 имеют врожденные заболевания;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- 22 миллиона человек заражено гельминтами. 80% - дети;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 Очень много людей больных анемией;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- 20% призывников имеют нормальный гемоглобин;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- Возрастает число отравлений и самоубийц. …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Двойная стрелка вверх/вниз 5"/>
          <p:cNvSpPr/>
          <p:nvPr/>
        </p:nvSpPr>
        <p:spPr>
          <a:xfrm>
            <a:off x="6705600" y="304800"/>
            <a:ext cx="484632" cy="12161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войная стрелка вверх/вниз 6"/>
          <p:cNvSpPr/>
          <p:nvPr/>
        </p:nvSpPr>
        <p:spPr>
          <a:xfrm>
            <a:off x="1828800" y="304800"/>
            <a:ext cx="484632" cy="12161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Мы опираемся в выборе действия на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Концепцию Модернизации российского образования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286000"/>
            <a:ext cx="8610600" cy="3834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 dirty="0" smtClean="0">
                <a:solidFill>
                  <a:srgbClr val="08080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«Развивающемуся обществу нужны современно образованные, нравственные, предприимчивые люди, которые могут самостоятельно принимать решения в ситуации выбора, отличаются мобильностью, динамизмом, конструктивностью, готовы межкультурному взаимодействию, обладают чувством ответственности за судьбу страны, за ее социально-экономическое процветание».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(из Концепции Модернизации российского образования)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ru-RU" sz="1600" b="1" i="1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5791200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России нужна здоровая нация… Здоровая физически, духовно, нравственно.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7543800" y="1219200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1700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7870" y="0"/>
            <a:ext cx="922187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1828800"/>
            <a:ext cx="8763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4400" b="1" i="1" dirty="0" smtClean="0">
                <a:solidFill>
                  <a:srgbClr val="A25100"/>
                </a:solidFill>
                <a:latin typeface="Book Antiqua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У многих детей времени, свободного от школы и школьных занятий,  практически нет. Их рабочий день, особенно в старших классах, намного превышает продолжительность рабочего дня взрослых и составляет  12-14 часов. </a:t>
            </a:r>
          </a:p>
          <a:p>
            <a:pPr>
              <a:lnSpc>
                <a:spcPct val="200000"/>
              </a:lnSpc>
            </a:pPr>
            <a:endParaRPr lang="ru-RU" sz="2000" b="1" i="1" dirty="0" smtClean="0">
              <a:solidFill>
                <a:srgbClr val="A25100"/>
              </a:solidFill>
              <a:latin typeface="Book Antiqua" pitchFamily="18" charset="0"/>
            </a:endParaRPr>
          </a:p>
          <a:p>
            <a:pPr algn="ctr">
              <a:lnSpc>
                <a:spcPct val="200000"/>
              </a:lnSpc>
            </a:pPr>
            <a:endParaRPr lang="ru-RU" sz="2000" b="1" i="1" dirty="0">
              <a:solidFill>
                <a:srgbClr val="A25100"/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33400"/>
            <a:ext cx="9224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A25100"/>
                </a:solidFill>
              </a:rPr>
              <a:t>Показатели Института возрастной физиологии:</a:t>
            </a:r>
            <a:endParaRPr lang="ru-RU" sz="3200" b="1" dirty="0">
              <a:solidFill>
                <a:srgbClr val="A2510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1219201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A25100"/>
                </a:solidFill>
              </a:rPr>
              <a:t>Урок осуществляется в условиях комфортности:</a:t>
            </a:r>
            <a:endParaRPr lang="ru-RU" sz="2800" b="1" dirty="0">
              <a:solidFill>
                <a:srgbClr val="A251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2057400"/>
            <a:ext cx="86868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А) С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</a:rPr>
              <a:t>анитарно-гигиенических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Свежий воздух, проветренный класс, соответствующее освещение, подходящие по росту парты, расположение слабовидящих учащихся в соответствии с рекомендациями медико-санитарной службы, а также по желанию детей и родителей.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- Комфортный для человека уровень шума-10 дБ (Так журчит ручей и шумит листва). Обычный разговор «в спокойных тонах»-это 40 дБ. 70 дБ-это предельно допустимое давление звука, которое не оказывает на организм человека вредного воздействия.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Использование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видеоэкранных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средств обучения с учетом гигиенических правил.</a:t>
            </a:r>
            <a:endParaRPr lang="ru-RU" sz="2000" b="1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286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Критерии урока </a:t>
            </a:r>
            <a:r>
              <a:rPr lang="ru-RU" sz="2800" b="1" i="1" dirty="0" err="1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здоровьесберегающей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направленности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7" name="Рисунок 6" descr="6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5334000"/>
            <a:ext cx="1847850" cy="1419225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1219201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A25100"/>
                </a:solidFill>
              </a:rPr>
              <a:t>Урок осуществляется в условиях комфортности:</a:t>
            </a:r>
            <a:endParaRPr lang="ru-RU" sz="2800" b="1" dirty="0">
              <a:solidFill>
                <a:srgbClr val="A251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2057400"/>
            <a:ext cx="8686800" cy="424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Б) Психологических: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Создание эмоционально положительного фона в обучении, общении;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- Учет психического и физического здоровья ребенка; психологических особенностей класса;</a:t>
            </a:r>
          </a:p>
          <a:p>
            <a:pPr>
              <a:lnSpc>
                <a:spcPct val="80000"/>
              </a:lnSpc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Стимулирование мотивации на успешность в обучении оказание поддержки и помощи ребенку в учебе;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- Использование чередования интенсивности в обучении и релаксации.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286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Критерии урока </a:t>
            </a:r>
            <a:r>
              <a:rPr lang="ru-RU" sz="2800" b="1" i="1" dirty="0" err="1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здоровьесберегающей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направленности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3048000"/>
            <a:ext cx="79248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3429000"/>
            <a:ext cx="76962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lnSpc>
                <a:spcPct val="80000"/>
              </a:lnSpc>
            </a:pPr>
            <a:endParaRPr lang="ru-RU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ru-RU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1000" y="4191001"/>
            <a:ext cx="76200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1" name="Рисунок 10" descr="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3200400"/>
            <a:ext cx="971550" cy="16002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7534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Здоровьесберегающие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компоненты на уроке: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447800"/>
            <a:ext cx="8763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- Динамические паузы;</a:t>
            </a:r>
          </a:p>
          <a:p>
            <a:pPr lvl="0">
              <a:lnSpc>
                <a:spcPct val="150000"/>
              </a:lnSpc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- Чередование поз во время урока;</a:t>
            </a:r>
          </a:p>
          <a:p>
            <a:pPr lvl="0">
              <a:lnSpc>
                <a:spcPct val="150000"/>
              </a:lnSpc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- Организационное начало (выстраиваются договорные отношения, принимаются правила урока);</a:t>
            </a:r>
          </a:p>
          <a:p>
            <a:pPr lvl="0">
              <a:lnSpc>
                <a:spcPct val="150000"/>
              </a:lnSpc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- Ранжирование учебного материала урока по степени сложности, новизны , актуальности;</a:t>
            </a:r>
          </a:p>
          <a:p>
            <a:pPr lvl="0">
              <a:lnSpc>
                <a:spcPct val="150000"/>
              </a:lnSpc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- Использование активных методов обучения: поисковый, диалогический, игровой, проектный, исследовательский и др.;</a:t>
            </a:r>
          </a:p>
          <a:p>
            <a:pPr lvl="0">
              <a:lnSpc>
                <a:spcPct val="150000"/>
              </a:lnSpc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- Отражение в содержании вопросов, связанных со здоровьем, здоровым образом жизни (по возможности);</a:t>
            </a:r>
          </a:p>
          <a:p>
            <a:endParaRPr lang="ru-RU" dirty="0"/>
          </a:p>
        </p:txBody>
      </p:sp>
      <p:pic>
        <p:nvPicPr>
          <p:cNvPr id="4" name="Рисунок 3" descr="13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1447800"/>
            <a:ext cx="876300" cy="7620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7534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Здоровьесберегающие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компоненты на уроке: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4478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1472862"/>
            <a:ext cx="8763000" cy="4190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</a:rPr>
              <a:t>- Гармоничное сочетание обучения-воспитания-развития в учебной деятельности;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</a:rPr>
              <a:t>- Плотность урока: количество времени, затраченного на учебную деятельность не менее 60%, но не более-80%;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</a:rPr>
              <a:t>- Темп завершения урока спокойный, учащийся должен иметь возможность задать учителю вопросы;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</a:rPr>
              <a:t>- Учитель комментирует домашнее задание (объем, «риски». «опасные места». Наличие выбора);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</a:rPr>
              <a:t>- Система оценивания. Внимание!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</a:rPr>
              <a:t>Стрессогенная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</a:rPr>
              <a:t> ситуация.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pic>
        <p:nvPicPr>
          <p:cNvPr id="5" name="Рисунок 4" descr="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5105400"/>
            <a:ext cx="1009650" cy="904875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316</TotalTime>
  <Words>1358</Words>
  <Application>Microsoft Office PowerPoint</Application>
  <PresentationFormat>Экран (4:3)</PresentationFormat>
  <Paragraphs>140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Teacher</cp:lastModifiedBy>
  <cp:revision>28</cp:revision>
  <dcterms:modified xsi:type="dcterms:W3CDTF">2015-01-13T10:10:21Z</dcterms:modified>
</cp:coreProperties>
</file>