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21"/>
  </p:notesMasterIdLst>
  <p:sldIdLst>
    <p:sldId id="256" r:id="rId2"/>
    <p:sldId id="281" r:id="rId3"/>
    <p:sldId id="257" r:id="rId4"/>
    <p:sldId id="258" r:id="rId5"/>
    <p:sldId id="282" r:id="rId6"/>
    <p:sldId id="283" r:id="rId7"/>
    <p:sldId id="284" r:id="rId8"/>
    <p:sldId id="271" r:id="rId9"/>
    <p:sldId id="285" r:id="rId10"/>
    <p:sldId id="272" r:id="rId11"/>
    <p:sldId id="273" r:id="rId12"/>
    <p:sldId id="293" r:id="rId13"/>
    <p:sldId id="274" r:id="rId14"/>
    <p:sldId id="275" r:id="rId15"/>
    <p:sldId id="287" r:id="rId16"/>
    <p:sldId id="276" r:id="rId17"/>
    <p:sldId id="277" r:id="rId18"/>
    <p:sldId id="270" r:id="rId19"/>
    <p:sldId id="290" r:id="rId2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65" d="100"/>
          <a:sy n="65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2E3A501C-22F4-41AD-9AB3-F138774D4F60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318A8AA-88F6-4D9C-9D47-2A51E34A64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393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5E14451-2F26-4EF0-87D7-7B07DFE13759}" type="slidenum">
              <a:rPr lang="ru-RU">
                <a:latin typeface="Verdana" pitchFamily="34" charset="0"/>
              </a:rPr>
              <a:pPr/>
              <a:t>13</a:t>
            </a:fld>
            <a:endParaRPr lang="ru-RU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82A0CFA-194D-4651-9B65-97C2AACBAD80}" type="slidenum">
              <a:rPr lang="ru-RU">
                <a:latin typeface="Verdana" pitchFamily="34" charset="0"/>
              </a:rPr>
              <a:pPr/>
              <a:t>18</a:t>
            </a:fld>
            <a:endParaRPr lang="ru-RU">
              <a:latin typeface="Verdan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F5491-CC28-4FE7-84E5-418A75DD4E1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64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613BB-21C3-41B5-8C61-59A7AD42FD5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92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B5E8-2895-42CE-BE89-28022346DA4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75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13D2E-08B4-46B0-AF86-0AB8B1B69EB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03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147483646 h 640"/>
              <a:gd name="T6" fmla="*/ 2147483646 w 2706"/>
              <a:gd name="T7" fmla="*/ 2147483646 h 640"/>
              <a:gd name="T8" fmla="*/ 2147483646 w 2706"/>
              <a:gd name="T9" fmla="*/ 2147483646 h 640"/>
              <a:gd name="T10" fmla="*/ 2147483646 w 2706"/>
              <a:gd name="T11" fmla="*/ 2147483646 h 640"/>
              <a:gd name="T12" fmla="*/ 2147483646 w 2706"/>
              <a:gd name="T13" fmla="*/ 2147483646 h 640"/>
              <a:gd name="T14" fmla="*/ 2147483646 w 2706"/>
              <a:gd name="T15" fmla="*/ 2147483646 h 640"/>
              <a:gd name="T16" fmla="*/ 2147483646 w 2706"/>
              <a:gd name="T17" fmla="*/ 2147483646 h 640"/>
              <a:gd name="T18" fmla="*/ 2147483646 w 2706"/>
              <a:gd name="T19" fmla="*/ 2147483646 h 640"/>
              <a:gd name="T20" fmla="*/ 2147483646 w 2706"/>
              <a:gd name="T21" fmla="*/ 2147483646 h 640"/>
              <a:gd name="T22" fmla="*/ 2147483646 w 2706"/>
              <a:gd name="T23" fmla="*/ 2147483646 h 640"/>
              <a:gd name="T24" fmla="*/ 2147483646 w 2706"/>
              <a:gd name="T25" fmla="*/ 2147483646 h 640"/>
              <a:gd name="T26" fmla="*/ 2147483646 w 2706"/>
              <a:gd name="T27" fmla="*/ 2147483646 h 640"/>
              <a:gd name="T28" fmla="*/ 2147483646 w 2706"/>
              <a:gd name="T29" fmla="*/ 2147483646 h 640"/>
              <a:gd name="T30" fmla="*/ 2147483646 w 2706"/>
              <a:gd name="T31" fmla="*/ 2147483646 h 640"/>
              <a:gd name="T32" fmla="*/ 2147483646 w 2706"/>
              <a:gd name="T33" fmla="*/ 2147483646 h 640"/>
              <a:gd name="T34" fmla="*/ 2147483646 w 2706"/>
              <a:gd name="T35" fmla="*/ 2147483646 h 640"/>
              <a:gd name="T36" fmla="*/ 0 w 2706"/>
              <a:gd name="T37" fmla="*/ 2147483646 h 640"/>
              <a:gd name="T38" fmla="*/ 0 w 2706"/>
              <a:gd name="T39" fmla="*/ 2147483646 h 640"/>
              <a:gd name="T40" fmla="*/ 2147483646 w 2706"/>
              <a:gd name="T41" fmla="*/ 2147483646 h 640"/>
              <a:gd name="T42" fmla="*/ 2147483646 w 2706"/>
              <a:gd name="T43" fmla="*/ 2147483646 h 640"/>
              <a:gd name="T44" fmla="*/ 2147483646 w 2706"/>
              <a:gd name="T45" fmla="*/ 2147483646 h 640"/>
              <a:gd name="T46" fmla="*/ 2147483646 w 2706"/>
              <a:gd name="T47" fmla="*/ 2147483646 h 640"/>
              <a:gd name="T48" fmla="*/ 2147483646 w 2706"/>
              <a:gd name="T49" fmla="*/ 2147483646 h 640"/>
              <a:gd name="T50" fmla="*/ 2147483646 w 2706"/>
              <a:gd name="T51" fmla="*/ 2147483646 h 640"/>
              <a:gd name="T52" fmla="*/ 2147483646 w 2706"/>
              <a:gd name="T53" fmla="*/ 2147483646 h 640"/>
              <a:gd name="T54" fmla="*/ 2147483646 w 2706"/>
              <a:gd name="T55" fmla="*/ 2147483646 h 640"/>
              <a:gd name="T56" fmla="*/ 2147483646 w 2706"/>
              <a:gd name="T57" fmla="*/ 2147483646 h 640"/>
              <a:gd name="T58" fmla="*/ 2147483646 w 2706"/>
              <a:gd name="T59" fmla="*/ 2147483646 h 640"/>
              <a:gd name="T60" fmla="*/ 2147483646 w 2706"/>
              <a:gd name="T61" fmla="*/ 2147483646 h 640"/>
              <a:gd name="T62" fmla="*/ 2147483646 w 2706"/>
              <a:gd name="T63" fmla="*/ 2147483646 h 640"/>
              <a:gd name="T64" fmla="*/ 2147483646 w 2706"/>
              <a:gd name="T65" fmla="*/ 2147483646 h 640"/>
              <a:gd name="T66" fmla="*/ 2147483646 w 2706"/>
              <a:gd name="T67" fmla="*/ 2147483646 h 640"/>
              <a:gd name="T68" fmla="*/ 2147483646 w 2706"/>
              <a:gd name="T69" fmla="*/ 2147483646 h 640"/>
              <a:gd name="T70" fmla="*/ 2147483646 w 2706"/>
              <a:gd name="T71" fmla="*/ 2147483646 h 640"/>
              <a:gd name="T72" fmla="*/ 2147483646 w 2706"/>
              <a:gd name="T73" fmla="*/ 2147483646 h 640"/>
              <a:gd name="T74" fmla="*/ 2147483646 w 2706"/>
              <a:gd name="T75" fmla="*/ 2147483646 h 640"/>
              <a:gd name="T76" fmla="*/ 2147483646 w 2706"/>
              <a:gd name="T77" fmla="*/ 2147483646 h 640"/>
              <a:gd name="T78" fmla="*/ 2147483646 w 2706"/>
              <a:gd name="T79" fmla="*/ 2147483646 h 640"/>
              <a:gd name="T80" fmla="*/ 2147483646 w 2706"/>
              <a:gd name="T81" fmla="*/ 2147483646 h 640"/>
              <a:gd name="T82" fmla="*/ 2147483646 w 2706"/>
              <a:gd name="T83" fmla="*/ 2147483646 h 640"/>
              <a:gd name="T84" fmla="*/ 2147483646 w 2706"/>
              <a:gd name="T85" fmla="*/ 2147483646 h 640"/>
              <a:gd name="T86" fmla="*/ 2147483646 w 2706"/>
              <a:gd name="T87" fmla="*/ 2147483646 h 640"/>
              <a:gd name="T88" fmla="*/ 2147483646 w 2706"/>
              <a:gd name="T89" fmla="*/ 2147483646 h 640"/>
              <a:gd name="T90" fmla="*/ 2147483646 w 2706"/>
              <a:gd name="T91" fmla="*/ 2147483646 h 640"/>
              <a:gd name="T92" fmla="*/ 2147483646 w 2706"/>
              <a:gd name="T93" fmla="*/ 2147483646 h 640"/>
              <a:gd name="T94" fmla="*/ 2147483646 w 2706"/>
              <a:gd name="T95" fmla="*/ 2147483646 h 640"/>
              <a:gd name="T96" fmla="*/ 2147483646 w 2706"/>
              <a:gd name="T97" fmla="*/ 2147483646 h 640"/>
              <a:gd name="T98" fmla="*/ 2147483646 w 2706"/>
              <a:gd name="T99" fmla="*/ 2147483646 h 640"/>
              <a:gd name="T100" fmla="*/ 2147483646 w 2706"/>
              <a:gd name="T101" fmla="*/ 2147483646 h 640"/>
              <a:gd name="T102" fmla="*/ 2147483646 w 2706"/>
              <a:gd name="T103" fmla="*/ 2147483646 h 640"/>
              <a:gd name="T104" fmla="*/ 2147483646 w 2706"/>
              <a:gd name="T105" fmla="*/ 2147483646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6 w 5216"/>
              <a:gd name="T1" fmla="*/ 2147483646 h 762"/>
              <a:gd name="T2" fmla="*/ 2147483646 w 5216"/>
              <a:gd name="T3" fmla="*/ 2147483646 h 762"/>
              <a:gd name="T4" fmla="*/ 2147483646 w 5216"/>
              <a:gd name="T5" fmla="*/ 2147483646 h 762"/>
              <a:gd name="T6" fmla="*/ 2147483646 w 5216"/>
              <a:gd name="T7" fmla="*/ 2147483646 h 762"/>
              <a:gd name="T8" fmla="*/ 2147483646 w 5216"/>
              <a:gd name="T9" fmla="*/ 2147483646 h 762"/>
              <a:gd name="T10" fmla="*/ 2147483646 w 5216"/>
              <a:gd name="T11" fmla="*/ 2147483646 h 762"/>
              <a:gd name="T12" fmla="*/ 2147483646 w 5216"/>
              <a:gd name="T13" fmla="*/ 2147483646 h 762"/>
              <a:gd name="T14" fmla="*/ 2147483646 w 5216"/>
              <a:gd name="T15" fmla="*/ 2147483646 h 762"/>
              <a:gd name="T16" fmla="*/ 2147483646 w 5216"/>
              <a:gd name="T17" fmla="*/ 2147483646 h 762"/>
              <a:gd name="T18" fmla="*/ 2147483646 w 5216"/>
              <a:gd name="T19" fmla="*/ 2147483646 h 762"/>
              <a:gd name="T20" fmla="*/ 2147483646 w 5216"/>
              <a:gd name="T21" fmla="*/ 2147483646 h 762"/>
              <a:gd name="T22" fmla="*/ 2147483646 w 5216"/>
              <a:gd name="T23" fmla="*/ 2147483646 h 762"/>
              <a:gd name="T24" fmla="*/ 2147483646 w 5216"/>
              <a:gd name="T25" fmla="*/ 2147483646 h 762"/>
              <a:gd name="T26" fmla="*/ 2147483646 w 5216"/>
              <a:gd name="T27" fmla="*/ 0 h 762"/>
              <a:gd name="T28" fmla="*/ 2147483646 w 5216"/>
              <a:gd name="T29" fmla="*/ 2147483646 h 762"/>
              <a:gd name="T30" fmla="*/ 2147483646 w 5216"/>
              <a:gd name="T31" fmla="*/ 2147483646 h 762"/>
              <a:gd name="T32" fmla="*/ 0 w 5216"/>
              <a:gd name="T33" fmla="*/ 2147483646 h 762"/>
              <a:gd name="T34" fmla="*/ 2147483646 w 5216"/>
              <a:gd name="T35" fmla="*/ 2147483646 h 762"/>
              <a:gd name="T36" fmla="*/ 2147483646 w 5216"/>
              <a:gd name="T37" fmla="*/ 2147483646 h 762"/>
              <a:gd name="T38" fmla="*/ 2147483646 w 5216"/>
              <a:gd name="T39" fmla="*/ 2147483646 h 762"/>
              <a:gd name="T40" fmla="*/ 2147483646 w 5216"/>
              <a:gd name="T41" fmla="*/ 2147483646 h 762"/>
              <a:gd name="T42" fmla="*/ 2147483646 w 5216"/>
              <a:gd name="T43" fmla="*/ 2147483646 h 762"/>
              <a:gd name="T44" fmla="*/ 2147483646 w 5216"/>
              <a:gd name="T45" fmla="*/ 2147483646 h 762"/>
              <a:gd name="T46" fmla="*/ 2147483646 w 5216"/>
              <a:gd name="T47" fmla="*/ 2147483646 h 762"/>
              <a:gd name="T48" fmla="*/ 2147483646 w 5216"/>
              <a:gd name="T49" fmla="*/ 2147483646 h 762"/>
              <a:gd name="T50" fmla="*/ 2147483646 w 5216"/>
              <a:gd name="T51" fmla="*/ 2147483646 h 762"/>
              <a:gd name="T52" fmla="*/ 2147483646 w 5216"/>
              <a:gd name="T53" fmla="*/ 2147483646 h 762"/>
              <a:gd name="T54" fmla="*/ 2147483646 w 5216"/>
              <a:gd name="T55" fmla="*/ 2147483646 h 762"/>
              <a:gd name="T56" fmla="*/ 2147483646 w 5216"/>
              <a:gd name="T57" fmla="*/ 2147483646 h 762"/>
              <a:gd name="T58" fmla="*/ 2147483646 w 5216"/>
              <a:gd name="T59" fmla="*/ 2147483646 h 762"/>
              <a:gd name="T60" fmla="*/ 2147483646 w 5216"/>
              <a:gd name="T61" fmla="*/ 2147483646 h 762"/>
              <a:gd name="T62" fmla="*/ 2147483646 w 5216"/>
              <a:gd name="T63" fmla="*/ 2147483646 h 762"/>
              <a:gd name="T64" fmla="*/ 2147483646 w 5216"/>
              <a:gd name="T65" fmla="*/ 2147483646 h 762"/>
              <a:gd name="T66" fmla="*/ 2147483646 w 5216"/>
              <a:gd name="T67" fmla="*/ 2147483646 h 762"/>
              <a:gd name="T68" fmla="*/ 2147483646 w 5216"/>
              <a:gd name="T69" fmla="*/ 2147483646 h 762"/>
              <a:gd name="T70" fmla="*/ 2147483646 w 5216"/>
              <a:gd name="T71" fmla="*/ 2147483646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6 h 694"/>
              <a:gd name="T2" fmla="*/ 0 w 5144"/>
              <a:gd name="T3" fmla="*/ 2147483646 h 694"/>
              <a:gd name="T4" fmla="*/ 2147483646 w 5144"/>
              <a:gd name="T5" fmla="*/ 2147483646 h 694"/>
              <a:gd name="T6" fmla="*/ 2147483646 w 5144"/>
              <a:gd name="T7" fmla="*/ 2147483646 h 694"/>
              <a:gd name="T8" fmla="*/ 2147483646 w 5144"/>
              <a:gd name="T9" fmla="*/ 2147483646 h 694"/>
              <a:gd name="T10" fmla="*/ 2147483646 w 5144"/>
              <a:gd name="T11" fmla="*/ 2147483646 h 694"/>
              <a:gd name="T12" fmla="*/ 2147483646 w 5144"/>
              <a:gd name="T13" fmla="*/ 2147483646 h 694"/>
              <a:gd name="T14" fmla="*/ 2147483646 w 5144"/>
              <a:gd name="T15" fmla="*/ 2147483646 h 694"/>
              <a:gd name="T16" fmla="*/ 2147483646 w 5144"/>
              <a:gd name="T17" fmla="*/ 2147483646 h 694"/>
              <a:gd name="T18" fmla="*/ 2147483646 w 5144"/>
              <a:gd name="T19" fmla="*/ 2147483646 h 694"/>
              <a:gd name="T20" fmla="*/ 2147483646 w 5144"/>
              <a:gd name="T21" fmla="*/ 2147483646 h 694"/>
              <a:gd name="T22" fmla="*/ 2147483646 w 5144"/>
              <a:gd name="T23" fmla="*/ 2147483646 h 694"/>
              <a:gd name="T24" fmla="*/ 2147483646 w 5144"/>
              <a:gd name="T25" fmla="*/ 0 h 694"/>
              <a:gd name="T26" fmla="*/ 2147483646 w 5144"/>
              <a:gd name="T27" fmla="*/ 2147483646 h 694"/>
              <a:gd name="T28" fmla="*/ 2147483646 w 5144"/>
              <a:gd name="T29" fmla="*/ 2147483646 h 694"/>
              <a:gd name="T30" fmla="*/ 2147483646 w 5144"/>
              <a:gd name="T31" fmla="*/ 2147483646 h 694"/>
              <a:gd name="T32" fmla="*/ 2147483646 w 5144"/>
              <a:gd name="T33" fmla="*/ 2147483646 h 694"/>
              <a:gd name="T34" fmla="*/ 2147483646 w 5144"/>
              <a:gd name="T35" fmla="*/ 2147483646 h 694"/>
              <a:gd name="T36" fmla="*/ 2147483646 w 5144"/>
              <a:gd name="T37" fmla="*/ 2147483646 h 694"/>
              <a:gd name="T38" fmla="*/ 2147483646 w 5144"/>
              <a:gd name="T39" fmla="*/ 2147483646 h 694"/>
              <a:gd name="T40" fmla="*/ 2147483646 w 5144"/>
              <a:gd name="T41" fmla="*/ 2147483646 h 694"/>
              <a:gd name="T42" fmla="*/ 2147483646 w 5144"/>
              <a:gd name="T43" fmla="*/ 2147483646 h 694"/>
              <a:gd name="T44" fmla="*/ 2147483646 w 5144"/>
              <a:gd name="T45" fmla="*/ 2147483646 h 694"/>
              <a:gd name="T46" fmla="*/ 2147483646 w 5144"/>
              <a:gd name="T47" fmla="*/ 2147483646 h 694"/>
              <a:gd name="T48" fmla="*/ 2147483646 w 5144"/>
              <a:gd name="T49" fmla="*/ 2147483646 h 694"/>
              <a:gd name="T50" fmla="*/ 2147483646 w 5144"/>
              <a:gd name="T51" fmla="*/ 2147483646 h 694"/>
              <a:gd name="T52" fmla="*/ 2147483646 w 5144"/>
              <a:gd name="T53" fmla="*/ 2147483646 h 694"/>
              <a:gd name="T54" fmla="*/ 2147483646 w 5144"/>
              <a:gd name="T55" fmla="*/ 2147483646 h 694"/>
              <a:gd name="T56" fmla="*/ 2147483646 w 5144"/>
              <a:gd name="T57" fmla="*/ 2147483646 h 694"/>
              <a:gd name="T58" fmla="*/ 2147483646 w 5144"/>
              <a:gd name="T59" fmla="*/ 2147483646 h 694"/>
              <a:gd name="T60" fmla="*/ 2147483646 w 5144"/>
              <a:gd name="T61" fmla="*/ 2147483646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6 h 584"/>
              <a:gd name="T2" fmla="*/ 0 w 3112"/>
              <a:gd name="T3" fmla="*/ 2147483646 h 584"/>
              <a:gd name="T4" fmla="*/ 2147483646 w 3112"/>
              <a:gd name="T5" fmla="*/ 2147483646 h 584"/>
              <a:gd name="T6" fmla="*/ 2147483646 w 3112"/>
              <a:gd name="T7" fmla="*/ 2147483646 h 584"/>
              <a:gd name="T8" fmla="*/ 2147483646 w 3112"/>
              <a:gd name="T9" fmla="*/ 2147483646 h 584"/>
              <a:gd name="T10" fmla="*/ 2147483646 w 3112"/>
              <a:gd name="T11" fmla="*/ 2147483646 h 584"/>
              <a:gd name="T12" fmla="*/ 2147483646 w 3112"/>
              <a:gd name="T13" fmla="*/ 2147483646 h 584"/>
              <a:gd name="T14" fmla="*/ 2147483646 w 3112"/>
              <a:gd name="T15" fmla="*/ 2147483646 h 584"/>
              <a:gd name="T16" fmla="*/ 2147483646 w 3112"/>
              <a:gd name="T17" fmla="*/ 2147483646 h 584"/>
              <a:gd name="T18" fmla="*/ 2147483646 w 3112"/>
              <a:gd name="T19" fmla="*/ 2147483646 h 584"/>
              <a:gd name="T20" fmla="*/ 2147483646 w 3112"/>
              <a:gd name="T21" fmla="*/ 2147483646 h 584"/>
              <a:gd name="T22" fmla="*/ 2147483646 w 3112"/>
              <a:gd name="T23" fmla="*/ 2147483646 h 584"/>
              <a:gd name="T24" fmla="*/ 2147483646 w 3112"/>
              <a:gd name="T25" fmla="*/ 2147483646 h 584"/>
              <a:gd name="T26" fmla="*/ 2147483646 w 3112"/>
              <a:gd name="T27" fmla="*/ 2147483646 h 584"/>
              <a:gd name="T28" fmla="*/ 2147483646 w 3112"/>
              <a:gd name="T29" fmla="*/ 2147483646 h 584"/>
              <a:gd name="T30" fmla="*/ 2147483646 w 3112"/>
              <a:gd name="T31" fmla="*/ 2147483646 h 584"/>
              <a:gd name="T32" fmla="*/ 2147483646 w 3112"/>
              <a:gd name="T33" fmla="*/ 2147483646 h 584"/>
              <a:gd name="T34" fmla="*/ 2147483646 w 3112"/>
              <a:gd name="T35" fmla="*/ 2147483646 h 584"/>
              <a:gd name="T36" fmla="*/ 2147483646 w 3112"/>
              <a:gd name="T37" fmla="*/ 2147483646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6 w 8196"/>
              <a:gd name="T1" fmla="*/ 2147483646 h 1192"/>
              <a:gd name="T2" fmla="*/ 2147483646 w 8196"/>
              <a:gd name="T3" fmla="*/ 2147483646 h 1192"/>
              <a:gd name="T4" fmla="*/ 2147483646 w 8196"/>
              <a:gd name="T5" fmla="*/ 2147483646 h 1192"/>
              <a:gd name="T6" fmla="*/ 2147483646 w 8196"/>
              <a:gd name="T7" fmla="*/ 2147483646 h 1192"/>
              <a:gd name="T8" fmla="*/ 2147483646 w 8196"/>
              <a:gd name="T9" fmla="*/ 2147483646 h 1192"/>
              <a:gd name="T10" fmla="*/ 2147483646 w 8196"/>
              <a:gd name="T11" fmla="*/ 2147483646 h 1192"/>
              <a:gd name="T12" fmla="*/ 2147483646 w 8196"/>
              <a:gd name="T13" fmla="*/ 2147483646 h 1192"/>
              <a:gd name="T14" fmla="*/ 2147483646 w 8196"/>
              <a:gd name="T15" fmla="*/ 2147483646 h 1192"/>
              <a:gd name="T16" fmla="*/ 2147483646 w 8196"/>
              <a:gd name="T17" fmla="*/ 2147483646 h 1192"/>
              <a:gd name="T18" fmla="*/ 2147483646 w 8196"/>
              <a:gd name="T19" fmla="*/ 2147483646 h 1192"/>
              <a:gd name="T20" fmla="*/ 2147483646 w 8196"/>
              <a:gd name="T21" fmla="*/ 2147483646 h 1192"/>
              <a:gd name="T22" fmla="*/ 2147483646 w 8196"/>
              <a:gd name="T23" fmla="*/ 2147483646 h 1192"/>
              <a:gd name="T24" fmla="*/ 2147483646 w 8196"/>
              <a:gd name="T25" fmla="*/ 2147483646 h 1192"/>
              <a:gd name="T26" fmla="*/ 2147483646 w 8196"/>
              <a:gd name="T27" fmla="*/ 2147483646 h 1192"/>
              <a:gd name="T28" fmla="*/ 2147483646 w 8196"/>
              <a:gd name="T29" fmla="*/ 2147483646 h 1192"/>
              <a:gd name="T30" fmla="*/ 2147483646 w 8196"/>
              <a:gd name="T31" fmla="*/ 2147483646 h 1192"/>
              <a:gd name="T32" fmla="*/ 2147483646 w 8196"/>
              <a:gd name="T33" fmla="*/ 2147483646 h 1192"/>
              <a:gd name="T34" fmla="*/ 2147483646 w 8196"/>
              <a:gd name="T35" fmla="*/ 2147483646 h 1192"/>
              <a:gd name="T36" fmla="*/ 2147483646 w 8196"/>
              <a:gd name="T37" fmla="*/ 2147483646 h 1192"/>
              <a:gd name="T38" fmla="*/ 2147483646 w 8196"/>
              <a:gd name="T39" fmla="*/ 2147483646 h 1192"/>
              <a:gd name="T40" fmla="*/ 2147483646 w 8196"/>
              <a:gd name="T41" fmla="*/ 2147483646 h 1192"/>
              <a:gd name="T42" fmla="*/ 2147483646 w 8196"/>
              <a:gd name="T43" fmla="*/ 2147483646 h 1192"/>
              <a:gd name="T44" fmla="*/ 2147483646 w 8196"/>
              <a:gd name="T45" fmla="*/ 0 h 1192"/>
              <a:gd name="T46" fmla="*/ 2147483646 w 8196"/>
              <a:gd name="T47" fmla="*/ 2147483646 h 1192"/>
              <a:gd name="T48" fmla="*/ 2147483646 w 8196"/>
              <a:gd name="T49" fmla="*/ 2147483646 h 1192"/>
              <a:gd name="T50" fmla="*/ 2147483646 w 8196"/>
              <a:gd name="T51" fmla="*/ 2147483646 h 1192"/>
              <a:gd name="T52" fmla="*/ 2147483646 w 8196"/>
              <a:gd name="T53" fmla="*/ 2147483646 h 1192"/>
              <a:gd name="T54" fmla="*/ 2147483646 w 8196"/>
              <a:gd name="T55" fmla="*/ 2147483646 h 1192"/>
              <a:gd name="T56" fmla="*/ 2147483646 w 8196"/>
              <a:gd name="T57" fmla="*/ 2147483646 h 1192"/>
              <a:gd name="T58" fmla="*/ 2147483646 w 8196"/>
              <a:gd name="T59" fmla="*/ 2147483646 h 1192"/>
              <a:gd name="T60" fmla="*/ 2147483646 w 8196"/>
              <a:gd name="T61" fmla="*/ 2147483646 h 1192"/>
              <a:gd name="T62" fmla="*/ 0 w 8196"/>
              <a:gd name="T63" fmla="*/ 2147483646 h 1192"/>
              <a:gd name="T64" fmla="*/ 2147483646 w 8196"/>
              <a:gd name="T65" fmla="*/ 2147483646 h 1192"/>
              <a:gd name="T66" fmla="*/ 2147483646 w 8196"/>
              <a:gd name="T67" fmla="*/ 2147483646 h 1192"/>
              <a:gd name="T68" fmla="*/ 2147483646 w 8196"/>
              <a:gd name="T69" fmla="*/ 2147483646 h 1192"/>
              <a:gd name="T70" fmla="*/ 2147483646 w 8196"/>
              <a:gd name="T71" fmla="*/ 214748364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7992E-5E1E-4A1A-843B-9FFADB54FA2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02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0BBACA1-955D-4324-AF91-593B1CEAE45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58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802B0-7BCF-4FC1-B246-5F4703B60BB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90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AD771-BBD4-411E-A40C-9DF9D14ECF0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091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786E9-9BF5-4E56-867D-900798525D4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98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3459E-6BE5-4A41-8C44-FAA57A72425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58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FA550-0557-4DB3-B857-0741EB750B9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1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</a:defRPr>
            </a:lvl1pPr>
          </a:lstStyle>
          <a:p>
            <a:fld id="{968DE9EE-7CA6-4C86-99CC-420F22403CF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18" r:id="rId2"/>
    <p:sldLayoutId id="2147484024" r:id="rId3"/>
    <p:sldLayoutId id="2147484019" r:id="rId4"/>
    <p:sldLayoutId id="2147484020" r:id="rId5"/>
    <p:sldLayoutId id="2147484021" r:id="rId6"/>
    <p:sldLayoutId id="2147484025" r:id="rId7"/>
    <p:sldLayoutId id="2147484026" r:id="rId8"/>
    <p:sldLayoutId id="2147484027" r:id="rId9"/>
    <p:sldLayoutId id="2147484022" r:id="rId10"/>
    <p:sldLayoutId id="21474840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628775"/>
            <a:ext cx="7772400" cy="177958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ФИЗИЧЕСКАЯ</a:t>
            </a:r>
            <a:r>
              <a:rPr lang="ru-RU" smtClean="0"/>
              <a:t> КУЛЬТУРА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052888"/>
            <a:ext cx="7921625" cy="815975"/>
          </a:xfrm>
        </p:spPr>
        <p:txBody>
          <a:bodyPr/>
          <a:lstStyle/>
          <a:p>
            <a:pPr eaLnBrk="1" hangingPunct="1"/>
            <a:r>
              <a:rPr lang="ru-RU" dirty="0" smtClean="0"/>
              <a:t>ПРЕЗЕНТАЦИЯ ПРОВЕДЕНИЯ УРОКА ПО ЛЫЖНОЙ ПОДГОТОВКЕ</a:t>
            </a:r>
          </a:p>
          <a:p>
            <a:pPr eaLnBrk="1" hangingPunct="1"/>
            <a:r>
              <a:rPr lang="ru-RU" dirty="0" smtClean="0"/>
              <a:t> В 5 КЛАССЕ</a:t>
            </a:r>
          </a:p>
        </p:txBody>
      </p:sp>
      <p:sp>
        <p:nvSpPr>
          <p:cNvPr id="8196" name="TextBox 1"/>
          <p:cNvSpPr txBox="1">
            <a:spLocks noChangeArrowheads="1"/>
          </p:cNvSpPr>
          <p:nvPr/>
        </p:nvSpPr>
        <p:spPr bwMode="auto">
          <a:xfrm>
            <a:off x="1547813" y="5805488"/>
            <a:ext cx="5815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ru-RU" sz="1800">
                <a:solidFill>
                  <a:schemeClr val="tx1"/>
                </a:solidFill>
                <a:latin typeface="Verdana" pitchFamily="34" charset="0"/>
              </a:rPr>
              <a:t>Учитель физической культуры-Харюшина И.А.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1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Объект 4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2881313"/>
          </a:xfrm>
        </p:spPr>
        <p:txBody>
          <a:bodyPr/>
          <a:lstStyle/>
          <a:p>
            <a:pPr marL="0" indent="0" eaLnBrk="1" hangingPunct="1">
              <a:buFont typeface="Symbol" pitchFamily="18" charset="2"/>
              <a:buNone/>
            </a:pPr>
            <a:r>
              <a:rPr lang="ru-RU" sz="3200" smtClean="0">
                <a:solidFill>
                  <a:schemeClr val="tx1"/>
                </a:solidFill>
              </a:rPr>
              <a:t>    2.Произвольное движение по кругу.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 sz="3200" smtClean="0">
                <a:solidFill>
                  <a:schemeClr val="tx1"/>
                </a:solidFill>
              </a:rPr>
              <a:t>       Пульсометрия  :  5 мин.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 sz="3200" smtClean="0">
                <a:solidFill>
                  <a:schemeClr val="tx1"/>
                </a:solidFill>
              </a:rPr>
              <a:t>       </a:t>
            </a:r>
            <a:r>
              <a:rPr lang="ru-RU" smtClean="0">
                <a:solidFill>
                  <a:schemeClr val="tx1"/>
                </a:solidFill>
              </a:rPr>
              <a:t>Распределение учащихся по группам  по  лыжне .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 sz="3200" smtClean="0">
                <a:solidFill>
                  <a:schemeClr val="tx1"/>
                </a:solidFill>
              </a:rPr>
              <a:t>       </a:t>
            </a:r>
            <a:r>
              <a:rPr lang="ru-RU" smtClean="0">
                <a:solidFill>
                  <a:schemeClr val="tx1"/>
                </a:solidFill>
              </a:rPr>
              <a:t>Проверка соблюдения техники безопасности .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 smtClean="0">
                <a:solidFill>
                  <a:schemeClr val="tx1"/>
                </a:solidFill>
              </a:rPr>
              <a:t>          Измерение пульса. Регуляция нагрузки.</a:t>
            </a:r>
          </a:p>
          <a:p>
            <a:pPr marL="0" indent="0" eaLnBrk="1" hangingPunct="1">
              <a:buFont typeface="Symbol" pitchFamily="18" charset="2"/>
              <a:buNone/>
            </a:pPr>
            <a:endParaRPr lang="ru-RU" sz="3200" smtClean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1"/>
          <p:cNvSpPr>
            <a:spLocks noGrp="1"/>
          </p:cNvSpPr>
          <p:nvPr>
            <p:ph idx="1"/>
          </p:nvPr>
        </p:nvSpPr>
        <p:spPr>
          <a:xfrm>
            <a:off x="-13074" y="188640"/>
            <a:ext cx="9144000" cy="2376487"/>
          </a:xfrm>
        </p:spPr>
        <p:txBody>
          <a:bodyPr/>
          <a:lstStyle/>
          <a:p>
            <a:pPr marL="176213" indent="0" eaLnBrk="1" hangingPunct="1">
              <a:buFont typeface="Symbol" pitchFamily="18" charset="2"/>
              <a:buNone/>
            </a:pPr>
            <a:r>
              <a:rPr lang="ru-RU" sz="3200" smtClean="0">
                <a:solidFill>
                  <a:schemeClr val="tx1"/>
                </a:solidFill>
              </a:rPr>
              <a:t>3.Контроль усвоения техники одновременного     </a:t>
            </a:r>
          </a:p>
          <a:p>
            <a:pPr marL="176213" indent="0" eaLnBrk="1" hangingPunct="1">
              <a:buFont typeface="Symbol" pitchFamily="18" charset="2"/>
              <a:buNone/>
            </a:pPr>
            <a:r>
              <a:rPr lang="ru-RU" sz="3200" smtClean="0">
                <a:solidFill>
                  <a:schemeClr val="tx1"/>
                </a:solidFill>
              </a:rPr>
              <a:t>  бесшажного хода : 1 мин.</a:t>
            </a:r>
          </a:p>
          <a:p>
            <a:pPr marL="176213" indent="0" eaLnBrk="1" hangingPunct="1">
              <a:buFont typeface="Symbol" pitchFamily="18" charset="2"/>
              <a:buNone/>
            </a:pPr>
            <a:r>
              <a:rPr lang="ru-RU" sz="3200" smtClean="0">
                <a:solidFill>
                  <a:schemeClr val="tx1"/>
                </a:solidFill>
              </a:rPr>
              <a:t>  </a:t>
            </a:r>
            <a:r>
              <a:rPr lang="ru-RU" smtClean="0">
                <a:solidFill>
                  <a:schemeClr val="tx1"/>
                </a:solidFill>
              </a:rPr>
              <a:t>Исправление ошибок. Учитель контролирует работу каждого</a:t>
            </a:r>
          </a:p>
          <a:p>
            <a:pPr marL="176213" indent="0" eaLnBrk="1" hangingPunct="1">
              <a:buFont typeface="Symbol" pitchFamily="18" charset="2"/>
              <a:buNone/>
            </a:pPr>
            <a:r>
              <a:rPr lang="ru-RU" sz="3200" smtClean="0">
                <a:solidFill>
                  <a:schemeClr val="tx1"/>
                </a:solidFill>
              </a:rPr>
              <a:t>  </a:t>
            </a:r>
            <a:r>
              <a:rPr lang="ru-RU" smtClean="0">
                <a:solidFill>
                  <a:schemeClr val="tx1"/>
                </a:solidFill>
              </a:rPr>
              <a:t>ученика , дети учатся оценивать работу друг друга.</a:t>
            </a:r>
            <a:endParaRPr lang="ru-RU" sz="3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1916832"/>
            <a:ext cx="6169025" cy="3416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dirty="0">
                <a:latin typeface="+mj-lt"/>
                <a:cs typeface="Arial" panose="020B0604020202020204" pitchFamily="34" charset="0"/>
              </a:rPr>
              <a:t>мелкие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:</a:t>
            </a:r>
            <a:endParaRPr lang="ru-RU" sz="2400" dirty="0">
              <a:latin typeface="+mj-lt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sz="2400" dirty="0">
                <a:latin typeface="+mj-lt"/>
                <a:cs typeface="Arial" panose="020B0604020202020204" pitchFamily="34" charset="0"/>
              </a:rPr>
              <a:t>-широкая постановка палок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;</a:t>
            </a:r>
            <a:endParaRPr lang="ru-RU" sz="2400" dirty="0">
              <a:latin typeface="+mj-lt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sz="2400" dirty="0">
                <a:latin typeface="+mj-lt"/>
                <a:cs typeface="Arial" panose="020B0604020202020204" pitchFamily="34" charset="0"/>
              </a:rPr>
              <a:t>-неполное выпрямление туловища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;</a:t>
            </a:r>
            <a:endParaRPr lang="ru-RU" sz="2400" dirty="0">
              <a:latin typeface="+mj-lt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sz="2400" dirty="0">
                <a:latin typeface="+mj-lt"/>
                <a:cs typeface="Arial" panose="020B0604020202020204" pitchFamily="34" charset="0"/>
              </a:rPr>
              <a:t>значительные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:</a:t>
            </a:r>
            <a:endParaRPr lang="ru-RU" sz="2400" b="1" dirty="0">
              <a:latin typeface="+mj-lt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sz="2400" b="1" dirty="0">
                <a:latin typeface="+mj-lt"/>
                <a:cs typeface="Arial" panose="020B0604020202020204" pitchFamily="34" charset="0"/>
              </a:rPr>
              <a:t>-недостаточный </a:t>
            </a:r>
            <a:r>
              <a:rPr lang="ru-RU" sz="2400" dirty="0">
                <a:latin typeface="+mj-lt"/>
                <a:cs typeface="Arial" panose="020B0604020202020204" pitchFamily="34" charset="0"/>
              </a:rPr>
              <a:t>наклон туловища при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;</a:t>
            </a:r>
            <a:r>
              <a:rPr lang="ru-RU" sz="2400" dirty="0">
                <a:latin typeface="+mj-lt"/>
                <a:cs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ru-RU" sz="2400" dirty="0">
                <a:latin typeface="+mj-lt"/>
                <a:cs typeface="Arial" panose="020B0604020202020204" pitchFamily="34" charset="0"/>
              </a:rPr>
              <a:t>одновременном отталкивании палок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;</a:t>
            </a:r>
          </a:p>
          <a:p>
            <a:pPr eaLnBrk="1" hangingPunct="1">
              <a:defRPr/>
            </a:pPr>
            <a:r>
              <a:rPr lang="ru-RU" sz="2400" dirty="0">
                <a:latin typeface="+mj-lt"/>
                <a:cs typeface="Arial" panose="020B0604020202020204" pitchFamily="34" charset="0"/>
              </a:rPr>
              <a:t>-незаконченный толчок палками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;</a:t>
            </a:r>
            <a:endParaRPr lang="ru-RU" sz="2400" dirty="0">
              <a:latin typeface="+mj-lt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sz="2400" dirty="0">
                <a:latin typeface="+mj-lt"/>
                <a:cs typeface="Arial" panose="020B0604020202020204" pitchFamily="34" charset="0"/>
              </a:rPr>
              <a:t>-преждевременное выпрямление туловища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;</a:t>
            </a:r>
            <a:endParaRPr lang="ru-RU" sz="2400" dirty="0">
              <a:latin typeface="+mj-lt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sz="2400" dirty="0">
                <a:latin typeface="+mj-lt"/>
                <a:cs typeface="Arial" panose="020B0604020202020204" pitchFamily="34" charset="0"/>
              </a:rPr>
              <a:t>-сгибание ног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;</a:t>
            </a:r>
            <a:endParaRPr lang="ru-RU" sz="2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1256830" y="425797"/>
            <a:ext cx="6630340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32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Ошибки в технике одновременного</a:t>
            </a:r>
          </a:p>
          <a:p>
            <a:pPr algn="ctr" eaLnBrk="1" hangingPunct="1">
              <a:defRPr/>
            </a:pPr>
            <a:r>
              <a:rPr lang="ru-RU" sz="32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бесшажного</a:t>
            </a:r>
            <a:r>
              <a:rPr lang="ru-RU" sz="32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хода</a:t>
            </a:r>
            <a:r>
              <a:rPr lang="en-US" sz="32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</a:t>
            </a:r>
            <a:endParaRPr lang="ru-RU" sz="32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51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-28575" y="188913"/>
            <a:ext cx="9144000" cy="5445125"/>
          </a:xfrm>
        </p:spPr>
        <p:txBody>
          <a:bodyPr/>
          <a:lstStyle/>
          <a:p>
            <a:pPr marL="0" indent="0" eaLnBrk="1" hangingPunct="1">
              <a:buFont typeface="Symbol" pitchFamily="18" charset="2"/>
              <a:buNone/>
            </a:pPr>
            <a:r>
              <a:rPr lang="ru-RU" smtClean="0">
                <a:solidFill>
                  <a:schemeClr val="tx1"/>
                </a:solidFill>
              </a:rPr>
              <a:t>     </a:t>
            </a:r>
            <a:r>
              <a:rPr lang="ru-RU" sz="3200" smtClean="0">
                <a:solidFill>
                  <a:schemeClr val="tx1"/>
                </a:solidFill>
              </a:rPr>
              <a:t>4.Игра « Будь внимательным» : 3 мин.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 sz="3200" smtClean="0">
                <a:solidFill>
                  <a:schemeClr val="tx1"/>
                </a:solidFill>
              </a:rPr>
              <a:t>     </a:t>
            </a:r>
            <a:r>
              <a:rPr lang="ru-RU" smtClean="0">
                <a:solidFill>
                  <a:schemeClr val="tx1"/>
                </a:solidFill>
              </a:rPr>
              <a:t>Отработка лыжного хода  с преодолением искусственных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 smtClean="0">
                <a:solidFill>
                  <a:schemeClr val="tx1"/>
                </a:solidFill>
              </a:rPr>
              <a:t>       препятствий, передвижение между конусами и остановки 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 smtClean="0">
                <a:solidFill>
                  <a:schemeClr val="tx1"/>
                </a:solidFill>
              </a:rPr>
              <a:t>        по звуковому сигналу.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2520950"/>
          </a:xfrm>
        </p:spPr>
        <p:txBody>
          <a:bodyPr/>
          <a:lstStyle/>
          <a:p>
            <a:pPr marL="0" indent="0" eaLnBrk="1" hangingPunct="1">
              <a:buFont typeface="Symbol" pitchFamily="18" charset="2"/>
              <a:buNone/>
            </a:pPr>
            <a:r>
              <a:rPr lang="ru-RU" smtClean="0">
                <a:solidFill>
                  <a:schemeClr val="tx1"/>
                </a:solidFill>
              </a:rPr>
              <a:t>     </a:t>
            </a:r>
            <a:r>
              <a:rPr lang="ru-RU" sz="3200" smtClean="0">
                <a:solidFill>
                  <a:schemeClr val="tx1"/>
                </a:solidFill>
              </a:rPr>
              <a:t>5. Торможение на склоне  «Плугом» : 5 мин.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 sz="3200" smtClean="0">
                <a:solidFill>
                  <a:schemeClr val="tx1"/>
                </a:solidFill>
              </a:rPr>
              <a:t>       </a:t>
            </a:r>
            <a:r>
              <a:rPr lang="ru-RU" smtClean="0">
                <a:solidFill>
                  <a:schemeClr val="tx1"/>
                </a:solidFill>
              </a:rPr>
              <a:t>Проверка соблюдения техники безопасности ,положение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 smtClean="0">
                <a:solidFill>
                  <a:schemeClr val="tx1"/>
                </a:solidFill>
              </a:rPr>
              <a:t>         лыжных палок на спуске, подъеме . Положение ног.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 smtClean="0">
                <a:solidFill>
                  <a:schemeClr val="tx1"/>
                </a:solidFill>
              </a:rPr>
              <a:t>       1. Спуск в разных стойках. Повторить 2 раза.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 smtClean="0">
                <a:solidFill>
                  <a:schemeClr val="tx1"/>
                </a:solidFill>
              </a:rPr>
              <a:t>       2. Торможение в начале, середине, конце спуска.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7888" y="2967038"/>
            <a:ext cx="7388225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3600" dirty="0">
                <a:latin typeface="+mj-lt"/>
                <a:cs typeface="Arial" panose="020B0604020202020204" pitchFamily="34" charset="0"/>
              </a:rPr>
              <a:t>Ошибки при торможении 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“</a:t>
            </a:r>
            <a:r>
              <a:rPr lang="ru-RU" sz="3600" dirty="0">
                <a:latin typeface="+mj-lt"/>
                <a:cs typeface="Arial" panose="020B0604020202020204" pitchFamily="34" charset="0"/>
              </a:rPr>
              <a:t>Плугом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”</a:t>
            </a:r>
            <a:endParaRPr lang="ru-RU" sz="36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3" y="4005263"/>
            <a:ext cx="8361362" cy="2492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600" dirty="0">
                <a:latin typeface="+mj-lt"/>
                <a:cs typeface="Arial" panose="020B0604020202020204" pitchFamily="34" charset="0"/>
              </a:rPr>
              <a:t>-</a:t>
            </a:r>
            <a:r>
              <a:rPr lang="ru-RU" sz="2600" dirty="0">
                <a:latin typeface="+mj-lt"/>
                <a:cs typeface="Arial" panose="020B0604020202020204" pitchFamily="34" charset="0"/>
              </a:rPr>
              <a:t>слишком большой наклон туловища вперёд</a:t>
            </a:r>
            <a:r>
              <a:rPr lang="en-US" sz="2600" dirty="0">
                <a:latin typeface="+mj-lt"/>
                <a:cs typeface="Arial" panose="020B0604020202020204" pitchFamily="34" charset="0"/>
              </a:rPr>
              <a:t>;</a:t>
            </a:r>
            <a:endParaRPr lang="ru-RU" sz="2600" dirty="0">
              <a:latin typeface="+mj-lt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sz="2600" dirty="0">
                <a:latin typeface="+mj-lt"/>
                <a:cs typeface="Arial" panose="020B0604020202020204" pitchFamily="34" charset="0"/>
              </a:rPr>
              <a:t>-выпрямление ног в коленных суставах</a:t>
            </a:r>
            <a:r>
              <a:rPr lang="en-US" sz="2600" dirty="0">
                <a:latin typeface="+mj-lt"/>
                <a:cs typeface="Arial" panose="020B0604020202020204" pitchFamily="34" charset="0"/>
              </a:rPr>
              <a:t>;</a:t>
            </a:r>
            <a:endParaRPr lang="ru-RU" sz="2600" dirty="0">
              <a:latin typeface="+mj-lt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sz="2600" dirty="0">
                <a:latin typeface="+mj-lt"/>
                <a:cs typeface="Arial" panose="020B0604020202020204" pitchFamily="34" charset="0"/>
              </a:rPr>
              <a:t>-неравномерная нагрузка на ноги</a:t>
            </a:r>
            <a:r>
              <a:rPr lang="en-US" sz="2600" dirty="0">
                <a:latin typeface="+mj-lt"/>
                <a:cs typeface="Arial" panose="020B0604020202020204" pitchFamily="34" charset="0"/>
              </a:rPr>
              <a:t>;</a:t>
            </a:r>
            <a:endParaRPr lang="ru-RU" sz="2600" dirty="0">
              <a:latin typeface="+mj-lt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sz="2600" dirty="0">
                <a:latin typeface="+mj-lt"/>
                <a:cs typeface="Arial" panose="020B0604020202020204" pitchFamily="34" charset="0"/>
              </a:rPr>
              <a:t>-недостаточно крутая постановка лыж на кант</a:t>
            </a:r>
            <a:r>
              <a:rPr lang="en-US" sz="2600" dirty="0">
                <a:latin typeface="+mj-lt"/>
                <a:cs typeface="Arial" panose="020B0604020202020204" pitchFamily="34" charset="0"/>
              </a:rPr>
              <a:t>;</a:t>
            </a:r>
            <a:endParaRPr lang="ru-RU" sz="2600" dirty="0">
              <a:latin typeface="+mj-lt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sz="2600" dirty="0">
                <a:latin typeface="+mj-lt"/>
                <a:cs typeface="Arial" panose="020B0604020202020204" pitchFamily="34" charset="0"/>
              </a:rPr>
              <a:t>-носки лыж широко разведены</a:t>
            </a:r>
            <a:r>
              <a:rPr lang="en-US" sz="2600" dirty="0">
                <a:latin typeface="+mj-lt"/>
                <a:cs typeface="Arial" panose="020B0604020202020204" pitchFamily="34" charset="0"/>
              </a:rPr>
              <a:t>;</a:t>
            </a:r>
            <a:endParaRPr lang="ru-RU" sz="2600" dirty="0">
              <a:latin typeface="+mj-lt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sz="2600" dirty="0">
                <a:latin typeface="+mj-lt"/>
                <a:cs typeface="Arial" panose="020B0604020202020204" pitchFamily="34" charset="0"/>
              </a:rPr>
              <a:t>-палки слишком широко разведены или низко опущены.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15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ъект 1"/>
          <p:cNvSpPr>
            <a:spLocks noGrp="1"/>
          </p:cNvSpPr>
          <p:nvPr>
            <p:ph idx="1"/>
          </p:nvPr>
        </p:nvSpPr>
        <p:spPr>
          <a:xfrm>
            <a:off x="0" y="115888"/>
            <a:ext cx="5867400" cy="6742112"/>
          </a:xfrm>
        </p:spPr>
        <p:txBody>
          <a:bodyPr/>
          <a:lstStyle/>
          <a:p>
            <a:pPr marL="265113" indent="265113">
              <a:buFont typeface="Symbol" pitchFamily="18" charset="2"/>
              <a:buNone/>
            </a:pPr>
            <a:r>
              <a:rPr lang="ru-RU" smtClean="0">
                <a:solidFill>
                  <a:schemeClr val="tx1"/>
                </a:solidFill>
              </a:rPr>
              <a:t>Технику выполнения подъема «елочкой» оценивать во время непрерывного передвижения по кругу.</a:t>
            </a:r>
          </a:p>
          <a:p>
            <a:pPr marL="265113" indent="265113">
              <a:buFont typeface="Symbol" pitchFamily="18" charset="2"/>
              <a:buNone/>
            </a:pPr>
            <a:r>
              <a:rPr lang="ru-RU" smtClean="0">
                <a:solidFill>
                  <a:schemeClr val="tx1"/>
                </a:solidFill>
              </a:rPr>
              <a:t>Подъём «ёлочкой» применяется при преодолении склонов снизу вверх в прямом направлении. Передние концы лыж разводятся в стороны, а лыжи ставятся на внутренние рёбра. Для уверенного преодоление подъёма, нужно создавать двойную опору ( на разноимённые руку и ногу). Чем круче подъём тем шире разводятся концы лыж, короче делается шаг.</a:t>
            </a:r>
          </a:p>
          <a:p>
            <a:pPr marL="265113" indent="265113">
              <a:buFont typeface="Symbol" pitchFamily="18" charset="2"/>
              <a:buNone/>
            </a:pPr>
            <a:r>
              <a:rPr lang="ru-RU" smtClean="0">
                <a:solidFill>
                  <a:schemeClr val="tx1"/>
                </a:solidFill>
              </a:rPr>
              <a:t> Незначительный наклон туловища, небольшое выдвижение ноги вперёд и сгибание ноги в коленном суставе. Палки держать под мышками, не касаясь снега.</a:t>
            </a:r>
          </a:p>
        </p:txBody>
      </p:sp>
      <p:pic>
        <p:nvPicPr>
          <p:cNvPr id="25603" name="Picture 4" descr="iCA0WVNC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33375"/>
            <a:ext cx="2660650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1"/>
          <p:cNvSpPr>
            <a:spLocks noGrp="1"/>
          </p:cNvSpPr>
          <p:nvPr>
            <p:ph idx="1"/>
          </p:nvPr>
        </p:nvSpPr>
        <p:spPr>
          <a:xfrm>
            <a:off x="-28575" y="692150"/>
            <a:ext cx="9131300" cy="1296988"/>
          </a:xfrm>
        </p:spPr>
        <p:txBody>
          <a:bodyPr/>
          <a:lstStyle/>
          <a:p>
            <a:pPr marL="176213" indent="0" eaLnBrk="1" hangingPunct="1">
              <a:buFont typeface="Symbol" pitchFamily="18" charset="2"/>
              <a:buNone/>
            </a:pP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6. Произвольное передвижение на лыжах : 5 м.</a:t>
            </a:r>
          </a:p>
          <a:p>
            <a:pPr marL="176213" indent="0" eaLnBrk="1" hangingPunct="1">
              <a:buFont typeface="Symbol" pitchFamily="18" charset="2"/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   </a:t>
            </a:r>
            <a:r>
              <a:rPr lang="ru-RU" sz="2800" dirty="0" smtClean="0">
                <a:solidFill>
                  <a:schemeClr val="tx1"/>
                </a:solidFill>
              </a:rPr>
              <a:t>Контроль техники скольжения.</a:t>
            </a:r>
            <a:endParaRPr lang="ru-RU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0" y="404813"/>
            <a:ext cx="9144000" cy="6453187"/>
          </a:xfrm>
        </p:spPr>
        <p:txBody>
          <a:bodyPr/>
          <a:lstStyle/>
          <a:p>
            <a:pPr marL="0" indent="0" eaLnBrk="1" hangingPunct="1">
              <a:buFont typeface="Symbol" pitchFamily="18" charset="2"/>
              <a:buNone/>
            </a:pPr>
            <a:r>
              <a:rPr lang="ru-RU" smtClean="0">
                <a:solidFill>
                  <a:schemeClr val="tx1"/>
                </a:solidFill>
              </a:rPr>
              <a:t> </a:t>
            </a:r>
            <a:r>
              <a:rPr lang="ru-RU" sz="3200" smtClean="0">
                <a:solidFill>
                  <a:schemeClr val="tx1"/>
                </a:solidFill>
              </a:rPr>
              <a:t> 7. Построение на лыжах в шеренгу : 4 мин.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 sz="3200" smtClean="0">
                <a:solidFill>
                  <a:schemeClr val="tx1"/>
                </a:solidFill>
              </a:rPr>
              <a:t>      Игра « По местам».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 sz="3200" smtClean="0">
                <a:solidFill>
                  <a:schemeClr val="tx1"/>
                </a:solidFill>
              </a:rPr>
              <a:t>       </a:t>
            </a:r>
            <a:r>
              <a:rPr lang="ru-RU" sz="2800" smtClean="0">
                <a:solidFill>
                  <a:schemeClr val="tx1"/>
                </a:solidFill>
              </a:rPr>
              <a:t>Передвижение в медленном темпе.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 sz="2800" smtClean="0">
                <a:solidFill>
                  <a:schemeClr val="tx1"/>
                </a:solidFill>
              </a:rPr>
              <a:t>        Следить за осанкой.</a:t>
            </a:r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59113" y="2565400"/>
            <a:ext cx="2005012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3600" dirty="0">
                <a:latin typeface="+mj-lt"/>
                <a:cs typeface="Arial" panose="020B0604020202020204" pitchFamily="34" charset="0"/>
              </a:rPr>
              <a:t>Правила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:</a:t>
            </a:r>
            <a:endParaRPr lang="ru-RU" sz="36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288" y="3071813"/>
            <a:ext cx="7740650" cy="378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dirty="0">
                <a:latin typeface="+mj-lt"/>
                <a:cs typeface="Arial" panose="020B0604020202020204" pitchFamily="34" charset="0"/>
              </a:rPr>
              <a:t>Все участники на лыжах и с палками размещаются по большому кругу . Водящий стоит вне круга. Играющие движутся по кругу. Водящий подъезжает к играющему и говорит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: “</a:t>
            </a:r>
            <a:r>
              <a:rPr lang="ru-RU" sz="2400" dirty="0">
                <a:latin typeface="+mj-lt"/>
                <a:cs typeface="Arial" panose="020B0604020202020204" pitchFamily="34" charset="0"/>
              </a:rPr>
              <a:t>За мной!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”. </a:t>
            </a:r>
            <a:r>
              <a:rPr lang="ru-RU" sz="2400" dirty="0">
                <a:latin typeface="+mj-lt"/>
                <a:cs typeface="Arial" panose="020B0604020202020204" pitchFamily="34" charset="0"/>
              </a:rPr>
              <a:t>Тот втыкает палки в снег едет за водящими. Там собираются все игроки и двигаются в колонну и выполняют движения водящего. Водящий отводит их в сторону от круга и подаёт команду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: “</a:t>
            </a:r>
            <a:r>
              <a:rPr lang="ru-RU" sz="2400" dirty="0">
                <a:latin typeface="+mj-lt"/>
                <a:cs typeface="Arial" panose="020B0604020202020204" pitchFamily="34" charset="0"/>
              </a:rPr>
              <a:t>По местам!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”</a:t>
            </a:r>
            <a:r>
              <a:rPr lang="ru-RU" sz="2400" dirty="0">
                <a:latin typeface="+mj-lt"/>
                <a:cs typeface="Arial" panose="020B0604020202020204" pitchFamily="34" charset="0"/>
              </a:rPr>
              <a:t>. Все участники возвращаются в круг и берут любые палки. Кому не достались палки становится водящим.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313"/>
            <a:ext cx="9144000" cy="5373687"/>
          </a:xfrm>
        </p:spPr>
        <p:txBody>
          <a:bodyPr rtlCol="0">
            <a:normAutofit fontScale="25000" lnSpcReduction="20000"/>
          </a:bodyPr>
          <a:lstStyle/>
          <a:p>
            <a:pPr marL="265113" lvl="3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2800" dirty="0" smtClean="0">
                <a:solidFill>
                  <a:schemeClr val="tx1"/>
                </a:solidFill>
              </a:rPr>
              <a:t>1. Построение на учебной лыжне : 1 мин.</a:t>
            </a:r>
          </a:p>
          <a:p>
            <a:pPr marL="301943" lvl="1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1200" dirty="0" smtClean="0">
                <a:solidFill>
                  <a:schemeClr val="tx1"/>
                </a:solidFill>
              </a:rPr>
              <a:t>           Лыжи положить.</a:t>
            </a:r>
          </a:p>
          <a:p>
            <a:pPr marL="301943" lvl="1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2800" dirty="0" smtClean="0">
                <a:solidFill>
                  <a:schemeClr val="tx1"/>
                </a:solidFill>
              </a:rPr>
              <a:t>2. Упражнение на релаксацию.</a:t>
            </a:r>
          </a:p>
          <a:p>
            <a:pPr marL="301943" lvl="1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7400" dirty="0" smtClean="0">
                <a:solidFill>
                  <a:schemeClr val="tx1"/>
                </a:solidFill>
              </a:rPr>
              <a:t>            </a:t>
            </a:r>
            <a:r>
              <a:rPr lang="ru-RU" sz="9600" dirty="0" smtClean="0">
                <a:solidFill>
                  <a:schemeClr val="tx1"/>
                </a:solidFill>
              </a:rPr>
              <a:t>Выполнять под счет. Дыхание глубокое, темп средний.</a:t>
            </a:r>
          </a:p>
          <a:p>
            <a:pPr marL="301943" lvl="1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9600" dirty="0" smtClean="0">
                <a:solidFill>
                  <a:schemeClr val="tx1"/>
                </a:solidFill>
              </a:rPr>
              <a:t>         1.Шаг вперед, руки вверх, вдох.</a:t>
            </a:r>
          </a:p>
          <a:p>
            <a:pPr marL="301943" lvl="1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9600" dirty="0" smtClean="0">
                <a:solidFill>
                  <a:schemeClr val="tx1"/>
                </a:solidFill>
              </a:rPr>
              <a:t>         2.Шаг назад, руки вниз, выдох.</a:t>
            </a:r>
          </a:p>
          <a:p>
            <a:pPr marL="301943" lvl="1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2800" dirty="0" smtClean="0">
                <a:solidFill>
                  <a:schemeClr val="tx1"/>
                </a:solidFill>
              </a:rPr>
              <a:t>3. Построение в колонну по одному с лыжами   </a:t>
            </a:r>
          </a:p>
          <a:p>
            <a:pPr marL="301943" lvl="1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2800" dirty="0">
                <a:solidFill>
                  <a:schemeClr val="tx1"/>
                </a:solidFill>
              </a:rPr>
              <a:t> </a:t>
            </a:r>
            <a:r>
              <a:rPr lang="ru-RU" sz="12800" dirty="0" smtClean="0">
                <a:solidFill>
                  <a:schemeClr val="tx1"/>
                </a:solidFill>
              </a:rPr>
              <a:t>    в руках : 1 мин.</a:t>
            </a:r>
          </a:p>
          <a:p>
            <a:pPr marL="301943" lvl="1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2800" dirty="0" smtClean="0">
                <a:solidFill>
                  <a:schemeClr val="tx1"/>
                </a:solidFill>
              </a:rPr>
              <a:t>4. Подведение итогов урока : 1 мин.</a:t>
            </a:r>
          </a:p>
          <a:p>
            <a:pPr marL="301943" lvl="1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9600" dirty="0">
                <a:solidFill>
                  <a:schemeClr val="tx1"/>
                </a:solidFill>
              </a:rPr>
              <a:t> </a:t>
            </a:r>
            <a:r>
              <a:rPr lang="ru-RU" sz="9600" dirty="0" smtClean="0">
                <a:solidFill>
                  <a:schemeClr val="tx1"/>
                </a:solidFill>
              </a:rPr>
              <a:t>         Учитель объявляет отметки  и сообщает домашнее </a:t>
            </a:r>
          </a:p>
          <a:p>
            <a:pPr marL="301943" lvl="1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9600" dirty="0">
                <a:solidFill>
                  <a:schemeClr val="tx1"/>
                </a:solidFill>
              </a:rPr>
              <a:t>  </a:t>
            </a:r>
            <a:r>
              <a:rPr lang="ru-RU" sz="9600" dirty="0" smtClean="0">
                <a:solidFill>
                  <a:schemeClr val="tx1"/>
                </a:solidFill>
              </a:rPr>
              <a:t>         задание : выполнить имитационные движения </a:t>
            </a:r>
          </a:p>
          <a:p>
            <a:pPr marL="301943" lvl="1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9600" dirty="0">
                <a:solidFill>
                  <a:schemeClr val="tx1"/>
                </a:solidFill>
              </a:rPr>
              <a:t> </a:t>
            </a:r>
            <a:r>
              <a:rPr lang="ru-RU" sz="9600" dirty="0" smtClean="0">
                <a:solidFill>
                  <a:schemeClr val="tx1"/>
                </a:solidFill>
              </a:rPr>
              <a:t>                                          лыжных ходов.</a:t>
            </a:r>
          </a:p>
          <a:p>
            <a:pPr marL="301943" lvl="1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ru-RU" sz="2600" dirty="0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Заключительная часть : 5 мин.</a:t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  <p:bldP spid="38914" grpId="0"/>
      <p:bldP spid="3891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646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eaLnBrk="1" hangingPunct="1">
              <a:buFont typeface="Symbol" pitchFamily="18" charset="2"/>
              <a:buNone/>
              <a:defRPr/>
            </a:pPr>
            <a:endParaRPr lang="ru-RU" sz="3200" dirty="0" smtClean="0"/>
          </a:p>
          <a:p>
            <a:pPr marL="265113" indent="0" eaLnBrk="1" hangingPunct="1">
              <a:buFont typeface="Symbol" pitchFamily="18" charset="2"/>
              <a:buNone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Тема : </a:t>
            </a:r>
            <a:r>
              <a:rPr lang="ru-RU" sz="3200" i="1" dirty="0" smtClean="0">
                <a:solidFill>
                  <a:schemeClr val="tx1"/>
                </a:solidFill>
              </a:rPr>
              <a:t>Лыжная  подготовка. </a:t>
            </a:r>
            <a:endParaRPr lang="ru-RU" sz="3200" i="1" dirty="0">
              <a:solidFill>
                <a:schemeClr val="tx1"/>
              </a:solidFill>
            </a:endParaRPr>
          </a:p>
          <a:p>
            <a:pPr marL="1341438" indent="0" eaLnBrk="1" hangingPunct="1">
              <a:buFont typeface="Symbol" pitchFamily="18" charset="2"/>
              <a:buNone/>
              <a:defRPr/>
            </a:pPr>
            <a:r>
              <a:rPr lang="ru-RU" sz="3200" i="1" dirty="0" smtClean="0">
                <a:solidFill>
                  <a:schemeClr val="tx1"/>
                </a:solidFill>
              </a:rPr>
              <a:t>Совершенствование  </a:t>
            </a:r>
          </a:p>
          <a:p>
            <a:pPr marL="1341438" indent="0" eaLnBrk="1" hangingPunct="1">
              <a:buFont typeface="Symbol" pitchFamily="18" charset="2"/>
              <a:buNone/>
              <a:defRPr/>
            </a:pPr>
            <a:r>
              <a:rPr lang="ru-RU" sz="3200" i="1" dirty="0" smtClean="0">
                <a:solidFill>
                  <a:schemeClr val="tx1"/>
                </a:solidFill>
              </a:rPr>
              <a:t>техники одновременного  бесшажного хода.</a:t>
            </a:r>
          </a:p>
          <a:p>
            <a:pPr marL="1341438" indent="0" eaLnBrk="1" hangingPunct="1">
              <a:buFont typeface="Symbol" pitchFamily="18" charset="2"/>
              <a:buNone/>
              <a:defRPr/>
            </a:pPr>
            <a:r>
              <a:rPr lang="ru-RU" sz="3200" i="1" dirty="0" smtClean="0">
                <a:solidFill>
                  <a:schemeClr val="tx1"/>
                </a:solidFill>
              </a:rPr>
              <a:t>Повторение торможения на склоне </a:t>
            </a:r>
            <a:r>
              <a:rPr lang="en-US" sz="3200" i="1" dirty="0" smtClean="0">
                <a:solidFill>
                  <a:schemeClr val="tx1"/>
                </a:solidFill>
              </a:rPr>
              <a:t>“</a:t>
            </a:r>
            <a:r>
              <a:rPr lang="ru-RU" sz="3200" i="1" dirty="0" smtClean="0">
                <a:solidFill>
                  <a:schemeClr val="tx1"/>
                </a:solidFill>
              </a:rPr>
              <a:t>Плугом</a:t>
            </a:r>
            <a:r>
              <a:rPr lang="en-US" sz="3200" i="1" dirty="0" smtClean="0">
                <a:solidFill>
                  <a:schemeClr val="tx1"/>
                </a:solidFill>
              </a:rPr>
              <a:t>”.</a:t>
            </a:r>
            <a:endParaRPr lang="ru-RU" sz="3200" i="1" dirty="0" smtClean="0">
              <a:solidFill>
                <a:schemeClr val="tx1"/>
              </a:solidFill>
            </a:endParaRPr>
          </a:p>
          <a:p>
            <a:pPr marL="265113" indent="0" eaLnBrk="1" hangingPunct="1">
              <a:buFont typeface="Symbol" pitchFamily="18" charset="2"/>
              <a:buNone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Место проведения : </a:t>
            </a:r>
            <a:r>
              <a:rPr lang="ru-RU" sz="3200" i="1" dirty="0" smtClean="0">
                <a:solidFill>
                  <a:schemeClr val="tx1"/>
                </a:solidFill>
              </a:rPr>
              <a:t>учебная лыжня.</a:t>
            </a:r>
          </a:p>
          <a:p>
            <a:pPr marL="265113" indent="0" eaLnBrk="1" hangingPunct="1">
              <a:buFont typeface="Symbol" pitchFamily="18" charset="2"/>
              <a:buNone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Время :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i="1" dirty="0" smtClean="0">
                <a:solidFill>
                  <a:schemeClr val="tx1"/>
                </a:solidFill>
              </a:rPr>
              <a:t>45 минут.</a:t>
            </a:r>
          </a:p>
          <a:p>
            <a:pPr marL="265113" indent="0" eaLnBrk="1" hangingPunct="1">
              <a:buFont typeface="Symbol" pitchFamily="18" charset="2"/>
              <a:buNone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Инвентарь :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i="1" dirty="0" smtClean="0">
                <a:solidFill>
                  <a:schemeClr val="tx1"/>
                </a:solidFill>
              </a:rPr>
              <a:t>лыжи , лыжные палки , флажки,</a:t>
            </a:r>
          </a:p>
          <a:p>
            <a:pPr marL="265113" indent="0" eaLnBrk="1" hangingPunct="1">
              <a:buFont typeface="Symbol" pitchFamily="18" charset="2"/>
              <a:buNone/>
              <a:defRPr/>
            </a:pPr>
            <a:r>
              <a:rPr lang="ru-RU" sz="3200" i="1" dirty="0" smtClean="0">
                <a:solidFill>
                  <a:schemeClr val="tx1"/>
                </a:solidFill>
              </a:rPr>
              <a:t>                          свисток , секундомер.</a:t>
            </a:r>
          </a:p>
          <a:p>
            <a:pPr eaLnBrk="1" hangingPunct="1">
              <a:defRPr/>
            </a:pPr>
            <a:endParaRPr lang="ru-RU" sz="3200" dirty="0" smtClean="0"/>
          </a:p>
        </p:txBody>
      </p:sp>
      <p:sp>
        <p:nvSpPr>
          <p:cNvPr id="10243" name="Заголовок 2"/>
          <p:cNvSpPr>
            <a:spLocks noGrp="1"/>
          </p:cNvSpPr>
          <p:nvPr>
            <p:ph type="title"/>
          </p:nvPr>
        </p:nvSpPr>
        <p:spPr>
          <a:xfrm>
            <a:off x="539750" y="-1252538"/>
            <a:ext cx="8229600" cy="1252538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349500"/>
            <a:ext cx="8229600" cy="27352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Symbol" pitchFamily="18" charset="2"/>
              <a:buBlip>
                <a:blip r:embed="rId2"/>
              </a:buBlip>
            </a:pPr>
            <a:r>
              <a:rPr lang="ru-RU" sz="3200" b="1" dirty="0" smtClean="0">
                <a:solidFill>
                  <a:schemeClr val="tx1"/>
                </a:solidFill>
              </a:rPr>
              <a:t> - образовательные: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Blip>
                <a:blip r:embed="rId2"/>
              </a:buBlip>
            </a:pPr>
            <a:r>
              <a:rPr lang="ru-RU" sz="2800" dirty="0" smtClean="0">
                <a:solidFill>
                  <a:schemeClr val="tx1"/>
                </a:solidFill>
              </a:rPr>
              <a:t>Совершенствовать технику одновременного бесшажного хода.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Blip>
                <a:blip r:embed="rId2"/>
              </a:buBlip>
            </a:pPr>
            <a:r>
              <a:rPr lang="ru-RU" sz="2800" dirty="0" smtClean="0">
                <a:solidFill>
                  <a:schemeClr val="tx1"/>
                </a:solidFill>
              </a:rPr>
              <a:t>Повторить торможение «Плугом».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Blip>
                <a:blip r:embed="rId2"/>
              </a:buBlip>
            </a:pPr>
            <a:r>
              <a:rPr lang="ru-RU" sz="2800" dirty="0" smtClean="0">
                <a:solidFill>
                  <a:schemeClr val="tx1"/>
                </a:solidFill>
              </a:rPr>
              <a:t>Повторить технику выполнения подъема  «елочкой».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Задачи</a:t>
            </a:r>
            <a:r>
              <a:rPr lang="ru-RU" smtClean="0"/>
              <a:t> урока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57338"/>
            <a:ext cx="8229600" cy="1757362"/>
          </a:xfrm>
        </p:spPr>
        <p:txBody>
          <a:bodyPr/>
          <a:lstStyle/>
          <a:p>
            <a:pPr eaLnBrk="1" hangingPunct="1">
              <a:buFont typeface="Symbol" pitchFamily="18" charset="2"/>
              <a:buBlip>
                <a:blip r:embed="rId2"/>
              </a:buBlip>
            </a:pPr>
            <a:r>
              <a:rPr lang="ru-RU" sz="2800" b="1" smtClean="0"/>
              <a:t>- </a:t>
            </a:r>
            <a:r>
              <a:rPr lang="ru-RU" sz="2800" b="1" smtClean="0">
                <a:solidFill>
                  <a:schemeClr val="tx1"/>
                </a:solidFill>
              </a:rPr>
              <a:t>развивающие: </a:t>
            </a:r>
          </a:p>
          <a:p>
            <a:pPr eaLnBrk="1" hangingPunct="1">
              <a:buFont typeface="Symbol" pitchFamily="18" charset="2"/>
              <a:buBlip>
                <a:blip r:embed="rId2"/>
              </a:buBlip>
            </a:pP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ru-RU" smtClean="0">
                <a:solidFill>
                  <a:schemeClr val="tx1"/>
                </a:solidFill>
              </a:rPr>
              <a:t> развитие выносливости</a:t>
            </a:r>
            <a:r>
              <a:rPr lang="en-US" smtClean="0">
                <a:solidFill>
                  <a:schemeClr val="tx1"/>
                </a:solidFill>
              </a:rPr>
              <a:t>;</a:t>
            </a:r>
            <a:endParaRPr lang="ru-RU" smtClean="0">
              <a:solidFill>
                <a:schemeClr val="tx1"/>
              </a:solidFill>
            </a:endParaRPr>
          </a:p>
          <a:p>
            <a:pPr eaLnBrk="1" hangingPunct="1">
              <a:buFont typeface="Symbol" pitchFamily="18" charset="2"/>
              <a:buBlip>
                <a:blip r:embed="rId2"/>
              </a:buBlip>
            </a:pPr>
            <a:r>
              <a:rPr lang="ru-RU" smtClean="0">
                <a:solidFill>
                  <a:schemeClr val="tx1"/>
                </a:solidFill>
              </a:rPr>
              <a:t>  развитие координации движений.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46088" y="4076700"/>
            <a:ext cx="820737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chemeClr val="tx2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800" b="1" dirty="0">
                <a:latin typeface="+mn-lt"/>
                <a:cs typeface="+mn-cs"/>
              </a:rPr>
              <a:t> - оздоровительные: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ru-RU" sz="2400" dirty="0">
                <a:latin typeface="+mn-lt"/>
                <a:cs typeface="+mn-cs"/>
              </a:rPr>
              <a:t> закаливание воздухом</a:t>
            </a:r>
            <a:r>
              <a:rPr lang="en-US" sz="2400" dirty="0">
                <a:latin typeface="+mn-lt"/>
                <a:cs typeface="+mn-cs"/>
              </a:rPr>
              <a:t>;</a:t>
            </a:r>
            <a:endParaRPr lang="ru-RU" sz="2400" dirty="0">
              <a:latin typeface="+mn-lt"/>
              <a:cs typeface="+mn-cs"/>
            </a:endParaRP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ru-RU" sz="2400" dirty="0">
                <a:latin typeface="+mn-lt"/>
                <a:cs typeface="+mn-cs"/>
              </a:rPr>
              <a:t> профилактика нарушения осанки.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1"/>
          <p:cNvSpPr>
            <a:spLocks noGrp="1"/>
          </p:cNvSpPr>
          <p:nvPr>
            <p:ph idx="1"/>
          </p:nvPr>
        </p:nvSpPr>
        <p:spPr>
          <a:xfrm>
            <a:off x="-9525" y="1662113"/>
            <a:ext cx="9178925" cy="5195887"/>
          </a:xfrm>
        </p:spPr>
        <p:txBody>
          <a:bodyPr/>
          <a:lstStyle/>
          <a:p>
            <a:pPr marL="265113" indent="0" eaLnBrk="1" hangingPunct="1">
              <a:buFont typeface="Symbol" pitchFamily="18" charset="2"/>
              <a:buNone/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1.Построение в шеренгу с лыжами : 2 мин.</a:t>
            </a:r>
          </a:p>
          <a:p>
            <a:pPr marL="265113" indent="0" eaLnBrk="1" hangingPunct="1">
              <a:buFont typeface="Symbol" pitchFamily="18" charset="2"/>
              <a:buNone/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   </a:t>
            </a:r>
            <a:r>
              <a:rPr lang="ru-RU" sz="2800" dirty="0" smtClean="0">
                <a:solidFill>
                  <a:schemeClr val="tx1"/>
                </a:solidFill>
              </a:rPr>
              <a:t>Лыжи поставить рядом с левой ногой .Равнение по </a:t>
            </a:r>
          </a:p>
          <a:p>
            <a:pPr marL="265113" indent="0" eaLnBrk="1" hangingPunct="1">
              <a:buFont typeface="Symbol" pitchFamily="18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линии. Смотреть вперед. Следить за осанкой.</a:t>
            </a:r>
          </a:p>
          <a:p>
            <a:pPr marL="265113" indent="0" eaLnBrk="1" hangingPunct="1">
              <a:buFont typeface="Symbol" pitchFamily="18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Проверить наличие спорт формы. </a:t>
            </a:r>
          </a:p>
          <a:p>
            <a:pPr marL="265113" indent="0" eaLnBrk="1" hangingPunct="1">
              <a:buFont typeface="Symbol" pitchFamily="18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Выявить отсутствующих по болезни и </a:t>
            </a:r>
          </a:p>
          <a:p>
            <a:pPr marL="265113" indent="0" eaLnBrk="1" hangingPunct="1">
              <a:buFont typeface="Symbol" pitchFamily="18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освобожденных.</a:t>
            </a:r>
          </a:p>
          <a:p>
            <a:pPr marL="265113" indent="0" eaLnBrk="1" hangingPunct="1">
              <a:buFont typeface="Symbol" pitchFamily="18" charset="2"/>
              <a:buNone/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2.Основы теории : значение занятий лыжным спортом для поддержания умственной  и </a:t>
            </a:r>
          </a:p>
          <a:p>
            <a:pPr marL="265113" indent="0" eaLnBrk="1" hangingPunct="1">
              <a:buFont typeface="Symbol" pitchFamily="18" charset="2"/>
              <a:buNone/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 физической  работоспособности.</a:t>
            </a:r>
          </a:p>
          <a:p>
            <a:pPr eaLnBrk="1" hangingPunct="1">
              <a:defRPr/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2291" name="Заголовок 2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252537"/>
          </a:xfrm>
        </p:spPr>
        <p:txBody>
          <a:bodyPr/>
          <a:lstStyle/>
          <a:p>
            <a:pPr eaLnBrk="1" hangingPunct="1"/>
            <a:r>
              <a:rPr lang="ru-RU" sz="4800" dirty="0" smtClean="0">
                <a:solidFill>
                  <a:schemeClr val="bg1"/>
                </a:solidFill>
              </a:rPr>
              <a:t>Подготовительная часть : 15 мин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0"/>
                            </p:stCondLst>
                            <p:childTnLst>
                              <p:par>
                                <p:cTn id="88" presetID="25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0"/>
                            </p:stCondLst>
                            <p:childTnLst>
                              <p:par>
                                <p:cTn id="99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  <p:bldP spid="12291" grpId="0"/>
      <p:bldP spid="1229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7173913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marL="265113" indent="0" algn="ctr" eaLnBrk="1" hangingPunct="1">
              <a:buFont typeface="Symbol" pitchFamily="18" charset="2"/>
              <a:buNone/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3. Построение  в  круг.</a:t>
            </a:r>
          </a:p>
          <a:p>
            <a:pPr marL="265113" indent="0" algn="ctr" eaLnBrk="1" hangingPunct="1">
              <a:buFont typeface="Symbol" pitchFamily="18" charset="2"/>
              <a:buNone/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    Дыхательные упражнения.</a:t>
            </a:r>
          </a:p>
          <a:p>
            <a:pPr marL="265113" indent="-176213" eaLnBrk="1" hangingPunct="1">
              <a:buFont typeface="Symbol" pitchFamily="18" charset="2"/>
              <a:buNone/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  </a:t>
            </a:r>
            <a:r>
              <a:rPr lang="ru-RU" sz="2800" dirty="0" smtClean="0">
                <a:solidFill>
                  <a:schemeClr val="tx1"/>
                </a:solidFill>
              </a:rPr>
              <a:t>1. И.п. – о.с.</a:t>
            </a:r>
          </a:p>
          <a:p>
            <a:pPr marL="265113" indent="0" eaLnBrk="1" hangingPunct="1">
              <a:buFont typeface="Symbol" pitchFamily="18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  а) – медленно вдыхая , развернуть плечи наклонить</a:t>
            </a:r>
          </a:p>
          <a:p>
            <a:pPr marL="265113" indent="0" eaLnBrk="1" hangingPunct="1">
              <a:buFont typeface="Symbol" pitchFamily="18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   голову назад , поднять руки в стороны вдох ,</a:t>
            </a:r>
          </a:p>
          <a:p>
            <a:pPr marL="265113" indent="0" eaLnBrk="1" hangingPunct="1">
              <a:buFont typeface="Symbol" pitchFamily="18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  б)– и.п., выдох.</a:t>
            </a:r>
          </a:p>
          <a:p>
            <a:pPr marL="265113" indent="-176213" eaLnBrk="1" hangingPunct="1">
              <a:buFont typeface="Symbol" pitchFamily="18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2. И.п. – о.с.</a:t>
            </a:r>
          </a:p>
          <a:p>
            <a:pPr marL="265113" indent="0" eaLnBrk="1" hangingPunct="1">
              <a:buFont typeface="Symbol" pitchFamily="18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   а) –наклон вперед туловища, выдох.</a:t>
            </a:r>
          </a:p>
          <a:p>
            <a:pPr marL="265113" indent="0" eaLnBrk="1" hangingPunct="1">
              <a:buFont typeface="Symbol" pitchFamily="18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   б) – и.п., вдох.</a:t>
            </a:r>
          </a:p>
          <a:p>
            <a:pPr marL="265113" indent="-176213" eaLnBrk="1" hangingPunct="1">
              <a:buFont typeface="Symbol" pitchFamily="18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3. Ходьба на месте – 6 шагов.</a:t>
            </a:r>
          </a:p>
          <a:p>
            <a:pPr marL="265113" indent="-176213" eaLnBrk="1" hangingPunct="1">
              <a:buFont typeface="Symbol" pitchFamily="18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4. Ходьба в полуприседе – 6 шагов.</a:t>
            </a:r>
          </a:p>
          <a:p>
            <a:pPr marL="265113" indent="-176213" eaLnBrk="1" hangingPunct="1">
              <a:buFont typeface="Symbol" pitchFamily="18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5. Руки за спину ,пальцы в замок .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    </a:t>
            </a:r>
            <a:endParaRPr lang="ru-RU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 marL="176213" indent="0">
              <a:buFont typeface="Symbol" pitchFamily="18" charset="2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6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sz="2800" dirty="0" smtClean="0">
                <a:solidFill>
                  <a:schemeClr val="tx1"/>
                </a:solidFill>
              </a:rPr>
              <a:t>Построение в колонну по одному на лыжах.</a:t>
            </a:r>
          </a:p>
          <a:p>
            <a:pPr marL="176213" indent="0">
              <a:buFont typeface="Symbol" pitchFamily="18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Организованное передвижение к учебной лыжне.</a:t>
            </a:r>
          </a:p>
          <a:p>
            <a:pPr marL="176213" indent="0">
              <a:buFont typeface="Symbol" pitchFamily="18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</a:t>
            </a:r>
            <a:r>
              <a:rPr lang="ru-RU" dirty="0" smtClean="0">
                <a:solidFill>
                  <a:schemeClr val="tx1"/>
                </a:solidFill>
              </a:rPr>
              <a:t>Проверить правильность креплений .Осуществлять контроль </a:t>
            </a:r>
          </a:p>
          <a:p>
            <a:pPr marL="176213" indent="0">
              <a:buFont typeface="Symbol" pitchFamily="18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 </a:t>
            </a:r>
            <a:r>
              <a:rPr lang="ru-RU" dirty="0" smtClean="0">
                <a:solidFill>
                  <a:schemeClr val="tx1"/>
                </a:solidFill>
              </a:rPr>
              <a:t>за соблюдением дистанции на лыжне . 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6516688" cy="2952000"/>
          </a:xfrm>
        </p:spPr>
        <p:txBody>
          <a:bodyPr rtlCol="0">
            <a:normAutofit fontScale="92500"/>
          </a:bodyPr>
          <a:lstStyle/>
          <a:p>
            <a:pPr marL="176213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3500" dirty="0" smtClean="0">
                <a:solidFill>
                  <a:schemeClr val="tx1"/>
                </a:solidFill>
              </a:rPr>
              <a:t>1. ОРУ на лыжах : 2 мин.</a:t>
            </a:r>
          </a:p>
          <a:p>
            <a:pPr marL="442913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1. И.п. – стойка лыжника</a:t>
            </a:r>
          </a:p>
          <a:p>
            <a:pPr marL="442913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поднять левую ногу ,руку с палками  приподнять  </a:t>
            </a:r>
          </a:p>
          <a:p>
            <a:pPr marL="442913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2. И.п.</a:t>
            </a:r>
          </a:p>
          <a:p>
            <a:pPr marL="442913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3-4 то же с правой ноги.</a:t>
            </a:r>
          </a:p>
          <a:p>
            <a:pPr marL="442913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   Повторить 3 раза. Удерживать равновесие .</a:t>
            </a:r>
          </a:p>
        </p:txBody>
      </p:sp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252537"/>
          </a:xfrm>
        </p:spPr>
        <p:txBody>
          <a:bodyPr/>
          <a:lstStyle/>
          <a:p>
            <a:pPr eaLnBrk="1" hangingPunct="1"/>
            <a:r>
              <a:rPr lang="ru-RU" dirty="0" smtClean="0"/>
              <a:t>Основная часть : 25 мин.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3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0825" y="549275"/>
            <a:ext cx="6837363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6213" eaLnBrk="1" fontAlgn="auto" hangingPunct="1"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2.И.п.  - стойка лыжника</a:t>
            </a:r>
          </a:p>
          <a:p>
            <a:pPr marL="176213" eaLnBrk="1" fontAlgn="auto" hangingPunct="1"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     1-2 – отвести левую лыжу в сторону, руки с </a:t>
            </a:r>
          </a:p>
          <a:p>
            <a:pPr marL="176213" eaLnBrk="1" fontAlgn="auto" hangingPunct="1"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      палками вперед.</a:t>
            </a:r>
          </a:p>
          <a:p>
            <a:pPr marL="176213" eaLnBrk="1" fontAlgn="auto" hangingPunct="1"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     3-4  И.п.</a:t>
            </a:r>
          </a:p>
          <a:p>
            <a:pPr marL="176213" eaLnBrk="1" fontAlgn="auto" hangingPunct="1"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     5-8  то же  правой ноги.</a:t>
            </a:r>
          </a:p>
          <a:p>
            <a:pPr marL="176213" eaLnBrk="1" fontAlgn="auto" hangingPunct="1"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     Повторить 4 раза. Удерживать равновесие.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1173</TotalTime>
  <Words>971</Words>
  <Application>Microsoft Office PowerPoint</Application>
  <PresentationFormat>Экран (4:3)</PresentationFormat>
  <Paragraphs>128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ФИЗИЧЕСКАЯ КУЛЬТУРА</vt:lpstr>
      <vt:lpstr>Презентация PowerPoint</vt:lpstr>
      <vt:lpstr>Задачи урока</vt:lpstr>
      <vt:lpstr>Презентация PowerPoint</vt:lpstr>
      <vt:lpstr>Подготовительная часть : 15 мин</vt:lpstr>
      <vt:lpstr>Презентация PowerPoint</vt:lpstr>
      <vt:lpstr>Презентация PowerPoint</vt:lpstr>
      <vt:lpstr>Основная часть : 25 мин.</vt:lpstr>
      <vt:lpstr>Презентация PowerPoint</vt:lpstr>
      <vt:lpstr>Презентация PowerPoint</vt:lpstr>
      <vt:lpstr>Презентация PowerPoint</vt:lpstr>
      <vt:lpstr>Ошибки в технике одновременного бесшажного хода: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Заключительная часть : 5 мин. </vt:lpstr>
      <vt:lpstr>Презентация PowerPoint</vt:lpstr>
    </vt:vector>
  </TitlesOfParts>
  <Company>МОУ СОШ №1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ФИЗИЧЕСКАЯ КУЛЬТУРА</dc:title>
  <dc:creator>МОУ СОШ №1Bим.Ф.Я. Фалалеева п. Монино</dc:creator>
  <cp:lastModifiedBy>Sony</cp:lastModifiedBy>
  <cp:revision>97</cp:revision>
  <dcterms:created xsi:type="dcterms:W3CDTF">2013-01-28T09:43:33Z</dcterms:created>
  <dcterms:modified xsi:type="dcterms:W3CDTF">2013-02-20T14:37:48Z</dcterms:modified>
</cp:coreProperties>
</file>