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63" r:id="rId4"/>
    <p:sldId id="267" r:id="rId5"/>
    <p:sldId id="266" r:id="rId6"/>
    <p:sldId id="265" r:id="rId7"/>
    <p:sldId id="264" r:id="rId8"/>
    <p:sldId id="257" r:id="rId9"/>
    <p:sldId id="259" r:id="rId10"/>
    <p:sldId id="268" r:id="rId11"/>
    <p:sldId id="262" r:id="rId12"/>
    <p:sldId id="260" r:id="rId13"/>
    <p:sldId id="269" r:id="rId14"/>
    <p:sldId id="25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26184"/>
            <a:ext cx="2742680" cy="288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83" y="3793748"/>
            <a:ext cx="1971512" cy="300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21" y="3824015"/>
            <a:ext cx="3946879" cy="288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982" r="46305" b="3373"/>
          <a:stretch/>
        </p:blipFill>
        <p:spPr bwMode="auto">
          <a:xfrm>
            <a:off x="467544" y="116632"/>
            <a:ext cx="1874950" cy="30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7439"/>
            <a:ext cx="433844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82" t="-359" r="59882" b="359"/>
          <a:stretch/>
        </p:blipFill>
        <p:spPr bwMode="auto">
          <a:xfrm>
            <a:off x="2342494" y="171603"/>
            <a:ext cx="2141168" cy="296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4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СИНДРОМ  ПАТАУ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04010" y="1447800"/>
            <a:ext cx="4382789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сего хромосом 47. Лишняя 13-ая хромосома.</a:t>
            </a:r>
          </a:p>
          <a:p>
            <a:pPr marL="0" indent="0" algn="ctr">
              <a:buNone/>
            </a:pPr>
            <a:r>
              <a:rPr lang="ru-RU" dirty="0" smtClean="0"/>
              <a:t>Тяжелые отклонения</a:t>
            </a:r>
          </a:p>
          <a:p>
            <a:pPr marL="0" indent="0" algn="ctr">
              <a:buNone/>
            </a:pPr>
            <a:r>
              <a:rPr lang="ru-RU" dirty="0" smtClean="0"/>
              <a:t> в развитии.</a:t>
            </a:r>
          </a:p>
          <a:p>
            <a:pPr marL="0" indent="0" algn="ctr">
              <a:buNone/>
            </a:pPr>
            <a:r>
              <a:rPr lang="ru-RU" dirty="0" smtClean="0"/>
              <a:t>95% детей умирает в первый год жизни.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404419" cy="33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9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72200" y="188640"/>
            <a:ext cx="2592288" cy="655272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Количество хромосом: </a:t>
            </a:r>
            <a:r>
              <a:rPr lang="ru-RU" sz="2400" dirty="0" smtClean="0"/>
              <a:t>44+ХХУ=47</a:t>
            </a:r>
          </a:p>
          <a:p>
            <a:pPr marL="0" indent="0">
              <a:buNone/>
            </a:pPr>
            <a:r>
              <a:rPr lang="ru-RU" sz="2400" dirty="0" smtClean="0"/>
              <a:t>Мужчина женоподобный</a:t>
            </a:r>
          </a:p>
          <a:p>
            <a:pPr marL="0" indent="0">
              <a:buNone/>
            </a:pPr>
            <a:r>
              <a:rPr lang="ru-RU" sz="2400" dirty="0" smtClean="0"/>
              <a:t>( широкие бедра, большая грудь), умственная отсталость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"/>
          <a:stretch/>
        </p:blipFill>
        <p:spPr bwMode="auto">
          <a:xfrm>
            <a:off x="107504" y="788399"/>
            <a:ext cx="6099332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47654" y="0"/>
            <a:ext cx="3096346" cy="60198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Число хромосом: 44+ ХО= 45</a:t>
            </a:r>
          </a:p>
          <a:p>
            <a:pPr marL="0" indent="0">
              <a:buNone/>
            </a:pPr>
            <a:r>
              <a:rPr lang="ru-RU" dirty="0" smtClean="0"/>
              <a:t>Женщина, низкий рост, короткая шея, незначительная умственная отсталость, вторичные половые признаки выражены слабо, бесплодна.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548680"/>
            <a:ext cx="594015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3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СИНДРОМ «КОШАЧЬЕГО КРИКА»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 smtClean="0"/>
              <a:t>Утрата фрагмента</a:t>
            </a:r>
          </a:p>
          <a:p>
            <a:pPr marL="0" indent="0" algn="r">
              <a:buNone/>
            </a:pPr>
            <a:r>
              <a:rPr lang="ru-RU" dirty="0" smtClean="0"/>
              <a:t> 5-ой хромосомы.</a:t>
            </a:r>
          </a:p>
          <a:p>
            <a:pPr marL="0" indent="0" algn="r">
              <a:buNone/>
            </a:pPr>
            <a:r>
              <a:rPr lang="ru-RU" dirty="0" smtClean="0"/>
              <a:t>Плачь напоминающий </a:t>
            </a:r>
          </a:p>
          <a:p>
            <a:pPr marL="0" indent="0" algn="r">
              <a:buNone/>
            </a:pPr>
            <a:r>
              <a:rPr lang="ru-RU" dirty="0" smtClean="0"/>
              <a:t>мяуканье кошки, </a:t>
            </a:r>
          </a:p>
          <a:p>
            <a:pPr marL="0" indent="0" algn="r">
              <a:buNone/>
            </a:pPr>
            <a:r>
              <a:rPr lang="ru-RU" dirty="0" smtClean="0"/>
              <a:t>наблюдается нарушение </a:t>
            </a:r>
          </a:p>
          <a:p>
            <a:pPr marL="0" indent="0" algn="r">
              <a:buNone/>
            </a:pPr>
            <a:r>
              <a:rPr lang="ru-RU" dirty="0" smtClean="0"/>
              <a:t>в строений гортани </a:t>
            </a:r>
          </a:p>
          <a:p>
            <a:pPr marL="0" indent="0" algn="r">
              <a:buNone/>
            </a:pPr>
            <a:r>
              <a:rPr lang="ru-RU" dirty="0" smtClean="0"/>
              <a:t>и голосовых связок,</a:t>
            </a:r>
          </a:p>
          <a:p>
            <a:pPr marL="0" indent="0" algn="r">
              <a:buNone/>
            </a:pPr>
            <a:r>
              <a:rPr lang="ru-RU" dirty="0" smtClean="0"/>
              <a:t>умственная отсталость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и физическое недоразвитие.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240360" cy="486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1. Существуют генные и хромосомные болезни.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Причина наследственных заболеваний человека – различные мутации.</a:t>
            </a:r>
          </a:p>
          <a:p>
            <a:endParaRPr lang="ru-RU" dirty="0"/>
          </a:p>
          <a:p>
            <a:r>
              <a:rPr lang="ru-RU" dirty="0"/>
              <a:t>2. Сейчас 12–15% генных болезней полностью излечиваются диетами и лекарствами.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Примерно в 50% лечение продлевает больным жизнь, улучшает ее качество.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Но остальные 35–40% болезней </a:t>
            </a:r>
            <a:r>
              <a:rPr lang="ru-RU" dirty="0" smtClean="0"/>
              <a:t> пока </a:t>
            </a:r>
            <a:r>
              <a:rPr lang="ru-RU" dirty="0"/>
              <a:t>не </a:t>
            </a:r>
            <a:r>
              <a:rPr lang="ru-RU" dirty="0" smtClean="0"/>
              <a:t>поддаются лечению.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0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Домашнее задание:   § 3.17.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928992" cy="208823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</a:rPr>
              <a:t/>
            </a:r>
            <a:br>
              <a:rPr lang="ru-RU" sz="4800" b="1" i="1" dirty="0" smtClean="0">
                <a:solidFill>
                  <a:schemeClr val="tx1"/>
                </a:solidFill>
              </a:rPr>
            </a:br>
            <a:r>
              <a:rPr lang="ru-RU" sz="4800" b="1" i="1" dirty="0" smtClean="0">
                <a:solidFill>
                  <a:schemeClr val="tx1"/>
                </a:solidFill>
              </a:rPr>
              <a:t>Генетика и здоровье человека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11799" r="-1"/>
          <a:stretch/>
        </p:blipFill>
        <p:spPr bwMode="auto">
          <a:xfrm>
            <a:off x="0" y="-7105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8582" y="2967335"/>
            <a:ext cx="9221178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Генетика и здоровье человека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2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ru-RU" dirty="0" smtClean="0"/>
              <a:t>Стр. 170-171.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Причиной </a:t>
            </a:r>
            <a:r>
              <a:rPr lang="ru-RU" dirty="0"/>
              <a:t>изменений в наследственном материале являются </a:t>
            </a:r>
            <a:r>
              <a:rPr lang="ru-RU" dirty="0" smtClean="0"/>
              <a:t>………..     </a:t>
            </a:r>
          </a:p>
          <a:p>
            <a:pPr marL="0" indent="0" algn="ctr">
              <a:buNone/>
            </a:pPr>
            <a:r>
              <a:rPr lang="ru-RU" dirty="0" smtClean="0"/>
              <a:t>Мутации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dirty="0" smtClean="0"/>
              <a:t>___________________________            __________________________                  </a:t>
            </a:r>
          </a:p>
          <a:p>
            <a:pPr marL="0" indent="0">
              <a:buNone/>
            </a:pPr>
            <a:r>
              <a:rPr lang="ru-RU" sz="1800" dirty="0"/>
              <a:t>возникают во всех клетках                      </a:t>
            </a:r>
            <a:r>
              <a:rPr lang="ru-RU" sz="1800" dirty="0" smtClean="0"/>
              <a:t>    </a:t>
            </a:r>
            <a:r>
              <a:rPr lang="ru-RU" sz="1800" dirty="0"/>
              <a:t>возникают в половых клетках,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организма, кроме половых, </a:t>
            </a:r>
            <a:r>
              <a:rPr lang="ru-RU" sz="1800" dirty="0" smtClean="0"/>
              <a:t>                       </a:t>
            </a:r>
            <a:r>
              <a:rPr lang="ru-RU" sz="1800" dirty="0"/>
              <a:t>нарушают структуру ДНК,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влияют </a:t>
            </a:r>
            <a:r>
              <a:rPr lang="ru-RU" sz="1800" dirty="0"/>
              <a:t>на определенные                            передаются из </a:t>
            </a:r>
            <a:r>
              <a:rPr lang="ru-RU" sz="1800" dirty="0" smtClean="0"/>
              <a:t> поколения              </a:t>
            </a:r>
          </a:p>
          <a:p>
            <a:pPr marL="0" indent="0">
              <a:buNone/>
            </a:pPr>
            <a:r>
              <a:rPr lang="ru-RU" sz="1800" dirty="0" smtClean="0"/>
              <a:t>функции </a:t>
            </a:r>
            <a:r>
              <a:rPr lang="ru-RU" sz="1800" dirty="0"/>
              <a:t>организма</a:t>
            </a:r>
            <a:r>
              <a:rPr lang="ru-RU" sz="1800" dirty="0" smtClean="0"/>
              <a:t>,                                       в поколение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сокращают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продолжительность </a:t>
            </a:r>
            <a:r>
              <a:rPr lang="ru-RU" sz="1800" dirty="0"/>
              <a:t>жизни</a:t>
            </a:r>
            <a:endParaRPr lang="ru-RU" sz="1800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11760" y="2780928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80112" y="2780928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1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ГЕННЫЕ БОЛЕЗНИ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Мутации происходят в одном гене, что приводит к изменению структуры или количества белка.</a:t>
            </a:r>
          </a:p>
          <a:p>
            <a:pPr marL="0" indent="0" algn="ctr">
              <a:buNone/>
            </a:pPr>
            <a:r>
              <a:rPr lang="ru-RU" sz="3600" dirty="0" smtClean="0"/>
              <a:t>В зависимости от расположенного  мутантного гена выделяют болезни аутосомного и сцепленного с полом наследования.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561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61066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Рецессивное заболевание, расположенное в 12 хромосоме. В организме человека накапливается избыточное количество аминокислоты - фенилаланина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653136"/>
            <a:ext cx="3312368" cy="136666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Фенилкетонурия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1" y="548680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0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5647266"/>
            <a:ext cx="7772400" cy="8060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Альбинизм </a:t>
            </a:r>
            <a:r>
              <a:rPr lang="ru-RU" dirty="0" smtClean="0"/>
              <a:t>                                        </a:t>
            </a:r>
            <a:r>
              <a:rPr lang="ru-RU" b="1" dirty="0" smtClean="0"/>
              <a:t>Серпвидноклеточная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                                    анемия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7965"/>
            <a:ext cx="3816424" cy="452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4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90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  Гемофилия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4608512" cy="549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5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ХРОМОСОМНЫЕ БОЛЕЗНИ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К хромосомным относят болезни, обусловленные геномными мутациями или структурными изменениями отдельных хромосом.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42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СИНДРОМ   ДАУНА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39952" y="1447800"/>
            <a:ext cx="4546848" cy="457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Лишняя  21 хромосома. </a:t>
            </a:r>
          </a:p>
          <a:p>
            <a:pPr marL="0" indent="0" algn="ctr">
              <a:buNone/>
            </a:pPr>
            <a:r>
              <a:rPr lang="ru-RU" dirty="0" smtClean="0"/>
              <a:t>Общее количество хромосом </a:t>
            </a:r>
          </a:p>
          <a:p>
            <a:pPr marL="0" indent="0" algn="ctr">
              <a:buNone/>
            </a:pPr>
            <a:r>
              <a:rPr lang="ru-RU" dirty="0" smtClean="0"/>
              <a:t>у таких людей  равно 47.</a:t>
            </a:r>
          </a:p>
          <a:p>
            <a:pPr marL="0" indent="0" algn="ctr">
              <a:buNone/>
            </a:pPr>
            <a:r>
              <a:rPr lang="ru-RU" dirty="0" smtClean="0"/>
              <a:t> Наблюдается:</a:t>
            </a:r>
          </a:p>
          <a:p>
            <a:pPr marL="0" indent="0" algn="ctr">
              <a:buNone/>
            </a:pPr>
            <a:r>
              <a:rPr lang="ru-RU" dirty="0" smtClean="0"/>
              <a:t>умственная отсталость, </a:t>
            </a:r>
          </a:p>
          <a:p>
            <a:pPr marL="0" indent="0" algn="ctr">
              <a:buNone/>
            </a:pPr>
            <a:r>
              <a:rPr lang="ru-RU" dirty="0" smtClean="0"/>
              <a:t>маленький рост, </a:t>
            </a:r>
          </a:p>
          <a:p>
            <a:pPr marL="0" indent="0" algn="ctr">
              <a:buNone/>
            </a:pPr>
            <a:r>
              <a:rPr lang="ru-RU" dirty="0" smtClean="0"/>
              <a:t>понижение устойчивости</a:t>
            </a:r>
          </a:p>
          <a:p>
            <a:pPr marL="0" indent="0" algn="ctr">
              <a:buNone/>
            </a:pPr>
            <a:r>
              <a:rPr lang="ru-RU" dirty="0" smtClean="0"/>
              <a:t> к инфекционным </a:t>
            </a:r>
          </a:p>
          <a:p>
            <a:pPr marL="0" indent="0" algn="ctr">
              <a:buNone/>
            </a:pPr>
            <a:r>
              <a:rPr lang="ru-RU" dirty="0" smtClean="0"/>
              <a:t>заболеваниям,</a:t>
            </a:r>
          </a:p>
          <a:p>
            <a:pPr marL="0" indent="0" algn="ctr">
              <a:buNone/>
            </a:pPr>
            <a:r>
              <a:rPr lang="ru-RU" dirty="0" smtClean="0"/>
              <a:t> характерная внешность.                           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24848" r="56970" b="15759"/>
          <a:stretch/>
        </p:blipFill>
        <p:spPr bwMode="auto">
          <a:xfrm>
            <a:off x="467544" y="1484784"/>
            <a:ext cx="3546764" cy="407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6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309</TotalTime>
  <Words>321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Презентация PowerPoint</vt:lpstr>
      <vt:lpstr> Генетика и здоровье человека</vt:lpstr>
      <vt:lpstr>Стр. 170-171.</vt:lpstr>
      <vt:lpstr>ГЕННЫЕ БОЛЕЗНИ</vt:lpstr>
      <vt:lpstr>Рецессивное заболевание, расположенное в 12 хромосоме. В организме человека накапливается избыточное количество аминокислоты - фенилаланина</vt:lpstr>
      <vt:lpstr>Презентация PowerPoint</vt:lpstr>
      <vt:lpstr>             Гемофилия</vt:lpstr>
      <vt:lpstr>ХРОМОСОМНЫЕ БОЛЕЗНИ</vt:lpstr>
      <vt:lpstr>СИНДРОМ   ДАУНА</vt:lpstr>
      <vt:lpstr>СИНДРОМ  ПАТАУ</vt:lpstr>
      <vt:lpstr>Презентация PowerPoint</vt:lpstr>
      <vt:lpstr>Презентация PowerPoint</vt:lpstr>
      <vt:lpstr>СИНДРОМ «КОШАЧЬЕГО КРИКА»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Генетика и здоровье человека</dc:title>
  <dc:creator>Наталья</dc:creator>
  <cp:lastModifiedBy>Наталья</cp:lastModifiedBy>
  <cp:revision>22</cp:revision>
  <dcterms:created xsi:type="dcterms:W3CDTF">2014-04-07T14:36:11Z</dcterms:created>
  <dcterms:modified xsi:type="dcterms:W3CDTF">2014-12-23T19:36:29Z</dcterms:modified>
</cp:coreProperties>
</file>