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76" r:id="rId5"/>
    <p:sldId id="300" r:id="rId6"/>
    <p:sldId id="263" r:id="rId7"/>
    <p:sldId id="269" r:id="rId8"/>
    <p:sldId id="268" r:id="rId9"/>
    <p:sldId id="266" r:id="rId10"/>
    <p:sldId id="277" r:id="rId11"/>
    <p:sldId id="280" r:id="rId12"/>
    <p:sldId id="281" r:id="rId13"/>
    <p:sldId id="282" r:id="rId14"/>
    <p:sldId id="279" r:id="rId15"/>
    <p:sldId id="271" r:id="rId16"/>
    <p:sldId id="286" r:id="rId17"/>
    <p:sldId id="285" r:id="rId18"/>
    <p:sldId id="284" r:id="rId19"/>
    <p:sldId id="293" r:id="rId20"/>
    <p:sldId id="265" r:id="rId21"/>
    <p:sldId id="287" r:id="rId22"/>
    <p:sldId id="288" r:id="rId23"/>
    <p:sldId id="289" r:id="rId24"/>
    <p:sldId id="273" r:id="rId25"/>
    <p:sldId id="294" r:id="rId26"/>
    <p:sldId id="270" r:id="rId27"/>
    <p:sldId id="290" r:id="rId28"/>
    <p:sldId id="297" r:id="rId29"/>
    <p:sldId id="295" r:id="rId30"/>
    <p:sldId id="272" r:id="rId31"/>
    <p:sldId id="291" r:id="rId32"/>
    <p:sldId id="292" r:id="rId33"/>
    <p:sldId id="298" r:id="rId34"/>
    <p:sldId id="27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8559-C5D9-4289-894F-A519EE9922C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EEF4-C93A-4B3B-B0A9-98DC6F70C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8559-C5D9-4289-894F-A519EE9922C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EEF4-C93A-4B3B-B0A9-98DC6F70C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8559-C5D9-4289-894F-A519EE9922C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EEF4-C93A-4B3B-B0A9-98DC6F70C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8559-C5D9-4289-894F-A519EE9922C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EEF4-C93A-4B3B-B0A9-98DC6F70C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8559-C5D9-4289-894F-A519EE9922C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118EEF4-C93A-4B3B-B0A9-98DC6F70C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8559-C5D9-4289-894F-A519EE9922C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EEF4-C93A-4B3B-B0A9-98DC6F70C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8559-C5D9-4289-894F-A519EE9922C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EEF4-C93A-4B3B-B0A9-98DC6F70C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8559-C5D9-4289-894F-A519EE9922C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EEF4-C93A-4B3B-B0A9-98DC6F70C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8559-C5D9-4289-894F-A519EE9922C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EEF4-C93A-4B3B-B0A9-98DC6F70C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8559-C5D9-4289-894F-A519EE9922C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EEF4-C93A-4B3B-B0A9-98DC6F70C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8559-C5D9-4289-894F-A519EE9922C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EEF4-C93A-4B3B-B0A9-98DC6F70C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628559-C5D9-4289-894F-A519EE9922C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18EEF4-C93A-4B3B-B0A9-98DC6F70C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193304"/>
          </a:xfrm>
        </p:spPr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Отряды птиц</a:t>
            </a:r>
            <a:endParaRPr lang="ru-RU" dirty="0">
              <a:ln w="6350">
                <a:solidFill>
                  <a:srgbClr val="00B05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1296144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Гусеобразные</a:t>
            </a:r>
            <a:r>
              <a:rPr lang="ru-RU" sz="3200" dirty="0" smtClean="0"/>
              <a:t>, </a:t>
            </a:r>
            <a:r>
              <a:rPr lang="ru-RU" sz="3200" dirty="0" err="1" smtClean="0"/>
              <a:t>Соколообразные</a:t>
            </a:r>
            <a:r>
              <a:rPr lang="ru-RU" sz="3200" dirty="0" smtClean="0"/>
              <a:t>, </a:t>
            </a:r>
            <a:r>
              <a:rPr lang="ru-RU" sz="3200" dirty="0" err="1" smtClean="0"/>
              <a:t>Совообразные</a:t>
            </a:r>
            <a:r>
              <a:rPr lang="ru-RU" sz="3200" dirty="0" smtClean="0"/>
              <a:t>, Куриные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501317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Подготовила Лосева Т.А., учитель биологии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Новотомниковского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филиала МБОУ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Алгасовской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СОШ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</a:t>
            </a:r>
            <a:r>
              <a:rPr lang="ru-RU" dirty="0" err="1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Соколообразные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9089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Более 270 видов дневных хищных птиц</a:t>
            </a:r>
          </a:p>
          <a:p>
            <a:r>
              <a:rPr lang="ru-RU" dirty="0" smtClean="0"/>
              <a:t>Оперение плотное, неяркое</a:t>
            </a:r>
          </a:p>
          <a:p>
            <a:r>
              <a:rPr lang="ru-RU" dirty="0" smtClean="0"/>
              <a:t>Короткий и сильный загнутый клюв</a:t>
            </a:r>
          </a:p>
          <a:p>
            <a:r>
              <a:rPr lang="ru-RU" dirty="0" smtClean="0"/>
              <a:t>Короткие сильные лапы с длинными острыми когтями</a:t>
            </a:r>
            <a:endParaRPr lang="ru-RU" dirty="0"/>
          </a:p>
        </p:txBody>
      </p:sp>
      <p:pic>
        <p:nvPicPr>
          <p:cNvPr id="4" name="Рисунок 3" descr="bed698be94310abeb3dee80cbfcfc27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27784" y="3573016"/>
            <a:ext cx="4051920" cy="304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36104"/>
          </a:xfrm>
        </p:spPr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</a:t>
            </a:r>
            <a:r>
              <a:rPr lang="ru-RU" dirty="0" err="1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Соколообразные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581128"/>
            <a:ext cx="1800200" cy="5040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Сапсан</a:t>
            </a:r>
            <a:endParaRPr lang="ru-RU" dirty="0"/>
          </a:p>
        </p:txBody>
      </p:sp>
      <p:pic>
        <p:nvPicPr>
          <p:cNvPr id="4" name="Рисунок 3" descr="peregrine_falcon_fledgling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95536" y="1124744"/>
            <a:ext cx="5832648" cy="2949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psan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8024" y="3140968"/>
            <a:ext cx="4014193" cy="3462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</a:t>
            </a:r>
            <a:r>
              <a:rPr lang="ru-RU" dirty="0" err="1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Соколообразные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6093296"/>
            <a:ext cx="6048672" cy="57610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Осоед</a:t>
            </a:r>
            <a:endParaRPr lang="ru-RU" dirty="0"/>
          </a:p>
        </p:txBody>
      </p:sp>
      <p:pic>
        <p:nvPicPr>
          <p:cNvPr id="4" name="Рисунок 3" descr="осоед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1244757"/>
            <a:ext cx="7416824" cy="494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</a:t>
            </a:r>
            <a:r>
              <a:rPr lang="ru-RU" dirty="0" err="1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Соколообразные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5805264"/>
            <a:ext cx="4248472" cy="7920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Основу питания составляют </a:t>
            </a:r>
          </a:p>
          <a:p>
            <a:pPr algn="ctr">
              <a:buNone/>
            </a:pPr>
            <a:r>
              <a:rPr lang="ru-RU" dirty="0" smtClean="0"/>
              <a:t>змеи и ящерицы  </a:t>
            </a:r>
            <a:endParaRPr lang="ru-RU" dirty="0"/>
          </a:p>
        </p:txBody>
      </p:sp>
      <p:pic>
        <p:nvPicPr>
          <p:cNvPr id="4" name="Рисунок 3" descr="107794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31640" y="1340768"/>
            <a:ext cx="6192688" cy="4300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5733256"/>
            <a:ext cx="2952328" cy="72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Змееяд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</a:t>
            </a:r>
            <a:r>
              <a:rPr lang="ru-RU" dirty="0" err="1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Соколообразные</a:t>
            </a:r>
            <a:endParaRPr lang="ru-RU" dirty="0"/>
          </a:p>
        </p:txBody>
      </p:sp>
      <p:pic>
        <p:nvPicPr>
          <p:cNvPr id="8" name="Содержимое 7" descr="стервятник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1331640" y="1412776"/>
            <a:ext cx="6120680" cy="4168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2051720" y="5805264"/>
            <a:ext cx="5256584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/>
              <a:t>Стервятник питается падалью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</a:t>
            </a:r>
            <a:r>
              <a:rPr lang="ru-RU" dirty="0" err="1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Соколообразные</a:t>
            </a:r>
            <a:endParaRPr lang="ru-RU" dirty="0"/>
          </a:p>
        </p:txBody>
      </p:sp>
      <p:pic>
        <p:nvPicPr>
          <p:cNvPr id="12" name="Содержимое 11" descr="149_Yyyik8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651434" y="1268760"/>
            <a:ext cx="521264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2387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51519" y="2996952"/>
            <a:ext cx="4806685" cy="3605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5364088" y="5661248"/>
            <a:ext cx="3261048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Скопа на охоте 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</a:t>
            </a:r>
            <a:r>
              <a:rPr lang="ru-RU" dirty="0" err="1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Соколообразные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5949280"/>
            <a:ext cx="6120680" cy="57610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Пальмовый  гриф</a:t>
            </a:r>
            <a:endParaRPr lang="ru-RU" dirty="0"/>
          </a:p>
        </p:txBody>
      </p:sp>
      <p:pic>
        <p:nvPicPr>
          <p:cNvPr id="4" name="Рисунок 3" descr="Palm-nut_Vulture_perche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1196752"/>
            <a:ext cx="7452500" cy="4775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</a:t>
            </a:r>
            <a:r>
              <a:rPr lang="ru-RU" dirty="0" err="1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Соколообразные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021288"/>
            <a:ext cx="8229600" cy="64811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Пустельга у гнезда</a:t>
            </a:r>
            <a:endParaRPr lang="ru-RU" dirty="0"/>
          </a:p>
        </p:txBody>
      </p:sp>
      <p:pic>
        <p:nvPicPr>
          <p:cNvPr id="4" name="Рисунок 3" descr="Lesser_Kestrel__Fa_sc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1196752"/>
            <a:ext cx="7039000" cy="4845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</a:t>
            </a:r>
            <a:r>
              <a:rPr lang="ru-RU" dirty="0" err="1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Соколообразные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5040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Кобчик: гнездо, самка с птенцами</a:t>
            </a:r>
            <a:endParaRPr lang="ru-RU" dirty="0"/>
          </a:p>
        </p:txBody>
      </p:sp>
      <p:pic>
        <p:nvPicPr>
          <p:cNvPr id="5" name="Рисунок 4" descr="кобчик - гнездо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1520" y="1340768"/>
            <a:ext cx="3963553" cy="4104456"/>
          </a:xfrm>
          <a:prstGeom prst="rect">
            <a:avLst/>
          </a:prstGeom>
        </p:spPr>
      </p:pic>
      <p:pic>
        <p:nvPicPr>
          <p:cNvPr id="6" name="Рисунок 5" descr="falco_vespertinus_408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355976" y="1340768"/>
            <a:ext cx="4506854" cy="4104456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</a:t>
            </a:r>
            <a:r>
              <a:rPr lang="ru-RU" dirty="0" err="1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Соколообразные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93610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В Красную книгу  Тамбовской области внесены: </a:t>
            </a:r>
          </a:p>
          <a:p>
            <a:pPr algn="ctr">
              <a:buNone/>
            </a:pPr>
            <a:r>
              <a:rPr lang="ru-RU" dirty="0" smtClean="0"/>
              <a:t>белоголовый сип, змееяд, беркут и др.  </a:t>
            </a:r>
            <a:endParaRPr lang="ru-RU" dirty="0"/>
          </a:p>
        </p:txBody>
      </p:sp>
      <p:pic>
        <p:nvPicPr>
          <p:cNvPr id="4" name="Рисунок 3" descr="kumaj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412776"/>
            <a:ext cx="3027215" cy="3763837"/>
          </a:xfrm>
          <a:prstGeom prst="rect">
            <a:avLst/>
          </a:prstGeom>
        </p:spPr>
      </p:pic>
      <p:pic>
        <p:nvPicPr>
          <p:cNvPr id="5" name="Рисунок 4" descr="Aquila_dei_serpenti_biancon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75856" y="1844824"/>
            <a:ext cx="2660399" cy="3834809"/>
          </a:xfrm>
          <a:prstGeom prst="rect">
            <a:avLst/>
          </a:prstGeom>
        </p:spPr>
      </p:pic>
      <p:pic>
        <p:nvPicPr>
          <p:cNvPr id="6" name="Рисунок 5" descr="1206049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1412776"/>
            <a:ext cx="2987824" cy="3542705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Цель урока</a:t>
            </a:r>
            <a:endParaRPr lang="ru-RU" dirty="0">
              <a:ln w="6350">
                <a:solidFill>
                  <a:srgbClr val="00B05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096344"/>
          </a:xfrm>
        </p:spPr>
        <p:txBody>
          <a:bodyPr>
            <a:normAutofit/>
          </a:bodyPr>
          <a:lstStyle/>
          <a:p>
            <a:r>
              <a:rPr lang="ru-RU" dirty="0" smtClean="0"/>
              <a:t>Продолжить изучение представителей различных отрядов птиц, </a:t>
            </a:r>
          </a:p>
          <a:p>
            <a:r>
              <a:rPr lang="ru-RU" dirty="0" smtClean="0"/>
              <a:t>Рассмотреть их особенности, значение в природе и жизни человека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</a:t>
            </a:r>
            <a:r>
              <a:rPr lang="ru-RU" dirty="0" err="1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Совообразные</a:t>
            </a:r>
            <a:endParaRPr lang="ru-RU" dirty="0">
              <a:ln w="6350">
                <a:solidFill>
                  <a:srgbClr val="00B05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7486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отряде два семейства: Совиные и </a:t>
            </a:r>
            <a:r>
              <a:rPr lang="ru-RU" dirty="0" err="1" smtClean="0"/>
              <a:t>Сипуховые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" name="Содержимое 8" descr="640px-Bubo_bubo_winter_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2132856"/>
            <a:ext cx="4098626" cy="4271537"/>
          </a:xfrm>
          <a:prstGeom prst="rect">
            <a:avLst/>
          </a:prstGeom>
        </p:spPr>
      </p:pic>
      <p:pic>
        <p:nvPicPr>
          <p:cNvPr id="9" name="Содержимое 9" descr="640px-Tyto_alba_close_up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6016" y="2132856"/>
            <a:ext cx="3848334" cy="4311336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</a:t>
            </a:r>
            <a:r>
              <a:rPr lang="ru-RU" dirty="0" err="1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Совообразные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68960"/>
          </a:xfrm>
        </p:spPr>
        <p:txBody>
          <a:bodyPr/>
          <a:lstStyle/>
          <a:p>
            <a:r>
              <a:rPr lang="ru-RU" dirty="0" smtClean="0"/>
              <a:t>Более 420 видов преимущественно ночных хищных птиц</a:t>
            </a:r>
          </a:p>
          <a:p>
            <a:r>
              <a:rPr lang="ru-RU" dirty="0" smtClean="0"/>
              <a:t>Глаза расположены в одной плоскости</a:t>
            </a:r>
          </a:p>
          <a:p>
            <a:r>
              <a:rPr lang="ru-RU" dirty="0" smtClean="0"/>
              <a:t>Оперение рыхлое, тускло окрашенное</a:t>
            </a:r>
          </a:p>
          <a:p>
            <a:r>
              <a:rPr lang="ru-RU" dirty="0" smtClean="0"/>
              <a:t>Короткий загнутый клюв</a:t>
            </a:r>
          </a:p>
          <a:p>
            <a:r>
              <a:rPr lang="ru-RU" dirty="0" smtClean="0"/>
              <a:t>Острые когти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</a:t>
            </a:r>
            <a:r>
              <a:rPr lang="ru-RU" dirty="0" err="1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Совообразные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021288"/>
            <a:ext cx="8229600" cy="64811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Белая сова  охотится днем</a:t>
            </a:r>
            <a:endParaRPr lang="ru-RU" dirty="0"/>
          </a:p>
        </p:txBody>
      </p:sp>
      <p:pic>
        <p:nvPicPr>
          <p:cNvPr id="4" name="Рисунок 3" descr="pictur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61499" y="1196752"/>
            <a:ext cx="7434625" cy="4862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</a:t>
            </a:r>
            <a:r>
              <a:rPr lang="ru-RU" dirty="0" err="1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Совообразные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021288"/>
            <a:ext cx="8229600" cy="57610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Рыбный филин</a:t>
            </a:r>
            <a:endParaRPr lang="ru-RU" dirty="0"/>
          </a:p>
        </p:txBody>
      </p:sp>
      <p:pic>
        <p:nvPicPr>
          <p:cNvPr id="4" name="Рисунок 3" descr="ketoupa.de.blakiston.auau.4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1124744"/>
            <a:ext cx="6768752" cy="493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</a:t>
            </a:r>
            <a:r>
              <a:rPr lang="ru-RU" dirty="0" err="1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Совообразные</a:t>
            </a:r>
            <a:endParaRPr lang="ru-RU" dirty="0"/>
          </a:p>
        </p:txBody>
      </p:sp>
      <p:pic>
        <p:nvPicPr>
          <p:cNvPr id="5" name="Содержимое 4" descr="Snowy-owl-eggs-and-chick-in-the-nest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512" y="1484784"/>
            <a:ext cx="492054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Two-long-eared-owl-chicks-in-nest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23928" y="3573016"/>
            <a:ext cx="4999755" cy="306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79512" y="4653136"/>
            <a:ext cx="4104456" cy="1440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600" noProof="0" dirty="0" smtClean="0"/>
              <a:t>В гнезде одновременно находятся птенцы разного возраста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004048" y="2924944"/>
            <a:ext cx="3384376" cy="576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600" dirty="0" smtClean="0"/>
              <a:t>Гнездо совы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</a:t>
            </a:r>
            <a:r>
              <a:rPr lang="ru-RU" dirty="0" err="1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Совообразные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805264"/>
            <a:ext cx="8229600" cy="8640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В Красную книгу  Тамбовской области внесены: </a:t>
            </a:r>
          </a:p>
          <a:p>
            <a:pPr algn="ctr">
              <a:buNone/>
            </a:pPr>
            <a:r>
              <a:rPr lang="ru-RU" dirty="0" err="1" smtClean="0"/>
              <a:t>Сплюшка</a:t>
            </a:r>
            <a:r>
              <a:rPr lang="ru-RU" dirty="0" smtClean="0"/>
              <a:t>, филин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arley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8024" y="1196752"/>
            <a:ext cx="2971800" cy="4495800"/>
          </a:xfrm>
          <a:prstGeom prst="rect">
            <a:avLst/>
          </a:prstGeom>
        </p:spPr>
      </p:pic>
      <p:pic>
        <p:nvPicPr>
          <p:cNvPr id="5" name="Рисунок 4" descr="6706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47664" y="1268759"/>
            <a:ext cx="2928327" cy="4392489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Куриные</a:t>
            </a:r>
            <a:endParaRPr lang="ru-RU" dirty="0">
              <a:ln w="6350">
                <a:solidFill>
                  <a:srgbClr val="00B05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340768"/>
            <a:ext cx="3816424" cy="2448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Делится на пять семейств:   </a:t>
            </a:r>
          </a:p>
          <a:p>
            <a:pPr>
              <a:buNone/>
            </a:pPr>
            <a:r>
              <a:rPr lang="ru-RU" sz="2000" dirty="0" smtClean="0"/>
              <a:t>1) Большеноги; </a:t>
            </a:r>
          </a:p>
          <a:p>
            <a:pPr>
              <a:buNone/>
            </a:pPr>
            <a:r>
              <a:rPr lang="ru-RU" sz="2000" dirty="0" smtClean="0"/>
              <a:t>2) </a:t>
            </a:r>
            <a:r>
              <a:rPr lang="ru-RU" sz="2000" dirty="0" err="1" smtClean="0"/>
              <a:t>Краксы</a:t>
            </a:r>
            <a:r>
              <a:rPr lang="ru-RU" sz="2000" dirty="0" smtClean="0"/>
              <a:t>; </a:t>
            </a:r>
          </a:p>
          <a:p>
            <a:pPr>
              <a:buNone/>
            </a:pPr>
            <a:r>
              <a:rPr lang="ru-RU" sz="2000" dirty="0" smtClean="0"/>
              <a:t>3) Зубчатоклювые куропатки;  </a:t>
            </a:r>
          </a:p>
          <a:p>
            <a:pPr>
              <a:buNone/>
            </a:pPr>
            <a:r>
              <a:rPr lang="ru-RU" sz="2000" dirty="0" smtClean="0"/>
              <a:t>4) Фазановые; </a:t>
            </a:r>
          </a:p>
          <a:p>
            <a:pPr>
              <a:buNone/>
            </a:pPr>
            <a:r>
              <a:rPr lang="ru-RU" sz="2000" dirty="0" smtClean="0"/>
              <a:t>5) </a:t>
            </a:r>
            <a:r>
              <a:rPr lang="ru-RU" sz="2000" dirty="0" err="1" smtClean="0"/>
              <a:t>Цесарковые</a:t>
            </a:r>
            <a:endParaRPr lang="ru-RU" sz="2000" dirty="0"/>
          </a:p>
        </p:txBody>
      </p:sp>
      <p:pic>
        <p:nvPicPr>
          <p:cNvPr id="4" name="Содержимое 4" descr="1024px-California_Quail_mail_in_Golden_Gate_Park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1520" y="4005064"/>
            <a:ext cx="2592288" cy="2620912"/>
          </a:xfrm>
          <a:prstGeom prst="rect">
            <a:avLst/>
          </a:prstGeom>
        </p:spPr>
      </p:pic>
      <p:pic>
        <p:nvPicPr>
          <p:cNvPr id="5" name="Содержимое 6" descr="тетерев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87824" y="4005064"/>
            <a:ext cx="3518943" cy="2592288"/>
          </a:xfrm>
          <a:prstGeom prst="rect">
            <a:avLst/>
          </a:prstGeom>
        </p:spPr>
      </p:pic>
      <p:pic>
        <p:nvPicPr>
          <p:cNvPr id="7" name="Содержимое 8" descr="800px-Numida_meleagris_1_(Walterv)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660232" y="3989410"/>
            <a:ext cx="2160240" cy="2629858"/>
          </a:xfrm>
          <a:prstGeom prst="rect">
            <a:avLst/>
          </a:prstGeom>
        </p:spPr>
      </p:pic>
      <p:pic>
        <p:nvPicPr>
          <p:cNvPr id="8" name="Содержимое 10" descr="Stavenn_Maleo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620688"/>
            <a:ext cx="2263109" cy="3168352"/>
          </a:xfrm>
          <a:prstGeom prst="rect">
            <a:avLst/>
          </a:prstGeom>
        </p:spPr>
      </p:pic>
      <p:pic>
        <p:nvPicPr>
          <p:cNvPr id="9" name="Содержимое 12" descr="Crax_blumenbachii_(male)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588224" y="620688"/>
            <a:ext cx="2160240" cy="3096344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Куриные</a:t>
            </a:r>
            <a:endParaRPr lang="ru-RU" dirty="0">
              <a:ln w="6350">
                <a:solidFill>
                  <a:srgbClr val="00B05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73016"/>
          </a:xfrm>
        </p:spPr>
        <p:txBody>
          <a:bodyPr/>
          <a:lstStyle/>
          <a:p>
            <a:r>
              <a:rPr lang="ru-RU" dirty="0" smtClean="0"/>
              <a:t>Включает 274 вида  преимущественно наземных птиц</a:t>
            </a:r>
          </a:p>
          <a:p>
            <a:r>
              <a:rPr lang="ru-RU" dirty="0" smtClean="0"/>
              <a:t>Крылья короткие и широкие, большинство видов плохо летают, но хорошо бегают</a:t>
            </a:r>
          </a:p>
          <a:p>
            <a:r>
              <a:rPr lang="ru-RU" dirty="0" smtClean="0"/>
              <a:t>Ноги сильные, когти короткие, приспособлены для разгребания почвы</a:t>
            </a:r>
          </a:p>
          <a:p>
            <a:r>
              <a:rPr lang="ru-RU" dirty="0" smtClean="0"/>
              <a:t>Оперение плотное, разнообразной окраски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Куриные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6165304"/>
            <a:ext cx="3960440" cy="5040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Павлины</a:t>
            </a:r>
            <a:endParaRPr lang="ru-RU" dirty="0"/>
          </a:p>
        </p:txBody>
      </p:sp>
      <p:pic>
        <p:nvPicPr>
          <p:cNvPr id="4" name="Рисунок 3" descr="peacock-famil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91680" y="1100900"/>
            <a:ext cx="5832648" cy="5109399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Куриные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6165304"/>
            <a:ext cx="2304256" cy="5040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Глухарь</a:t>
            </a:r>
            <a:endParaRPr lang="ru-RU" dirty="0"/>
          </a:p>
        </p:txBody>
      </p:sp>
      <p:pic>
        <p:nvPicPr>
          <p:cNvPr id="4" name="Рисунок 3" descr="глухари.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1020873"/>
            <a:ext cx="7344816" cy="5012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</a:t>
            </a:r>
            <a:r>
              <a:rPr lang="ru-RU" dirty="0" err="1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гусеобразные</a:t>
            </a:r>
            <a:endParaRPr lang="ru-RU" dirty="0">
              <a:ln w="6350">
                <a:solidFill>
                  <a:srgbClr val="00B05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11960" y="6107113"/>
            <a:ext cx="3672408" cy="750887"/>
          </a:xfrm>
        </p:spPr>
        <p:txBody>
          <a:bodyPr/>
          <a:lstStyle/>
          <a:p>
            <a:r>
              <a:rPr lang="ru-RU" dirty="0" smtClean="0"/>
              <a:t>Лебедь-шипун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39552" y="4581128"/>
            <a:ext cx="3240360" cy="750887"/>
          </a:xfrm>
        </p:spPr>
        <p:txBody>
          <a:bodyPr/>
          <a:lstStyle/>
          <a:p>
            <a:r>
              <a:rPr lang="ru-RU" dirty="0" smtClean="0"/>
              <a:t>Лебедь-кликун</a:t>
            </a:r>
            <a:endParaRPr lang="ru-RU" dirty="0"/>
          </a:p>
        </p:txBody>
      </p:sp>
      <p:pic>
        <p:nvPicPr>
          <p:cNvPr id="8" name="Содержимое 7" descr="лебедь-шипун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3995936" y="2900885"/>
            <a:ext cx="4677853" cy="3120403"/>
          </a:xfrm>
        </p:spPr>
      </p:pic>
      <p:pic>
        <p:nvPicPr>
          <p:cNvPr id="10" name="Содержимое 9" descr="лебедь кликун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323528" y="1412776"/>
            <a:ext cx="4536503" cy="3024336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Куриные</a:t>
            </a:r>
            <a:endParaRPr lang="ru-RU" dirty="0">
              <a:ln w="6350">
                <a:solidFill>
                  <a:srgbClr val="00B05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Содержимое 9" descr="птенцы каменного глухаря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27983" y="1628800"/>
            <a:ext cx="4475987" cy="3960440"/>
          </a:xfrm>
        </p:spPr>
      </p:pic>
      <p:pic>
        <p:nvPicPr>
          <p:cNvPr id="9" name="Содержимое 8" descr="глухарь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41291" y="1628800"/>
            <a:ext cx="4147996" cy="3960439"/>
          </a:xfrm>
        </p:spPr>
      </p:pic>
      <p:sp>
        <p:nvSpPr>
          <p:cNvPr id="14" name="TextBox 13"/>
          <p:cNvSpPr txBox="1"/>
          <p:nvPr/>
        </p:nvSpPr>
        <p:spPr>
          <a:xfrm>
            <a:off x="2195736" y="587727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Гнездо и птенцы глухаря</a:t>
            </a:r>
            <a:endParaRPr lang="ru-RU" sz="24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Куриные</a:t>
            </a:r>
            <a:endParaRPr lang="ru-RU" dirty="0">
              <a:ln w="6350">
                <a:solidFill>
                  <a:srgbClr val="00B05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7200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В Красную книгу  Тамбовской области внесены: </a:t>
            </a:r>
          </a:p>
          <a:p>
            <a:pPr algn="ctr">
              <a:buNone/>
            </a:pPr>
            <a:r>
              <a:rPr lang="ru-RU" dirty="0" smtClean="0"/>
              <a:t>Белая куропатка, Глухарь, Рябчик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1257022331_different_zoo-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556792"/>
            <a:ext cx="2810945" cy="4221088"/>
          </a:xfrm>
          <a:prstGeom prst="rect">
            <a:avLst/>
          </a:prstGeom>
        </p:spPr>
      </p:pic>
      <p:pic>
        <p:nvPicPr>
          <p:cNvPr id="6" name="Рисунок 5" descr="767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59832" y="1340768"/>
            <a:ext cx="2961117" cy="4441676"/>
          </a:xfrm>
          <a:prstGeom prst="rect">
            <a:avLst/>
          </a:prstGeom>
        </p:spPr>
      </p:pic>
      <p:pic>
        <p:nvPicPr>
          <p:cNvPr id="7" name="Рисунок 6" descr="_dsc6409_20121005_01583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084168" y="1772816"/>
            <a:ext cx="2880320" cy="3991347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Сравнение птиц разных отрядов</a:t>
            </a:r>
            <a:endParaRPr lang="ru-RU" dirty="0">
              <a:ln w="6350">
                <a:solidFill>
                  <a:srgbClr val="00B05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980728"/>
          <a:ext cx="8208912" cy="5610370"/>
        </p:xfrm>
        <a:graphic>
          <a:graphicData uri="http://schemas.openxmlformats.org/drawingml/2006/table">
            <a:tbl>
              <a:tblPr/>
              <a:tblGrid>
                <a:gridCol w="2051844"/>
                <a:gridCol w="2051844"/>
                <a:gridCol w="2052612"/>
                <a:gridCol w="2052612"/>
              </a:tblGrid>
              <a:tr h="26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latin typeface="Times New Roman"/>
                          <a:ea typeface="Calibri"/>
                          <a:cs typeface="Times New Roman"/>
                        </a:rPr>
                        <a:t>Соколообразные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Calibri"/>
                          <a:cs typeface="Times New Roman"/>
                        </a:rPr>
                        <a:t>Совообразные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Calibri"/>
                          <a:cs typeface="Times New Roman"/>
                        </a:rPr>
                        <a:t>Куриные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Внешнее строение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Загнутый клюв,  длинные острые когти, длинные широкие крылья, плотное оперение, окраска маскирующая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Загнутый клюв,  длинные острые когти,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глаза большие, расположены в 1 плоскости, мягкое рыхлое оперение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Calibri"/>
                          <a:cs typeface="Times New Roman"/>
                        </a:rPr>
                        <a:t>сильные ноги, короткие и широкие крылья, маленькая голова, плотное оперение, самцы обычно ярко окрашены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Питание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мелкие </a:t>
                      </a: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птицы,</a:t>
                      </a:r>
                      <a:r>
                        <a:rPr lang="ru-RU" sz="15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грызуны (большинство видов), рыба (скопа), насекомые (кобчик, осоед), падаль (стервятник)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Мыши (белая сова и </a:t>
                      </a:r>
                      <a:r>
                        <a:rPr lang="ru-RU" sz="1500" dirty="0" err="1" smtClean="0">
                          <a:latin typeface="Times New Roman"/>
                          <a:ea typeface="Calibri"/>
                          <a:cs typeface="Times New Roman"/>
                        </a:rPr>
                        <a:t>др</a:t>
                      </a: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мелкие птицы, </a:t>
                      </a: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рыба (рыбный филин), насекомые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в рационе молодых птиц преобладают животные корма (насекомые, черви и др.), </a:t>
                      </a: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15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взрослых</a:t>
                      </a: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– растительные </a:t>
                      </a: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(ягоды, семена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, травы).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7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Calibri"/>
                          <a:cs typeface="Times New Roman"/>
                        </a:rPr>
                        <a:t>Размножение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Моногамы. </a:t>
                      </a: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5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гнезде от 1 до 9 яиц. </a:t>
                      </a: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Гнездовой 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тип развития птенцов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Гнездовой тип развития </a:t>
                      </a: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птенцов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 1-12 яиц, насиживает самка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Большинство – полигамы. </a:t>
                      </a: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4-25 яиц. Выводковый тип 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развития птенцов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Calibri"/>
                          <a:cs typeface="Times New Roman"/>
                        </a:rPr>
                        <a:t>Представители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Сокол-сапсан, </a:t>
                      </a: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пустельга, змееяд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, скопа, стервятник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Calibri"/>
                          <a:cs typeface="Times New Roman"/>
                        </a:rPr>
                        <a:t>филин, сплюшка, сипуха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фазан, тетерев, глухарь, куропатка, павлин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849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Распределите фотографии птиц по отрядам: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err="1" smtClean="0"/>
              <a:t>Гусеобразные</a:t>
            </a:r>
            <a:endParaRPr lang="ru-RU" dirty="0" smtClean="0"/>
          </a:p>
          <a:p>
            <a:r>
              <a:rPr lang="ru-RU" dirty="0" err="1" smtClean="0"/>
              <a:t>Соколообразные</a:t>
            </a:r>
            <a:endParaRPr lang="ru-RU" dirty="0" smtClean="0"/>
          </a:p>
          <a:p>
            <a:r>
              <a:rPr lang="ru-RU" dirty="0" err="1" smtClean="0"/>
              <a:t>Совообразные</a:t>
            </a:r>
            <a:endParaRPr lang="ru-RU" dirty="0" smtClean="0"/>
          </a:p>
          <a:p>
            <a:r>
              <a:rPr lang="ru-RU" dirty="0" smtClean="0"/>
              <a:t>Куриные</a:t>
            </a:r>
            <a:endParaRPr lang="ru-RU" dirty="0"/>
          </a:p>
        </p:txBody>
      </p:sp>
      <p:pic>
        <p:nvPicPr>
          <p:cNvPr id="6" name="Рисунок 5" descr="getIma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27984" y="2996952"/>
            <a:ext cx="4463058" cy="3487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8738"/>
            <a:ext cx="9144000" cy="689547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11560" y="35010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Домашнее</a:t>
            </a:r>
            <a:r>
              <a:rPr kumimoji="0" lang="ru-RU" sz="4400" b="1" i="0" u="none" strike="noStrike" kern="1200" cap="none" spc="0" normalizeH="0" noProof="0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задание</a:t>
            </a:r>
            <a:endParaRPr kumimoji="0" lang="ru-RU" sz="4400" b="1" i="0" u="none" strike="noStrike" kern="1200" cap="none" spc="0" normalizeH="0" baseline="0" noProof="0" dirty="0">
              <a:ln w="6350">
                <a:solidFill>
                  <a:srgbClr val="00B05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339752" y="4581128"/>
            <a:ext cx="4680520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/>
              <a:t>§ 29. Кроссворд.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</a:t>
            </a:r>
            <a:r>
              <a:rPr lang="ru-RU" dirty="0" err="1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гусеобразные</a:t>
            </a:r>
            <a:endParaRPr lang="ru-RU" dirty="0"/>
          </a:p>
        </p:txBody>
      </p:sp>
      <p:sp>
        <p:nvSpPr>
          <p:cNvPr id="7" name="Содержимое 14"/>
          <p:cNvSpPr txBox="1">
            <a:spLocks/>
          </p:cNvSpPr>
          <p:nvPr/>
        </p:nvSpPr>
        <p:spPr>
          <a:xfrm>
            <a:off x="2267744" y="5847581"/>
            <a:ext cx="3960440" cy="821779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Семейство Утиные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ru-RU" sz="2400" dirty="0" smtClean="0"/>
              <a:t>Мандаринка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Содержимое 9" descr="1299967862_utki_mandarinki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124744"/>
            <a:ext cx="8481600" cy="4804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</a:t>
            </a:r>
            <a:r>
              <a:rPr lang="ru-RU" dirty="0" err="1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гусеобразные</a:t>
            </a:r>
            <a:endParaRPr lang="ru-RU" dirty="0">
              <a:ln w="6350">
                <a:solidFill>
                  <a:srgbClr val="00B05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Содержимое 6" descr="Tadorna ferruginea - Огарь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295912" y="1412776"/>
            <a:ext cx="3916048" cy="5082980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041775" cy="4968552"/>
          </a:xfrm>
        </p:spPr>
        <p:txBody>
          <a:bodyPr/>
          <a:lstStyle/>
          <a:p>
            <a:r>
              <a:rPr lang="ru-RU" dirty="0" smtClean="0"/>
              <a:t>Семейство Утиные</a:t>
            </a:r>
          </a:p>
          <a:p>
            <a:r>
              <a:rPr lang="ru-RU" dirty="0" err="1" smtClean="0"/>
              <a:t>Огарь</a:t>
            </a:r>
            <a:r>
              <a:rPr lang="ru-RU" dirty="0" smtClean="0"/>
              <a:t> (красная утка)</a:t>
            </a:r>
          </a:p>
          <a:p>
            <a:r>
              <a:rPr lang="ru-RU" dirty="0" smtClean="0"/>
              <a:t>У самцов в период гнездования, летом, появляется тёмное кольцо на шее, а у самок обычно есть белое пятно на голове.</a:t>
            </a:r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23702"/>
          </a:xfrm>
        </p:spPr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</a:t>
            </a:r>
            <a:r>
              <a:rPr lang="ru-RU" dirty="0" err="1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гусеобразные</a:t>
            </a:r>
            <a:endParaRPr lang="ru-RU" dirty="0"/>
          </a:p>
        </p:txBody>
      </p:sp>
      <p:pic>
        <p:nvPicPr>
          <p:cNvPr id="14" name="Содержимое 13" descr="Казарка краснозобая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1403648" y="1340768"/>
            <a:ext cx="6048672" cy="4536504"/>
          </a:xfrm>
        </p:spPr>
      </p:pic>
      <p:sp>
        <p:nvSpPr>
          <p:cNvPr id="15" name="Содержимое 14"/>
          <p:cNvSpPr>
            <a:spLocks noGrp="1"/>
          </p:cNvSpPr>
          <p:nvPr>
            <p:ph sz="quarter" idx="2"/>
          </p:nvPr>
        </p:nvSpPr>
        <p:spPr>
          <a:xfrm>
            <a:off x="2267744" y="5847581"/>
            <a:ext cx="4248472" cy="1010419"/>
          </a:xfrm>
        </p:spPr>
        <p:txBody>
          <a:bodyPr/>
          <a:lstStyle/>
          <a:p>
            <a:r>
              <a:rPr lang="ru-RU" dirty="0" smtClean="0"/>
              <a:t>Семейство Утиные</a:t>
            </a:r>
          </a:p>
          <a:p>
            <a:r>
              <a:rPr lang="ru-RU" dirty="0" err="1" smtClean="0"/>
              <a:t>Краснозобая</a:t>
            </a:r>
            <a:r>
              <a:rPr lang="ru-RU" dirty="0" smtClean="0"/>
              <a:t> казарка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</a:t>
            </a:r>
            <a:r>
              <a:rPr lang="ru-RU" dirty="0" err="1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гусеобразные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627784" y="5647184"/>
            <a:ext cx="3609727" cy="1210816"/>
          </a:xfrm>
        </p:spPr>
        <p:txBody>
          <a:bodyPr/>
          <a:lstStyle/>
          <a:p>
            <a:r>
              <a:rPr lang="ru-RU" dirty="0" smtClean="0"/>
              <a:t>Семейство Утиные</a:t>
            </a:r>
          </a:p>
          <a:p>
            <a:r>
              <a:rPr lang="ru-RU" dirty="0" smtClean="0"/>
              <a:t>Гага обыкновенная</a:t>
            </a:r>
          </a:p>
          <a:p>
            <a:endParaRPr lang="ru-RU" dirty="0"/>
          </a:p>
        </p:txBody>
      </p:sp>
      <p:pic>
        <p:nvPicPr>
          <p:cNvPr id="7" name="Содержимое 6" descr="Гага обыкновенная (Somateria mollissima)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1403648" y="1340768"/>
            <a:ext cx="6264697" cy="4267121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</a:t>
            </a:r>
            <a:r>
              <a:rPr lang="ru-RU" dirty="0" err="1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гусеобразные</a:t>
            </a:r>
            <a:endParaRPr lang="ru-RU" dirty="0"/>
          </a:p>
        </p:txBody>
      </p:sp>
      <p:pic>
        <p:nvPicPr>
          <p:cNvPr id="7" name="Содержимое 6" descr="chirok-svistunok_4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237176" y="1268760"/>
            <a:ext cx="4478840" cy="3734847"/>
          </a:xfrm>
        </p:spPr>
      </p:pic>
      <p:pic>
        <p:nvPicPr>
          <p:cNvPr id="8" name="Содержимое 7" descr="чирок-свистунок.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211960" y="3453003"/>
            <a:ext cx="4650543" cy="3100362"/>
          </a:xfrm>
        </p:spPr>
      </p:pic>
      <p:sp>
        <p:nvSpPr>
          <p:cNvPr id="9" name="Содержимое 5"/>
          <p:cNvSpPr txBox="1">
            <a:spLocks/>
          </p:cNvSpPr>
          <p:nvPr/>
        </p:nvSpPr>
        <p:spPr>
          <a:xfrm>
            <a:off x="4788024" y="1340769"/>
            <a:ext cx="4041775" cy="20162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Семейство Утиные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Чирок-свистунок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Отряд </a:t>
            </a:r>
            <a:r>
              <a:rPr lang="ru-RU" dirty="0" err="1" smtClean="0">
                <a:ln w="6350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Соколообразные</a:t>
            </a:r>
            <a:endParaRPr lang="ru-RU" dirty="0">
              <a:ln w="6350">
                <a:solidFill>
                  <a:srgbClr val="00B05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содержит  четыре  семейства:</a:t>
            </a:r>
          </a:p>
          <a:p>
            <a:pPr>
              <a:buNone/>
            </a:pPr>
            <a:r>
              <a:rPr lang="ru-RU" dirty="0" smtClean="0"/>
              <a:t>секретари;  </a:t>
            </a:r>
            <a:r>
              <a:rPr lang="ru-RU" dirty="0" err="1" smtClean="0"/>
              <a:t>скопиные</a:t>
            </a:r>
            <a:r>
              <a:rPr lang="ru-RU" dirty="0" smtClean="0"/>
              <a:t>;  соколиные;  ястребиные.</a:t>
            </a:r>
          </a:p>
          <a:p>
            <a:endParaRPr lang="ru-RU" dirty="0"/>
          </a:p>
        </p:txBody>
      </p:sp>
      <p:pic>
        <p:nvPicPr>
          <p:cNvPr id="4" name="Рисунок 3" descr="птица-секретарь (Sagittarius serpentarius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300" y="0"/>
            <a:ext cx="5399" cy="6858000"/>
          </a:xfrm>
          <a:prstGeom prst="rect">
            <a:avLst/>
          </a:prstGeom>
        </p:spPr>
      </p:pic>
      <p:pic>
        <p:nvPicPr>
          <p:cNvPr id="7" name="Содержимое 8" descr="Скопа (Pandion haliaetus)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473205" y="2996952"/>
            <a:ext cx="2289825" cy="3861048"/>
          </a:xfrm>
          <a:prstGeom prst="rect">
            <a:avLst/>
          </a:prstGeom>
        </p:spPr>
      </p:pic>
      <p:pic>
        <p:nvPicPr>
          <p:cNvPr id="8" name="Содержимое 11" descr="сокол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88024" y="3020316"/>
            <a:ext cx="2088232" cy="3837684"/>
          </a:xfrm>
          <a:prstGeom prst="rect">
            <a:avLst/>
          </a:prstGeom>
        </p:spPr>
      </p:pic>
      <p:pic>
        <p:nvPicPr>
          <p:cNvPr id="9" name="Содержимое 13" descr="орел...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876256" y="2492896"/>
            <a:ext cx="2088232" cy="3770170"/>
          </a:xfrm>
          <a:prstGeom prst="rect">
            <a:avLst/>
          </a:prstGeom>
        </p:spPr>
      </p:pic>
      <p:pic>
        <p:nvPicPr>
          <p:cNvPr id="11" name="Содержимое 17" descr="1335707224-1670391-iic_fw_vol02_01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520" y="2564904"/>
            <a:ext cx="2256251" cy="3384376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1406</TotalTime>
  <Words>535</Words>
  <Application>Microsoft Office PowerPoint</Application>
  <PresentationFormat>Экран (4:3)</PresentationFormat>
  <Paragraphs>123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Апекс</vt:lpstr>
      <vt:lpstr>Отряды птиц</vt:lpstr>
      <vt:lpstr>Цель урока</vt:lpstr>
      <vt:lpstr>Отряд гусеобразные</vt:lpstr>
      <vt:lpstr>Отряд гусеобразные</vt:lpstr>
      <vt:lpstr>Отряд гусеобразные</vt:lpstr>
      <vt:lpstr>Отряд гусеобразные</vt:lpstr>
      <vt:lpstr>Отряд гусеобразные</vt:lpstr>
      <vt:lpstr>Отряд гусеобразные</vt:lpstr>
      <vt:lpstr>Отряд Соколообразные</vt:lpstr>
      <vt:lpstr>Отряд Соколообразные</vt:lpstr>
      <vt:lpstr>Отряд Соколообразные</vt:lpstr>
      <vt:lpstr>Отряд Соколообразные</vt:lpstr>
      <vt:lpstr>Отряд Соколообразные</vt:lpstr>
      <vt:lpstr>Отряд Соколообразные</vt:lpstr>
      <vt:lpstr>Отряд Соколообразные</vt:lpstr>
      <vt:lpstr>Отряд Соколообразные</vt:lpstr>
      <vt:lpstr>Отряд Соколообразные</vt:lpstr>
      <vt:lpstr>Отряд Соколообразные</vt:lpstr>
      <vt:lpstr>Отряд Соколообразные</vt:lpstr>
      <vt:lpstr>Отряд Совообразные</vt:lpstr>
      <vt:lpstr>Отряд Совообразные</vt:lpstr>
      <vt:lpstr>Отряд Совообразные</vt:lpstr>
      <vt:lpstr>Отряд Совообразные</vt:lpstr>
      <vt:lpstr>Отряд Совообразные</vt:lpstr>
      <vt:lpstr>Отряд Совообразные</vt:lpstr>
      <vt:lpstr>Отряд Куриные</vt:lpstr>
      <vt:lpstr>Отряд Куриные</vt:lpstr>
      <vt:lpstr>Отряд Куриные</vt:lpstr>
      <vt:lpstr>Отряд Куриные</vt:lpstr>
      <vt:lpstr>Отряд Куриные</vt:lpstr>
      <vt:lpstr>Отряд Куриные</vt:lpstr>
      <vt:lpstr>Сравнение птиц разных отрядов</vt:lpstr>
      <vt:lpstr>Задание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Отряды птиц</dc:title>
  <dc:creator>Admin</dc:creator>
  <cp:lastModifiedBy>Admin</cp:lastModifiedBy>
  <cp:revision>37</cp:revision>
  <dcterms:created xsi:type="dcterms:W3CDTF">2014-12-03T13:23:54Z</dcterms:created>
  <dcterms:modified xsi:type="dcterms:W3CDTF">2015-01-13T11:54:18Z</dcterms:modified>
</cp:coreProperties>
</file>