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diagrams/colors1.xml" ContentType="application/vnd.openxmlformats-officedocument.drawingml.diagramColors+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4" r:id="rId9"/>
    <p:sldId id="265" r:id="rId10"/>
    <p:sldId id="266" r:id="rId11"/>
    <p:sldId id="267" r:id="rId12"/>
    <p:sldId id="268" r:id="rId13"/>
    <p:sldId id="269" r:id="rId14"/>
    <p:sldId id="270" r:id="rId15"/>
    <p:sldId id="271" r:id="rId16"/>
    <p:sldId id="272"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45" d="100"/>
          <a:sy n="45" d="100"/>
        </p:scale>
        <p:origin x="-105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5551DCE-229B-4C04-B6BA-E8CD4AA8ECB5}" type="doc">
      <dgm:prSet loTypeId="urn:microsoft.com/office/officeart/2005/8/layout/radial1" loCatId="cycle" qsTypeId="urn:microsoft.com/office/officeart/2005/8/quickstyle/simple1" qsCatId="simple" csTypeId="urn:microsoft.com/office/officeart/2005/8/colors/accent1_2" csCatId="accent1" phldr="1"/>
      <dgm:spPr/>
      <dgm:t>
        <a:bodyPr/>
        <a:lstStyle/>
        <a:p>
          <a:endParaRPr lang="ru-RU"/>
        </a:p>
      </dgm:t>
    </dgm:pt>
    <dgm:pt modelId="{F2F8D259-8A56-4ABE-B996-07D9D08CAEB7}">
      <dgm:prSet phldrT="[Текст]">
        <dgm:style>
          <a:lnRef idx="1">
            <a:schemeClr val="accent4"/>
          </a:lnRef>
          <a:fillRef idx="2">
            <a:schemeClr val="accent4"/>
          </a:fillRef>
          <a:effectRef idx="1">
            <a:schemeClr val="accent4"/>
          </a:effectRef>
          <a:fontRef idx="minor">
            <a:schemeClr val="dk1"/>
          </a:fontRef>
        </dgm:style>
      </dgm:prSet>
      <dgm:spPr/>
      <dgm:t>
        <a:bodyPr/>
        <a:lstStyle/>
        <a:p>
          <a:r>
            <a:rPr lang="ru-RU" dirty="0" smtClean="0"/>
            <a:t>Типы молний</a:t>
          </a:r>
          <a:endParaRPr lang="ru-RU" dirty="0"/>
        </a:p>
      </dgm:t>
    </dgm:pt>
    <dgm:pt modelId="{DEC7B526-290F-4E33-B9B6-D2CDA2AF40AF}" type="parTrans" cxnId="{9F5C341B-C294-446B-A64E-CB787F09A49B}">
      <dgm:prSet/>
      <dgm:spPr/>
      <dgm:t>
        <a:bodyPr/>
        <a:lstStyle/>
        <a:p>
          <a:endParaRPr lang="ru-RU"/>
        </a:p>
      </dgm:t>
    </dgm:pt>
    <dgm:pt modelId="{23AEADE8-C7A0-4E4E-A887-ADD1B60F4CC6}" type="sibTrans" cxnId="{9F5C341B-C294-446B-A64E-CB787F09A49B}">
      <dgm:prSet/>
      <dgm:spPr/>
      <dgm:t>
        <a:bodyPr/>
        <a:lstStyle/>
        <a:p>
          <a:endParaRPr lang="ru-RU"/>
        </a:p>
      </dgm:t>
    </dgm:pt>
    <dgm:pt modelId="{6A272DF6-350B-4A46-BDF8-502D45AC6E61}">
      <dgm:prSet phldrT="[Текст]" custT="1"/>
      <dgm:spPr/>
      <dgm:t>
        <a:bodyPr/>
        <a:lstStyle/>
        <a:p>
          <a:r>
            <a:rPr lang="ru-RU" sz="2000" dirty="0" smtClean="0"/>
            <a:t>Линей-</a:t>
          </a:r>
        </a:p>
        <a:p>
          <a:r>
            <a:rPr lang="ru-RU" sz="2000" dirty="0" err="1" smtClean="0"/>
            <a:t>ная</a:t>
          </a:r>
          <a:endParaRPr lang="ru-RU" sz="2000" dirty="0"/>
        </a:p>
      </dgm:t>
    </dgm:pt>
    <dgm:pt modelId="{94E81617-7AB2-4CCB-B427-5EDB49B723F6}" type="parTrans" cxnId="{60268910-46BC-4D58-BC48-999131C20C09}">
      <dgm:prSet/>
      <dgm:spPr/>
      <dgm:t>
        <a:bodyPr/>
        <a:lstStyle/>
        <a:p>
          <a:endParaRPr lang="ru-RU"/>
        </a:p>
      </dgm:t>
    </dgm:pt>
    <dgm:pt modelId="{EE8A6C66-B592-4A1E-B658-21ACC42E9908}" type="sibTrans" cxnId="{60268910-46BC-4D58-BC48-999131C20C09}">
      <dgm:prSet/>
      <dgm:spPr/>
      <dgm:t>
        <a:bodyPr/>
        <a:lstStyle/>
        <a:p>
          <a:endParaRPr lang="ru-RU"/>
        </a:p>
      </dgm:t>
    </dgm:pt>
    <dgm:pt modelId="{FD251FAC-85E3-4DC4-BEFC-62912DC5C70F}">
      <dgm:prSet phldrT="[Текст]" custT="1"/>
      <dgm:spPr/>
      <dgm:t>
        <a:bodyPr/>
        <a:lstStyle/>
        <a:p>
          <a:r>
            <a:rPr lang="ru-RU" sz="2000" dirty="0" smtClean="0"/>
            <a:t>разветвленная</a:t>
          </a:r>
          <a:endParaRPr lang="ru-RU" sz="2000" dirty="0"/>
        </a:p>
      </dgm:t>
    </dgm:pt>
    <dgm:pt modelId="{346DB3D1-4DF7-48A8-A22C-D2254B5F5252}" type="parTrans" cxnId="{10CB4DAB-75E3-44DC-A0F2-96A06BED47DB}">
      <dgm:prSet/>
      <dgm:spPr/>
      <dgm:t>
        <a:bodyPr/>
        <a:lstStyle/>
        <a:p>
          <a:endParaRPr lang="ru-RU"/>
        </a:p>
      </dgm:t>
    </dgm:pt>
    <dgm:pt modelId="{9106DC50-D6EB-4565-90AC-29B229E1453C}" type="sibTrans" cxnId="{10CB4DAB-75E3-44DC-A0F2-96A06BED47DB}">
      <dgm:prSet/>
      <dgm:spPr/>
      <dgm:t>
        <a:bodyPr/>
        <a:lstStyle/>
        <a:p>
          <a:endParaRPr lang="ru-RU"/>
        </a:p>
      </dgm:t>
    </dgm:pt>
    <dgm:pt modelId="{39F70714-65CD-4CBC-8E90-E5AC560D8889}">
      <dgm:prSet phldrT="[Текст]"/>
      <dgm:spPr/>
      <dgm:t>
        <a:bodyPr/>
        <a:lstStyle/>
        <a:p>
          <a:r>
            <a:rPr lang="ru-RU" dirty="0" smtClean="0"/>
            <a:t>плоская</a:t>
          </a:r>
          <a:endParaRPr lang="ru-RU" dirty="0"/>
        </a:p>
      </dgm:t>
    </dgm:pt>
    <dgm:pt modelId="{50C750E0-183A-4A5A-BE50-D56D1E8198B7}" type="parTrans" cxnId="{CAF2B8EB-BFFC-4640-8482-B62A305A0A0D}">
      <dgm:prSet/>
      <dgm:spPr/>
      <dgm:t>
        <a:bodyPr/>
        <a:lstStyle/>
        <a:p>
          <a:endParaRPr lang="ru-RU"/>
        </a:p>
      </dgm:t>
    </dgm:pt>
    <dgm:pt modelId="{687D55D1-A193-4EE4-80D9-42998972C2F4}" type="sibTrans" cxnId="{CAF2B8EB-BFFC-4640-8482-B62A305A0A0D}">
      <dgm:prSet/>
      <dgm:spPr/>
      <dgm:t>
        <a:bodyPr/>
        <a:lstStyle/>
        <a:p>
          <a:endParaRPr lang="ru-RU"/>
        </a:p>
      </dgm:t>
    </dgm:pt>
    <dgm:pt modelId="{8FAEFCC3-E0AD-497B-93FC-EF938F7C7CC4}">
      <dgm:prSet phldrT="[Текст]"/>
      <dgm:spPr/>
      <dgm:t>
        <a:bodyPr/>
        <a:lstStyle/>
        <a:p>
          <a:r>
            <a:rPr lang="ru-RU" dirty="0" smtClean="0"/>
            <a:t>шаровая</a:t>
          </a:r>
          <a:endParaRPr lang="ru-RU" dirty="0"/>
        </a:p>
      </dgm:t>
    </dgm:pt>
    <dgm:pt modelId="{5C825BE3-9A14-42FD-A890-00341BCF88F1}" type="parTrans" cxnId="{20D5EB5B-28D0-42BD-B1EA-953B2320BA69}">
      <dgm:prSet/>
      <dgm:spPr/>
      <dgm:t>
        <a:bodyPr/>
        <a:lstStyle/>
        <a:p>
          <a:endParaRPr lang="ru-RU"/>
        </a:p>
      </dgm:t>
    </dgm:pt>
    <dgm:pt modelId="{0F611791-1A2C-4DE8-825A-DB35004A36A2}" type="sibTrans" cxnId="{20D5EB5B-28D0-42BD-B1EA-953B2320BA69}">
      <dgm:prSet/>
      <dgm:spPr/>
      <dgm:t>
        <a:bodyPr/>
        <a:lstStyle/>
        <a:p>
          <a:endParaRPr lang="ru-RU"/>
        </a:p>
      </dgm:t>
    </dgm:pt>
    <dgm:pt modelId="{93AF2986-FC1F-4485-9417-20C6053BD4A4}" type="pres">
      <dgm:prSet presAssocID="{15551DCE-229B-4C04-B6BA-E8CD4AA8ECB5}" presName="cycle" presStyleCnt="0">
        <dgm:presLayoutVars>
          <dgm:chMax val="1"/>
          <dgm:dir/>
          <dgm:animLvl val="ctr"/>
          <dgm:resizeHandles val="exact"/>
        </dgm:presLayoutVars>
      </dgm:prSet>
      <dgm:spPr/>
      <dgm:t>
        <a:bodyPr/>
        <a:lstStyle/>
        <a:p>
          <a:endParaRPr lang="ru-RU"/>
        </a:p>
      </dgm:t>
    </dgm:pt>
    <dgm:pt modelId="{5B22B53D-8A79-403F-9887-164D62A6338F}" type="pres">
      <dgm:prSet presAssocID="{F2F8D259-8A56-4ABE-B996-07D9D08CAEB7}" presName="centerShape" presStyleLbl="node0" presStyleIdx="0" presStyleCnt="1"/>
      <dgm:spPr/>
      <dgm:t>
        <a:bodyPr/>
        <a:lstStyle/>
        <a:p>
          <a:endParaRPr lang="ru-RU"/>
        </a:p>
      </dgm:t>
    </dgm:pt>
    <dgm:pt modelId="{360DB37F-0BC5-4823-96EA-D8C857376D18}" type="pres">
      <dgm:prSet presAssocID="{94E81617-7AB2-4CCB-B427-5EDB49B723F6}" presName="Name9" presStyleLbl="parChTrans1D2" presStyleIdx="0" presStyleCnt="4"/>
      <dgm:spPr/>
      <dgm:t>
        <a:bodyPr/>
        <a:lstStyle/>
        <a:p>
          <a:endParaRPr lang="ru-RU"/>
        </a:p>
      </dgm:t>
    </dgm:pt>
    <dgm:pt modelId="{1C92D42D-8B59-4343-B95F-2DC625D9779D}" type="pres">
      <dgm:prSet presAssocID="{94E81617-7AB2-4CCB-B427-5EDB49B723F6}" presName="connTx" presStyleLbl="parChTrans1D2" presStyleIdx="0" presStyleCnt="4"/>
      <dgm:spPr/>
      <dgm:t>
        <a:bodyPr/>
        <a:lstStyle/>
        <a:p>
          <a:endParaRPr lang="ru-RU"/>
        </a:p>
      </dgm:t>
    </dgm:pt>
    <dgm:pt modelId="{35925B46-E0A7-414D-90C1-F8B833077096}" type="pres">
      <dgm:prSet presAssocID="{6A272DF6-350B-4A46-BDF8-502D45AC6E61}" presName="node" presStyleLbl="node1" presStyleIdx="0" presStyleCnt="4">
        <dgm:presLayoutVars>
          <dgm:bulletEnabled val="1"/>
        </dgm:presLayoutVars>
      </dgm:prSet>
      <dgm:spPr/>
      <dgm:t>
        <a:bodyPr/>
        <a:lstStyle/>
        <a:p>
          <a:endParaRPr lang="ru-RU"/>
        </a:p>
      </dgm:t>
    </dgm:pt>
    <dgm:pt modelId="{35A311E8-6003-4036-A6F1-DDF374BE40CA}" type="pres">
      <dgm:prSet presAssocID="{346DB3D1-4DF7-48A8-A22C-D2254B5F5252}" presName="Name9" presStyleLbl="parChTrans1D2" presStyleIdx="1" presStyleCnt="4"/>
      <dgm:spPr/>
      <dgm:t>
        <a:bodyPr/>
        <a:lstStyle/>
        <a:p>
          <a:endParaRPr lang="ru-RU"/>
        </a:p>
      </dgm:t>
    </dgm:pt>
    <dgm:pt modelId="{0F290627-4190-4661-9322-B60A069E206C}" type="pres">
      <dgm:prSet presAssocID="{346DB3D1-4DF7-48A8-A22C-D2254B5F5252}" presName="connTx" presStyleLbl="parChTrans1D2" presStyleIdx="1" presStyleCnt="4"/>
      <dgm:spPr/>
      <dgm:t>
        <a:bodyPr/>
        <a:lstStyle/>
        <a:p>
          <a:endParaRPr lang="ru-RU"/>
        </a:p>
      </dgm:t>
    </dgm:pt>
    <dgm:pt modelId="{75184AAC-94C2-4309-8996-29CE89F3C71B}" type="pres">
      <dgm:prSet presAssocID="{FD251FAC-85E3-4DC4-BEFC-62912DC5C70F}" presName="node" presStyleLbl="node1" presStyleIdx="1" presStyleCnt="4">
        <dgm:presLayoutVars>
          <dgm:bulletEnabled val="1"/>
        </dgm:presLayoutVars>
      </dgm:prSet>
      <dgm:spPr/>
      <dgm:t>
        <a:bodyPr/>
        <a:lstStyle/>
        <a:p>
          <a:endParaRPr lang="ru-RU"/>
        </a:p>
      </dgm:t>
    </dgm:pt>
    <dgm:pt modelId="{92E51DB4-9C6E-42D7-B15D-18752EA47422}" type="pres">
      <dgm:prSet presAssocID="{50C750E0-183A-4A5A-BE50-D56D1E8198B7}" presName="Name9" presStyleLbl="parChTrans1D2" presStyleIdx="2" presStyleCnt="4"/>
      <dgm:spPr/>
      <dgm:t>
        <a:bodyPr/>
        <a:lstStyle/>
        <a:p>
          <a:endParaRPr lang="ru-RU"/>
        </a:p>
      </dgm:t>
    </dgm:pt>
    <dgm:pt modelId="{39026505-9041-4D25-942E-8C387C57E170}" type="pres">
      <dgm:prSet presAssocID="{50C750E0-183A-4A5A-BE50-D56D1E8198B7}" presName="connTx" presStyleLbl="parChTrans1D2" presStyleIdx="2" presStyleCnt="4"/>
      <dgm:spPr/>
      <dgm:t>
        <a:bodyPr/>
        <a:lstStyle/>
        <a:p>
          <a:endParaRPr lang="ru-RU"/>
        </a:p>
      </dgm:t>
    </dgm:pt>
    <dgm:pt modelId="{2722995B-B2B4-4B16-A16D-A8956EC9129E}" type="pres">
      <dgm:prSet presAssocID="{39F70714-65CD-4CBC-8E90-E5AC560D8889}" presName="node" presStyleLbl="node1" presStyleIdx="2" presStyleCnt="4">
        <dgm:presLayoutVars>
          <dgm:bulletEnabled val="1"/>
        </dgm:presLayoutVars>
      </dgm:prSet>
      <dgm:spPr/>
      <dgm:t>
        <a:bodyPr/>
        <a:lstStyle/>
        <a:p>
          <a:endParaRPr lang="ru-RU"/>
        </a:p>
      </dgm:t>
    </dgm:pt>
    <dgm:pt modelId="{7717123E-0D16-499C-9154-0AEE451DA055}" type="pres">
      <dgm:prSet presAssocID="{5C825BE3-9A14-42FD-A890-00341BCF88F1}" presName="Name9" presStyleLbl="parChTrans1D2" presStyleIdx="3" presStyleCnt="4"/>
      <dgm:spPr/>
      <dgm:t>
        <a:bodyPr/>
        <a:lstStyle/>
        <a:p>
          <a:endParaRPr lang="ru-RU"/>
        </a:p>
      </dgm:t>
    </dgm:pt>
    <dgm:pt modelId="{8FA0137E-5D95-4D16-A6A9-6990BEE72E48}" type="pres">
      <dgm:prSet presAssocID="{5C825BE3-9A14-42FD-A890-00341BCF88F1}" presName="connTx" presStyleLbl="parChTrans1D2" presStyleIdx="3" presStyleCnt="4"/>
      <dgm:spPr/>
      <dgm:t>
        <a:bodyPr/>
        <a:lstStyle/>
        <a:p>
          <a:endParaRPr lang="ru-RU"/>
        </a:p>
      </dgm:t>
    </dgm:pt>
    <dgm:pt modelId="{E1AD1501-9618-4012-988A-7DC58C6E5928}" type="pres">
      <dgm:prSet presAssocID="{8FAEFCC3-E0AD-497B-93FC-EF938F7C7CC4}" presName="node" presStyleLbl="node1" presStyleIdx="3" presStyleCnt="4">
        <dgm:presLayoutVars>
          <dgm:bulletEnabled val="1"/>
        </dgm:presLayoutVars>
      </dgm:prSet>
      <dgm:spPr/>
      <dgm:t>
        <a:bodyPr/>
        <a:lstStyle/>
        <a:p>
          <a:endParaRPr lang="ru-RU"/>
        </a:p>
      </dgm:t>
    </dgm:pt>
  </dgm:ptLst>
  <dgm:cxnLst>
    <dgm:cxn modelId="{344C80FC-3AC8-4848-8D0A-1B35EEF92ED4}" type="presOf" srcId="{5C825BE3-9A14-42FD-A890-00341BCF88F1}" destId="{7717123E-0D16-499C-9154-0AEE451DA055}" srcOrd="0" destOrd="0" presId="urn:microsoft.com/office/officeart/2005/8/layout/radial1"/>
    <dgm:cxn modelId="{6AC6D0CE-C429-4A55-909E-E25C6FC44A52}" type="presOf" srcId="{39F70714-65CD-4CBC-8E90-E5AC560D8889}" destId="{2722995B-B2B4-4B16-A16D-A8956EC9129E}" srcOrd="0" destOrd="0" presId="urn:microsoft.com/office/officeart/2005/8/layout/radial1"/>
    <dgm:cxn modelId="{9511FC81-832A-4249-AC9E-7396FAEA5C9B}" type="presOf" srcId="{5C825BE3-9A14-42FD-A890-00341BCF88F1}" destId="{8FA0137E-5D95-4D16-A6A9-6990BEE72E48}" srcOrd="1" destOrd="0" presId="urn:microsoft.com/office/officeart/2005/8/layout/radial1"/>
    <dgm:cxn modelId="{10CB4DAB-75E3-44DC-A0F2-96A06BED47DB}" srcId="{F2F8D259-8A56-4ABE-B996-07D9D08CAEB7}" destId="{FD251FAC-85E3-4DC4-BEFC-62912DC5C70F}" srcOrd="1" destOrd="0" parTransId="{346DB3D1-4DF7-48A8-A22C-D2254B5F5252}" sibTransId="{9106DC50-D6EB-4565-90AC-29B229E1453C}"/>
    <dgm:cxn modelId="{CA4CCDAF-133D-43BE-8DC2-C3EC5E64194C}" type="presOf" srcId="{6A272DF6-350B-4A46-BDF8-502D45AC6E61}" destId="{35925B46-E0A7-414D-90C1-F8B833077096}" srcOrd="0" destOrd="0" presId="urn:microsoft.com/office/officeart/2005/8/layout/radial1"/>
    <dgm:cxn modelId="{038B0D81-F17B-4A0A-9745-5FF27128C655}" type="presOf" srcId="{50C750E0-183A-4A5A-BE50-D56D1E8198B7}" destId="{92E51DB4-9C6E-42D7-B15D-18752EA47422}" srcOrd="0" destOrd="0" presId="urn:microsoft.com/office/officeart/2005/8/layout/radial1"/>
    <dgm:cxn modelId="{19DBF19E-A3D6-4B4F-A076-77AD1EB60902}" type="presOf" srcId="{94E81617-7AB2-4CCB-B427-5EDB49B723F6}" destId="{360DB37F-0BC5-4823-96EA-D8C857376D18}" srcOrd="0" destOrd="0" presId="urn:microsoft.com/office/officeart/2005/8/layout/radial1"/>
    <dgm:cxn modelId="{20D5EB5B-28D0-42BD-B1EA-953B2320BA69}" srcId="{F2F8D259-8A56-4ABE-B996-07D9D08CAEB7}" destId="{8FAEFCC3-E0AD-497B-93FC-EF938F7C7CC4}" srcOrd="3" destOrd="0" parTransId="{5C825BE3-9A14-42FD-A890-00341BCF88F1}" sibTransId="{0F611791-1A2C-4DE8-825A-DB35004A36A2}"/>
    <dgm:cxn modelId="{79F76C3F-68EB-4C7E-96E2-B8694E4BC178}" type="presOf" srcId="{8FAEFCC3-E0AD-497B-93FC-EF938F7C7CC4}" destId="{E1AD1501-9618-4012-988A-7DC58C6E5928}" srcOrd="0" destOrd="0" presId="urn:microsoft.com/office/officeart/2005/8/layout/radial1"/>
    <dgm:cxn modelId="{D8860399-9E3D-4FC9-AD38-E8D7DC62FCE1}" type="presOf" srcId="{15551DCE-229B-4C04-B6BA-E8CD4AA8ECB5}" destId="{93AF2986-FC1F-4485-9417-20C6053BD4A4}" srcOrd="0" destOrd="0" presId="urn:microsoft.com/office/officeart/2005/8/layout/radial1"/>
    <dgm:cxn modelId="{A0D3DC9E-F6A1-4371-8387-A677845459DA}" type="presOf" srcId="{346DB3D1-4DF7-48A8-A22C-D2254B5F5252}" destId="{35A311E8-6003-4036-A6F1-DDF374BE40CA}" srcOrd="0" destOrd="0" presId="urn:microsoft.com/office/officeart/2005/8/layout/radial1"/>
    <dgm:cxn modelId="{F5617BB4-E0B4-4304-86EB-264BD682436B}" type="presOf" srcId="{94E81617-7AB2-4CCB-B427-5EDB49B723F6}" destId="{1C92D42D-8B59-4343-B95F-2DC625D9779D}" srcOrd="1" destOrd="0" presId="urn:microsoft.com/office/officeart/2005/8/layout/radial1"/>
    <dgm:cxn modelId="{CAF2B8EB-BFFC-4640-8482-B62A305A0A0D}" srcId="{F2F8D259-8A56-4ABE-B996-07D9D08CAEB7}" destId="{39F70714-65CD-4CBC-8E90-E5AC560D8889}" srcOrd="2" destOrd="0" parTransId="{50C750E0-183A-4A5A-BE50-D56D1E8198B7}" sibTransId="{687D55D1-A193-4EE4-80D9-42998972C2F4}"/>
    <dgm:cxn modelId="{9F5C341B-C294-446B-A64E-CB787F09A49B}" srcId="{15551DCE-229B-4C04-B6BA-E8CD4AA8ECB5}" destId="{F2F8D259-8A56-4ABE-B996-07D9D08CAEB7}" srcOrd="0" destOrd="0" parTransId="{DEC7B526-290F-4E33-B9B6-D2CDA2AF40AF}" sibTransId="{23AEADE8-C7A0-4E4E-A887-ADD1B60F4CC6}"/>
    <dgm:cxn modelId="{17316731-8D7E-48C9-88E4-451E93BDC960}" type="presOf" srcId="{F2F8D259-8A56-4ABE-B996-07D9D08CAEB7}" destId="{5B22B53D-8A79-403F-9887-164D62A6338F}" srcOrd="0" destOrd="0" presId="urn:microsoft.com/office/officeart/2005/8/layout/radial1"/>
    <dgm:cxn modelId="{730BB3E2-9854-4D62-933D-FB174FC188BE}" type="presOf" srcId="{FD251FAC-85E3-4DC4-BEFC-62912DC5C70F}" destId="{75184AAC-94C2-4309-8996-29CE89F3C71B}" srcOrd="0" destOrd="0" presId="urn:microsoft.com/office/officeart/2005/8/layout/radial1"/>
    <dgm:cxn modelId="{554AC532-4164-4334-95C9-DDE868AA015B}" type="presOf" srcId="{346DB3D1-4DF7-48A8-A22C-D2254B5F5252}" destId="{0F290627-4190-4661-9322-B60A069E206C}" srcOrd="1" destOrd="0" presId="urn:microsoft.com/office/officeart/2005/8/layout/radial1"/>
    <dgm:cxn modelId="{60268910-46BC-4D58-BC48-999131C20C09}" srcId="{F2F8D259-8A56-4ABE-B996-07D9D08CAEB7}" destId="{6A272DF6-350B-4A46-BDF8-502D45AC6E61}" srcOrd="0" destOrd="0" parTransId="{94E81617-7AB2-4CCB-B427-5EDB49B723F6}" sibTransId="{EE8A6C66-B592-4A1E-B658-21ACC42E9908}"/>
    <dgm:cxn modelId="{C7CB4894-AD99-4C16-B00D-F8D8CD71DDAB}" type="presOf" srcId="{50C750E0-183A-4A5A-BE50-D56D1E8198B7}" destId="{39026505-9041-4D25-942E-8C387C57E170}" srcOrd="1" destOrd="0" presId="urn:microsoft.com/office/officeart/2005/8/layout/radial1"/>
    <dgm:cxn modelId="{02B7A196-57A2-48F2-BB1F-1F95DDDBBA83}" type="presParOf" srcId="{93AF2986-FC1F-4485-9417-20C6053BD4A4}" destId="{5B22B53D-8A79-403F-9887-164D62A6338F}" srcOrd="0" destOrd="0" presId="urn:microsoft.com/office/officeart/2005/8/layout/radial1"/>
    <dgm:cxn modelId="{DCF0A4A8-855C-4039-BBCD-9B726456E7C5}" type="presParOf" srcId="{93AF2986-FC1F-4485-9417-20C6053BD4A4}" destId="{360DB37F-0BC5-4823-96EA-D8C857376D18}" srcOrd="1" destOrd="0" presId="urn:microsoft.com/office/officeart/2005/8/layout/radial1"/>
    <dgm:cxn modelId="{F6B299DB-B61C-4DFD-8B72-0F43BAA603AE}" type="presParOf" srcId="{360DB37F-0BC5-4823-96EA-D8C857376D18}" destId="{1C92D42D-8B59-4343-B95F-2DC625D9779D}" srcOrd="0" destOrd="0" presId="urn:microsoft.com/office/officeart/2005/8/layout/radial1"/>
    <dgm:cxn modelId="{A05D5571-AF85-45A1-8DF7-34C022569BA8}" type="presParOf" srcId="{93AF2986-FC1F-4485-9417-20C6053BD4A4}" destId="{35925B46-E0A7-414D-90C1-F8B833077096}" srcOrd="2" destOrd="0" presId="urn:microsoft.com/office/officeart/2005/8/layout/radial1"/>
    <dgm:cxn modelId="{C5441854-584C-4A98-A73F-71F9AB2FE6E3}" type="presParOf" srcId="{93AF2986-FC1F-4485-9417-20C6053BD4A4}" destId="{35A311E8-6003-4036-A6F1-DDF374BE40CA}" srcOrd="3" destOrd="0" presId="urn:microsoft.com/office/officeart/2005/8/layout/radial1"/>
    <dgm:cxn modelId="{F8D218E4-8A61-4A65-B927-53645D2C6374}" type="presParOf" srcId="{35A311E8-6003-4036-A6F1-DDF374BE40CA}" destId="{0F290627-4190-4661-9322-B60A069E206C}" srcOrd="0" destOrd="0" presId="urn:microsoft.com/office/officeart/2005/8/layout/radial1"/>
    <dgm:cxn modelId="{9A2E8168-5F99-4358-8D1F-5B2D5A47DF4E}" type="presParOf" srcId="{93AF2986-FC1F-4485-9417-20C6053BD4A4}" destId="{75184AAC-94C2-4309-8996-29CE89F3C71B}" srcOrd="4" destOrd="0" presId="urn:microsoft.com/office/officeart/2005/8/layout/radial1"/>
    <dgm:cxn modelId="{B27CCDA0-CD9D-41B9-BF6A-5FAF21FA3B33}" type="presParOf" srcId="{93AF2986-FC1F-4485-9417-20C6053BD4A4}" destId="{92E51DB4-9C6E-42D7-B15D-18752EA47422}" srcOrd="5" destOrd="0" presId="urn:microsoft.com/office/officeart/2005/8/layout/radial1"/>
    <dgm:cxn modelId="{BCDA6DB9-3703-4344-BB7E-908BA09162FF}" type="presParOf" srcId="{92E51DB4-9C6E-42D7-B15D-18752EA47422}" destId="{39026505-9041-4D25-942E-8C387C57E170}" srcOrd="0" destOrd="0" presId="urn:microsoft.com/office/officeart/2005/8/layout/radial1"/>
    <dgm:cxn modelId="{8793DBB3-5022-4AF9-A7C8-0D0476916035}" type="presParOf" srcId="{93AF2986-FC1F-4485-9417-20C6053BD4A4}" destId="{2722995B-B2B4-4B16-A16D-A8956EC9129E}" srcOrd="6" destOrd="0" presId="urn:microsoft.com/office/officeart/2005/8/layout/radial1"/>
    <dgm:cxn modelId="{C2C8A1C9-B72B-4844-B4DA-EC57033D0934}" type="presParOf" srcId="{93AF2986-FC1F-4485-9417-20C6053BD4A4}" destId="{7717123E-0D16-499C-9154-0AEE451DA055}" srcOrd="7" destOrd="0" presId="urn:microsoft.com/office/officeart/2005/8/layout/radial1"/>
    <dgm:cxn modelId="{99127561-3C80-4767-B65E-EEB83AEC536B}" type="presParOf" srcId="{7717123E-0D16-499C-9154-0AEE451DA055}" destId="{8FA0137E-5D95-4D16-A6A9-6990BEE72E48}" srcOrd="0" destOrd="0" presId="urn:microsoft.com/office/officeart/2005/8/layout/radial1"/>
    <dgm:cxn modelId="{1D7208ED-3E73-4FBB-B85A-DC417F655EBD}" type="presParOf" srcId="{93AF2986-FC1F-4485-9417-20C6053BD4A4}" destId="{E1AD1501-9618-4012-988A-7DC58C6E5928}" srcOrd="8" destOrd="0" presId="urn:microsoft.com/office/officeart/2005/8/layout/radial1"/>
  </dgm:cxnLst>
  <dgm:bg/>
  <dgm:whole/>
</dgm:dataModel>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D105A2C-96B4-4D05-855C-1A0079673AB4}" type="datetimeFigureOut">
              <a:rPr lang="ru-RU" smtClean="0"/>
              <a:pPr/>
              <a:t>08.06.2012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08DD921-07C4-48E7-8A15-5230366B1F90}"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D105A2C-96B4-4D05-855C-1A0079673AB4}" type="datetimeFigureOut">
              <a:rPr lang="ru-RU" smtClean="0"/>
              <a:pPr/>
              <a:t>08.06.2012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08DD921-07C4-48E7-8A15-5230366B1F9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D105A2C-96B4-4D05-855C-1A0079673AB4}" type="datetimeFigureOut">
              <a:rPr lang="ru-RU" smtClean="0"/>
              <a:pPr/>
              <a:t>08.06.2012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08DD921-07C4-48E7-8A15-5230366B1F9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D105A2C-96B4-4D05-855C-1A0079673AB4}" type="datetimeFigureOut">
              <a:rPr lang="ru-RU" smtClean="0"/>
              <a:pPr/>
              <a:t>08.06.2012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08DD921-07C4-48E7-8A15-5230366B1F90}"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D105A2C-96B4-4D05-855C-1A0079673AB4}" type="datetimeFigureOut">
              <a:rPr lang="ru-RU" smtClean="0"/>
              <a:pPr/>
              <a:t>08.06.2012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08DD921-07C4-48E7-8A15-5230366B1F90}"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D105A2C-96B4-4D05-855C-1A0079673AB4}" type="datetimeFigureOut">
              <a:rPr lang="ru-RU" smtClean="0"/>
              <a:pPr/>
              <a:t>08.06.2012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08DD921-07C4-48E7-8A15-5230366B1F90}"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D105A2C-96B4-4D05-855C-1A0079673AB4}" type="datetimeFigureOut">
              <a:rPr lang="ru-RU" smtClean="0"/>
              <a:pPr/>
              <a:t>08.06.2012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008DD921-07C4-48E7-8A15-5230366B1F90}"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D105A2C-96B4-4D05-855C-1A0079673AB4}" type="datetimeFigureOut">
              <a:rPr lang="ru-RU" smtClean="0"/>
              <a:pPr/>
              <a:t>08.06.2012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008DD921-07C4-48E7-8A15-5230366B1F90}"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D105A2C-96B4-4D05-855C-1A0079673AB4}" type="datetimeFigureOut">
              <a:rPr lang="ru-RU" smtClean="0"/>
              <a:pPr/>
              <a:t>08.06.2012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008DD921-07C4-48E7-8A15-5230366B1F9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D105A2C-96B4-4D05-855C-1A0079673AB4}" type="datetimeFigureOut">
              <a:rPr lang="ru-RU" smtClean="0"/>
              <a:pPr/>
              <a:t>08.06.2012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08DD921-07C4-48E7-8A15-5230366B1F90}"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D105A2C-96B4-4D05-855C-1A0079673AB4}" type="datetimeFigureOut">
              <a:rPr lang="ru-RU" smtClean="0"/>
              <a:pPr/>
              <a:t>08.06.2012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08DD921-07C4-48E7-8A15-5230366B1F90}"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105A2C-96B4-4D05-855C-1A0079673AB4}" type="datetimeFigureOut">
              <a:rPr lang="ru-RU" smtClean="0"/>
              <a:pPr/>
              <a:t>08.06.2012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8DD921-07C4-48E7-8A15-5230366B1F9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71472" y="357166"/>
            <a:ext cx="7772400" cy="1428759"/>
          </a:xfrm>
        </p:spPr>
        <p:txBody>
          <a:bodyPr>
            <a:normAutofit fontScale="90000"/>
          </a:bodyPr>
          <a:lstStyle/>
          <a:p>
            <a:r>
              <a:rPr lang="ru-RU" sz="2800" dirty="0" smtClean="0"/>
              <a:t>МБОУ п. </a:t>
            </a:r>
            <a:r>
              <a:rPr lang="ru-RU" sz="2800" dirty="0" err="1" smtClean="0"/>
              <a:t>Ханымей</a:t>
            </a:r>
            <a:r>
              <a:rPr lang="ru-RU" sz="2800" dirty="0" smtClean="0"/>
              <a:t/>
            </a:r>
            <a:br>
              <a:rPr lang="ru-RU" sz="2800" dirty="0" smtClean="0"/>
            </a:br>
            <a:r>
              <a:rPr lang="ru-RU" sz="2800" dirty="0" smtClean="0"/>
              <a:t>учитель физики: Рогова Ф.А.</a:t>
            </a:r>
            <a:br>
              <a:rPr lang="ru-RU" sz="2800" dirty="0" smtClean="0"/>
            </a:br>
            <a:r>
              <a:rPr lang="ru-RU" sz="2800" b="1" dirty="0" smtClean="0"/>
              <a:t>Урок </a:t>
            </a:r>
            <a:r>
              <a:rPr lang="ru-RU" sz="2800" b="1" dirty="0" smtClean="0"/>
              <a:t>–презентация.</a:t>
            </a:r>
            <a:br>
              <a:rPr lang="ru-RU" sz="2800" b="1" dirty="0" smtClean="0"/>
            </a:br>
            <a:r>
              <a:rPr lang="ru-RU" sz="2800" b="1" dirty="0" smtClean="0"/>
              <a:t>  </a:t>
            </a:r>
            <a:r>
              <a:rPr lang="ru-RU" sz="3200" b="1" i="1" dirty="0" smtClean="0"/>
              <a:t>Молния.</a:t>
            </a:r>
            <a:endParaRPr lang="ru-RU" sz="2800" b="1" i="1" dirty="0"/>
          </a:p>
        </p:txBody>
      </p:sp>
      <p:sp>
        <p:nvSpPr>
          <p:cNvPr id="3" name="Подзаголовок 2"/>
          <p:cNvSpPr>
            <a:spLocks noGrp="1"/>
          </p:cNvSpPr>
          <p:nvPr>
            <p:ph type="subTitle" idx="1"/>
          </p:nvPr>
        </p:nvSpPr>
        <p:spPr>
          <a:xfrm>
            <a:off x="1371600" y="2500306"/>
            <a:ext cx="6400800" cy="3138494"/>
          </a:xfrm>
        </p:spPr>
        <p:txBody>
          <a:bodyPr>
            <a:normAutofit/>
          </a:bodyPr>
          <a:lstStyle/>
          <a:p>
            <a:endParaRPr lang="ru-RU" sz="2400" dirty="0" smtClean="0"/>
          </a:p>
          <a:p>
            <a:r>
              <a:rPr lang="ru-RU" sz="2400" dirty="0" smtClean="0"/>
              <a:t>« Во все века жила затаена,</a:t>
            </a:r>
          </a:p>
          <a:p>
            <a:r>
              <a:rPr lang="ru-RU" sz="2400" dirty="0" smtClean="0"/>
              <a:t>Надежда – вскрыть все таинства природы».</a:t>
            </a:r>
          </a:p>
          <a:p>
            <a:r>
              <a:rPr lang="ru-RU" sz="2400" dirty="0" smtClean="0"/>
              <a:t>( В.Брюсов)</a:t>
            </a:r>
            <a:endParaRPr lang="ru-RU" sz="24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614734" cy="1162050"/>
          </a:xfrm>
        </p:spPr>
        <p:txBody>
          <a:bodyPr>
            <a:normAutofit/>
          </a:bodyPr>
          <a:lstStyle/>
          <a:p>
            <a:r>
              <a:rPr lang="ru-RU" sz="2800" dirty="0" smtClean="0"/>
              <a:t>М.В.Ломоносов</a:t>
            </a:r>
            <a:endParaRPr lang="ru-RU" sz="2800" dirty="0"/>
          </a:p>
        </p:txBody>
      </p:sp>
      <p:sp>
        <p:nvSpPr>
          <p:cNvPr id="4" name="Текст 3"/>
          <p:cNvSpPr>
            <a:spLocks noGrp="1"/>
          </p:cNvSpPr>
          <p:nvPr>
            <p:ph type="body" sz="half" idx="2"/>
          </p:nvPr>
        </p:nvSpPr>
        <p:spPr>
          <a:xfrm>
            <a:off x="457200" y="1435100"/>
            <a:ext cx="3614734" cy="4691063"/>
          </a:xfrm>
        </p:spPr>
        <p:txBody>
          <a:bodyPr>
            <a:normAutofit/>
          </a:bodyPr>
          <a:lstStyle/>
          <a:p>
            <a:r>
              <a:rPr lang="ru-RU" sz="2400" dirty="0" smtClean="0"/>
              <a:t>Разработал теорию образования атмосферного  электричества, происхождение которого он связывал с восходящими и нисходящими потоками воздуха.</a:t>
            </a:r>
            <a:endParaRPr lang="ru-RU" sz="2400" dirty="0"/>
          </a:p>
        </p:txBody>
      </p:sp>
      <p:pic>
        <p:nvPicPr>
          <p:cNvPr id="2050" name="Picture 2"/>
          <p:cNvPicPr>
            <a:picLocks noGrp="1" noChangeAspect="1" noChangeArrowheads="1"/>
          </p:cNvPicPr>
          <p:nvPr>
            <p:ph idx="1"/>
          </p:nvPr>
        </p:nvPicPr>
        <p:blipFill>
          <a:blip r:embed="rId2"/>
          <a:srcRect/>
          <a:stretch>
            <a:fillRect/>
          </a:stretch>
        </p:blipFill>
        <p:spPr bwMode="auto">
          <a:xfrm>
            <a:off x="4572000" y="642918"/>
            <a:ext cx="3857652" cy="54292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686172" cy="1162050"/>
          </a:xfrm>
        </p:spPr>
        <p:txBody>
          <a:bodyPr>
            <a:normAutofit/>
          </a:bodyPr>
          <a:lstStyle/>
          <a:p>
            <a:r>
              <a:rPr lang="ru-RU" sz="2800" dirty="0" smtClean="0"/>
              <a:t>Георг </a:t>
            </a:r>
            <a:r>
              <a:rPr lang="ru-RU" sz="2800" dirty="0" err="1" smtClean="0"/>
              <a:t>Рихман</a:t>
            </a:r>
            <a:endParaRPr lang="ru-RU" sz="2800" dirty="0"/>
          </a:p>
        </p:txBody>
      </p:sp>
      <p:sp>
        <p:nvSpPr>
          <p:cNvPr id="4" name="Текст 3"/>
          <p:cNvSpPr>
            <a:spLocks noGrp="1"/>
          </p:cNvSpPr>
          <p:nvPr>
            <p:ph type="body" sz="half" idx="2"/>
          </p:nvPr>
        </p:nvSpPr>
        <p:spPr>
          <a:xfrm>
            <a:off x="457200" y="1435100"/>
            <a:ext cx="3686172" cy="4691063"/>
          </a:xfrm>
        </p:spPr>
        <p:txBody>
          <a:bodyPr>
            <a:normAutofit/>
          </a:bodyPr>
          <a:lstStyle/>
          <a:p>
            <a:r>
              <a:rPr lang="ru-RU" sz="2400" dirty="0" smtClean="0"/>
              <a:t>Установил электрическое состояние атмосферы в отсутствии грома и молнии. Изобрел экспериментальную установку по изучению грозовых разрядов – «громовую машину».</a:t>
            </a:r>
            <a:endParaRPr lang="ru-RU" sz="2400" dirty="0"/>
          </a:p>
        </p:txBody>
      </p:sp>
      <p:pic>
        <p:nvPicPr>
          <p:cNvPr id="3074" name="Picture 2"/>
          <p:cNvPicPr>
            <a:picLocks noGrp="1" noChangeAspect="1" noChangeArrowheads="1"/>
          </p:cNvPicPr>
          <p:nvPr>
            <p:ph idx="1"/>
          </p:nvPr>
        </p:nvPicPr>
        <p:blipFill>
          <a:blip r:embed="rId2"/>
          <a:srcRect/>
          <a:stretch>
            <a:fillRect/>
          </a:stretch>
        </p:blipFill>
        <p:spPr bwMode="auto">
          <a:xfrm>
            <a:off x="4857752" y="714356"/>
            <a:ext cx="3286148" cy="535784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2800" b="1" dirty="0" smtClean="0"/>
              <a:t>Статистика:</a:t>
            </a:r>
            <a:r>
              <a:rPr lang="ru-RU" sz="2800" dirty="0" smtClean="0"/>
              <a:t> </a:t>
            </a:r>
            <a:r>
              <a:rPr lang="ru-RU" sz="2700" dirty="0" smtClean="0"/>
              <a:t>на всем земном шаре одновременно происходит около 2000 гроз и 100 молний сверкают в небе каждую секунду.</a:t>
            </a:r>
            <a:endParaRPr lang="ru-RU" sz="2700" dirty="0"/>
          </a:p>
        </p:txBody>
      </p:sp>
      <p:sp>
        <p:nvSpPr>
          <p:cNvPr id="4" name="Содержимое 3"/>
          <p:cNvSpPr>
            <a:spLocks noGrp="1"/>
          </p:cNvSpPr>
          <p:nvPr>
            <p:ph sz="half" idx="2"/>
          </p:nvPr>
        </p:nvSpPr>
        <p:spPr/>
        <p:txBody>
          <a:bodyPr>
            <a:normAutofit/>
          </a:bodyPr>
          <a:lstStyle/>
          <a:p>
            <a:pPr>
              <a:buNone/>
            </a:pPr>
            <a:r>
              <a:rPr lang="ru-RU" sz="2400" b="1" dirty="0" smtClean="0"/>
              <a:t>Громоотвод (молниеотвод)</a:t>
            </a:r>
          </a:p>
          <a:p>
            <a:pPr>
              <a:buNone/>
            </a:pPr>
            <a:r>
              <a:rPr lang="ru-RU" sz="2400" dirty="0" smtClean="0"/>
              <a:t>  -  длинная вертикальная проволока, верхний конец которой заостряется и укрепляется выше самой высокой точки защищаемого здания. Нижний конец проволоки заземляется.</a:t>
            </a:r>
            <a:endParaRPr lang="ru-RU" sz="2400" dirty="0"/>
          </a:p>
        </p:txBody>
      </p:sp>
      <p:pic>
        <p:nvPicPr>
          <p:cNvPr id="4098" name="Picture 2"/>
          <p:cNvPicPr>
            <a:picLocks noGrp="1" noChangeAspect="1" noChangeArrowheads="1"/>
          </p:cNvPicPr>
          <p:nvPr>
            <p:ph sz="half" idx="1"/>
          </p:nvPr>
        </p:nvPicPr>
        <p:blipFill>
          <a:blip r:embed="rId2"/>
          <a:srcRect/>
          <a:stretch>
            <a:fillRect/>
          </a:stretch>
        </p:blipFill>
        <p:spPr bwMode="auto">
          <a:xfrm>
            <a:off x="571472" y="1643050"/>
            <a:ext cx="3071834" cy="442915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2800" dirty="0" smtClean="0"/>
              <a:t>Правила поведения во время грозы</a:t>
            </a:r>
            <a:endParaRPr lang="ru-RU" sz="2800" dirty="0"/>
          </a:p>
        </p:txBody>
      </p:sp>
      <p:sp>
        <p:nvSpPr>
          <p:cNvPr id="4" name="Текст 3"/>
          <p:cNvSpPr>
            <a:spLocks noGrp="1"/>
          </p:cNvSpPr>
          <p:nvPr>
            <p:ph type="body" sz="half" idx="2"/>
          </p:nvPr>
        </p:nvSpPr>
        <p:spPr>
          <a:xfrm>
            <a:off x="457200" y="1435100"/>
            <a:ext cx="3186106" cy="4691063"/>
          </a:xfrm>
        </p:spPr>
        <p:txBody>
          <a:bodyPr>
            <a:normAutofit/>
          </a:bodyPr>
          <a:lstStyle/>
          <a:p>
            <a:r>
              <a:rPr lang="ru-RU" sz="2000" dirty="0" smtClean="0"/>
              <a:t>1.Нельзя прятаться под деревом.</a:t>
            </a:r>
          </a:p>
          <a:p>
            <a:r>
              <a:rPr lang="ru-RU" sz="2000" dirty="0" smtClean="0"/>
              <a:t>2. Во время грозы надо закрывать форточки и двери, не пользоваться электроприборами.</a:t>
            </a:r>
          </a:p>
          <a:p>
            <a:r>
              <a:rPr lang="ru-RU" sz="2000" dirty="0" smtClean="0"/>
              <a:t>3.Самое безопасное транспортное средство во время грозы – автомобиль.</a:t>
            </a:r>
          </a:p>
          <a:p>
            <a:r>
              <a:rPr lang="ru-RU" sz="2400" b="1" dirty="0" smtClean="0"/>
              <a:t>При поражении молнией </a:t>
            </a:r>
            <a:r>
              <a:rPr lang="ru-RU" sz="2000" dirty="0" smtClean="0"/>
              <a:t>первая помощь: массаж сердца и искусственное дыхание.</a:t>
            </a:r>
            <a:endParaRPr lang="ru-RU" sz="2000" dirty="0"/>
          </a:p>
        </p:txBody>
      </p:sp>
      <p:pic>
        <p:nvPicPr>
          <p:cNvPr id="5122" name="Picture 2"/>
          <p:cNvPicPr>
            <a:picLocks noGrp="1" noChangeAspect="1" noChangeArrowheads="1"/>
          </p:cNvPicPr>
          <p:nvPr>
            <p:ph idx="1"/>
          </p:nvPr>
        </p:nvPicPr>
        <p:blipFill>
          <a:blip r:embed="rId2"/>
          <a:srcRect/>
          <a:stretch>
            <a:fillRect/>
          </a:stretch>
        </p:blipFill>
        <p:spPr bwMode="auto">
          <a:xfrm>
            <a:off x="4674101" y="857232"/>
            <a:ext cx="4041303" cy="528641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800" dirty="0" smtClean="0"/>
              <a:t>Задача. Сколько «стоит» молния?</a:t>
            </a:r>
            <a:endParaRPr lang="ru-RU" sz="2800" dirty="0"/>
          </a:p>
        </p:txBody>
      </p:sp>
      <p:sp>
        <p:nvSpPr>
          <p:cNvPr id="4" name="Текст 3"/>
          <p:cNvSpPr>
            <a:spLocks noGrp="1"/>
          </p:cNvSpPr>
          <p:nvPr>
            <p:ph type="body" sz="half" idx="2"/>
          </p:nvPr>
        </p:nvSpPr>
        <p:spPr>
          <a:xfrm>
            <a:off x="457200" y="1435100"/>
            <a:ext cx="3543296" cy="4691063"/>
          </a:xfrm>
        </p:spPr>
        <p:txBody>
          <a:bodyPr>
            <a:normAutofit/>
          </a:bodyPr>
          <a:lstStyle/>
          <a:p>
            <a:r>
              <a:rPr lang="ru-RU" sz="2400" dirty="0" smtClean="0"/>
              <a:t>Сила тока в «средней» линейной молнии равна10000А, а напряжение 10000000 В.</a:t>
            </a:r>
          </a:p>
          <a:p>
            <a:r>
              <a:rPr lang="ru-RU" sz="2400" dirty="0" smtClean="0"/>
              <a:t>Продолжительность молнии 0,001 с. Сколько стоит молния?</a:t>
            </a:r>
            <a:endParaRPr lang="ru-RU" sz="2400" dirty="0"/>
          </a:p>
        </p:txBody>
      </p:sp>
      <p:pic>
        <p:nvPicPr>
          <p:cNvPr id="6146" name="Picture 2" descr="C:\Documents and Settings\Admin\Мои документы\Мои рисунки\выпуск\new_pa1.jpg"/>
          <p:cNvPicPr>
            <a:picLocks noGrp="1" noChangeAspect="1" noChangeArrowheads="1"/>
          </p:cNvPicPr>
          <p:nvPr>
            <p:ph idx="1"/>
          </p:nvPr>
        </p:nvPicPr>
        <p:blipFill>
          <a:blip r:embed="rId2"/>
          <a:srcRect/>
          <a:stretch>
            <a:fillRect/>
          </a:stretch>
        </p:blipFill>
        <p:spPr bwMode="auto">
          <a:xfrm>
            <a:off x="4643438" y="714356"/>
            <a:ext cx="4071966" cy="4786346"/>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571481"/>
            <a:ext cx="7772400" cy="3028970"/>
          </a:xfrm>
        </p:spPr>
        <p:txBody>
          <a:bodyPr>
            <a:normAutofit/>
          </a:bodyPr>
          <a:lstStyle/>
          <a:p>
            <a:r>
              <a:rPr lang="ru-RU" sz="2400" dirty="0" smtClean="0"/>
              <a:t> </a:t>
            </a:r>
            <a:r>
              <a:rPr lang="ru-RU" sz="2800" b="1" dirty="0" smtClean="0"/>
              <a:t>Повторение</a:t>
            </a:r>
            <a:r>
              <a:rPr lang="ru-RU" sz="2800" dirty="0" smtClean="0"/>
              <a:t/>
            </a:r>
            <a:br>
              <a:rPr lang="ru-RU" sz="2800" dirty="0" smtClean="0"/>
            </a:br>
            <a:r>
              <a:rPr lang="ru-RU" sz="2400" dirty="0" smtClean="0"/>
              <a:t>1. Что такое молния?</a:t>
            </a:r>
            <a:br>
              <a:rPr lang="ru-RU" sz="2400" dirty="0" smtClean="0"/>
            </a:br>
            <a:r>
              <a:rPr lang="ru-RU" sz="2400" dirty="0" smtClean="0"/>
              <a:t>2.Какие типы молний вы знаете?</a:t>
            </a:r>
            <a:br>
              <a:rPr lang="ru-RU" sz="2400" dirty="0" smtClean="0"/>
            </a:br>
            <a:r>
              <a:rPr lang="ru-RU" sz="2400" dirty="0" smtClean="0"/>
              <a:t>3. Что вы знаете о шаровой молнии?</a:t>
            </a:r>
            <a:br>
              <a:rPr lang="ru-RU" sz="2400" dirty="0" smtClean="0"/>
            </a:br>
            <a:r>
              <a:rPr lang="ru-RU" sz="2400" dirty="0" smtClean="0"/>
              <a:t>4.Что вы знаете о громоотводе?</a:t>
            </a:r>
            <a:br>
              <a:rPr lang="ru-RU" sz="2400" dirty="0" smtClean="0"/>
            </a:br>
            <a:r>
              <a:rPr lang="ru-RU" sz="2400" dirty="0" smtClean="0"/>
              <a:t>5.Как помочь человеку, пораженному молнией? </a:t>
            </a:r>
            <a:br>
              <a:rPr lang="ru-RU" sz="2400" dirty="0" smtClean="0"/>
            </a:br>
            <a:endParaRPr lang="ru-RU" sz="2800" dirty="0"/>
          </a:p>
        </p:txBody>
      </p:sp>
      <p:pic>
        <p:nvPicPr>
          <p:cNvPr id="7170" name="Picture 2" descr="C:\Documents and Settings\Admin\Мои документы\Мои рисунки\выпуск\malchik2.jpg"/>
          <p:cNvPicPr>
            <a:picLocks noChangeAspect="1" noChangeArrowheads="1"/>
          </p:cNvPicPr>
          <p:nvPr/>
        </p:nvPicPr>
        <p:blipFill>
          <a:blip r:embed="rId2"/>
          <a:srcRect/>
          <a:stretch>
            <a:fillRect/>
          </a:stretch>
        </p:blipFill>
        <p:spPr bwMode="auto">
          <a:xfrm>
            <a:off x="4084638" y="3286124"/>
            <a:ext cx="974725" cy="3429024"/>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400" dirty="0" smtClean="0"/>
              <a:t>Домашнее задание: составить кроссворд, ключевое слово</a:t>
            </a:r>
            <a:br>
              <a:rPr lang="ru-RU" sz="2400" dirty="0" smtClean="0"/>
            </a:br>
            <a:r>
              <a:rPr lang="ru-RU" sz="2400" dirty="0" smtClean="0"/>
              <a:t>                  в котором будет  - молния.</a:t>
            </a:r>
            <a:endParaRPr lang="ru-RU" sz="24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5"/>
          </a:lnRef>
          <a:fillRef idx="3">
            <a:schemeClr val="accent5"/>
          </a:fillRef>
          <a:effectRef idx="2">
            <a:schemeClr val="accent5"/>
          </a:effectRef>
          <a:fontRef idx="minor">
            <a:schemeClr val="lt1"/>
          </a:fontRef>
        </p:style>
        <p:txBody>
          <a:bodyPr>
            <a:normAutofit/>
          </a:bodyPr>
          <a:lstStyle/>
          <a:p>
            <a:r>
              <a:rPr lang="ru-RU" sz="2400" dirty="0" smtClean="0"/>
              <a:t>План урока:</a:t>
            </a:r>
            <a:endParaRPr lang="ru-RU" sz="2400" dirty="0"/>
          </a:p>
        </p:txBody>
      </p:sp>
      <p:sp>
        <p:nvSpPr>
          <p:cNvPr id="3" name="Содержимое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a:bodyPr>
          <a:lstStyle/>
          <a:p>
            <a:r>
              <a:rPr lang="ru-RU" sz="2400" dirty="0" smtClean="0"/>
              <a:t>Организационный момент.</a:t>
            </a:r>
          </a:p>
          <a:p>
            <a:r>
              <a:rPr lang="ru-RU" sz="2400" dirty="0" smtClean="0"/>
              <a:t>Повторение ранее изученного материала.</a:t>
            </a:r>
          </a:p>
          <a:p>
            <a:r>
              <a:rPr lang="ru-RU" sz="2400" dirty="0" smtClean="0"/>
              <a:t>Объяснение нового материала.</a:t>
            </a:r>
          </a:p>
          <a:p>
            <a:r>
              <a:rPr lang="ru-RU" sz="2400" dirty="0" smtClean="0"/>
              <a:t>Закрепление изученного.</a:t>
            </a:r>
          </a:p>
          <a:p>
            <a:r>
              <a:rPr lang="ru-RU" sz="2400" dirty="0" smtClean="0"/>
              <a:t>Домашнее задание.</a:t>
            </a:r>
            <a:endParaRPr lang="ru-RU" sz="24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940444"/>
          </a:xfrm>
        </p:spPr>
        <p:style>
          <a:lnRef idx="1">
            <a:schemeClr val="accent1"/>
          </a:lnRef>
          <a:fillRef idx="2">
            <a:schemeClr val="accent1"/>
          </a:fillRef>
          <a:effectRef idx="1">
            <a:schemeClr val="accent1"/>
          </a:effectRef>
          <a:fontRef idx="minor">
            <a:schemeClr val="dk1"/>
          </a:fontRef>
        </p:style>
        <p:txBody>
          <a:bodyPr>
            <a:normAutofit/>
          </a:bodyPr>
          <a:lstStyle/>
          <a:p>
            <a:pPr algn="l"/>
            <a:r>
              <a:rPr lang="ru-RU" sz="2800" dirty="0" smtClean="0"/>
              <a:t>                                    Повторение:</a:t>
            </a:r>
            <a:br>
              <a:rPr lang="ru-RU" sz="2800" dirty="0" smtClean="0"/>
            </a:br>
            <a:r>
              <a:rPr lang="ru-RU" sz="2400" dirty="0" smtClean="0"/>
              <a:t>1. Дайте определение электрического поля.</a:t>
            </a:r>
            <a:r>
              <a:rPr lang="ru-RU" sz="2800" dirty="0" smtClean="0"/>
              <a:t/>
            </a:r>
            <a:br>
              <a:rPr lang="ru-RU" sz="2800" dirty="0" smtClean="0"/>
            </a:br>
            <a:r>
              <a:rPr lang="ru-RU" sz="2400" dirty="0" smtClean="0"/>
              <a:t>2. Что такое электрический ток?       </a:t>
            </a:r>
            <a:br>
              <a:rPr lang="ru-RU" sz="2400" dirty="0" smtClean="0"/>
            </a:br>
            <a:r>
              <a:rPr lang="ru-RU" sz="2400" dirty="0" smtClean="0"/>
              <a:t>3.Каковы условия возникновения электрического тока?</a:t>
            </a:r>
            <a:br>
              <a:rPr lang="ru-RU" sz="2400" dirty="0" smtClean="0"/>
            </a:br>
            <a:r>
              <a:rPr lang="ru-RU" sz="2400" dirty="0" smtClean="0"/>
              <a:t>4.Воздух при обычных условиях является проводником или   диэлектриком?</a:t>
            </a:r>
            <a:br>
              <a:rPr lang="ru-RU" sz="2400" dirty="0" smtClean="0"/>
            </a:br>
            <a:r>
              <a:rPr lang="ru-RU" sz="2400" dirty="0" smtClean="0"/>
              <a:t>5. Как вычислить работу электрического тока?</a:t>
            </a:r>
            <a:br>
              <a:rPr lang="ru-RU" sz="2400" dirty="0" smtClean="0"/>
            </a:br>
            <a:r>
              <a:rPr lang="ru-RU" sz="2400" dirty="0" smtClean="0"/>
              <a:t>6. Назовите единицу измерения работы тока в системе СИ?</a:t>
            </a:r>
            <a:br>
              <a:rPr lang="ru-RU" sz="2400" dirty="0" smtClean="0"/>
            </a:br>
            <a:endParaRPr lang="ru-RU" sz="28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4"/>
          </a:lnRef>
          <a:fillRef idx="2">
            <a:schemeClr val="accent4"/>
          </a:fillRef>
          <a:effectRef idx="1">
            <a:schemeClr val="accent4"/>
          </a:effectRef>
          <a:fontRef idx="minor">
            <a:schemeClr val="dk1"/>
          </a:fontRef>
        </p:style>
        <p:txBody>
          <a:bodyPr>
            <a:normAutofit/>
          </a:bodyPr>
          <a:lstStyle/>
          <a:p>
            <a:r>
              <a:rPr lang="ru-RU" sz="2800" dirty="0" smtClean="0"/>
              <a:t>Задачи урока:</a:t>
            </a:r>
            <a:endParaRPr lang="ru-RU" sz="2800" dirty="0"/>
          </a:p>
        </p:txBody>
      </p:sp>
      <p:sp>
        <p:nvSpPr>
          <p:cNvPr id="4" name="Текст 3"/>
          <p:cNvSpPr>
            <a:spLocks noGrp="1"/>
          </p:cNvSpPr>
          <p:nvPr>
            <p:ph type="body" sz="half" idx="2"/>
          </p:nvPr>
        </p:nvSpPr>
        <p:spPr/>
        <p:txBody>
          <a:bodyPr>
            <a:normAutofit lnSpcReduction="10000"/>
          </a:bodyPr>
          <a:lstStyle/>
          <a:p>
            <a:r>
              <a:rPr lang="ru-RU" sz="2400" dirty="0" smtClean="0"/>
              <a:t>1.Выяснить причины возникновения молнии.</a:t>
            </a:r>
          </a:p>
          <a:p>
            <a:r>
              <a:rPr lang="ru-RU" sz="2400" dirty="0" smtClean="0"/>
              <a:t>2.Рассмотреть механизм образования молнии.</a:t>
            </a:r>
          </a:p>
          <a:p>
            <a:r>
              <a:rPr lang="ru-RU" sz="2400" dirty="0" smtClean="0"/>
              <a:t>3.Напомнить правила поведения</a:t>
            </a:r>
          </a:p>
          <a:p>
            <a:r>
              <a:rPr lang="ru-RU" sz="2400" dirty="0"/>
              <a:t>в</a:t>
            </a:r>
            <a:r>
              <a:rPr lang="ru-RU" sz="2400" dirty="0" smtClean="0"/>
              <a:t>о время грозы.</a:t>
            </a:r>
          </a:p>
          <a:p>
            <a:r>
              <a:rPr lang="ru-RU" sz="2400" dirty="0" smtClean="0"/>
              <a:t>4.Расчитать сколько стоит молния.</a:t>
            </a:r>
          </a:p>
          <a:p>
            <a:endParaRPr lang="ru-RU" sz="2400" dirty="0"/>
          </a:p>
        </p:txBody>
      </p:sp>
      <p:pic>
        <p:nvPicPr>
          <p:cNvPr id="1026" name="Picture 2" descr="i?id=57411755&amp;tov=7"/>
          <p:cNvPicPr>
            <a:picLocks noGrp="1" noChangeAspect="1" noChangeArrowheads="1"/>
          </p:cNvPicPr>
          <p:nvPr>
            <p:ph idx="1"/>
          </p:nvPr>
        </p:nvPicPr>
        <p:blipFill>
          <a:blip r:embed="rId2"/>
          <a:srcRect/>
          <a:stretch>
            <a:fillRect/>
          </a:stretch>
        </p:blipFill>
        <p:spPr bwMode="auto">
          <a:xfrm>
            <a:off x="3857620" y="285728"/>
            <a:ext cx="4929221" cy="557216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4"/>
          </a:lnRef>
          <a:fillRef idx="2">
            <a:schemeClr val="accent4"/>
          </a:fillRef>
          <a:effectRef idx="1">
            <a:schemeClr val="accent4"/>
          </a:effectRef>
          <a:fontRef idx="minor">
            <a:schemeClr val="dk1"/>
          </a:fontRef>
        </p:style>
        <p:txBody>
          <a:bodyPr>
            <a:normAutofit fontScale="90000"/>
          </a:bodyPr>
          <a:lstStyle/>
          <a:p>
            <a:r>
              <a:rPr lang="ru-RU" sz="2800" dirty="0" smtClean="0"/>
              <a:t>Молния – </a:t>
            </a:r>
            <a:r>
              <a:rPr lang="ru-RU" sz="2400" dirty="0" smtClean="0"/>
              <a:t>это искровой разряд в атмосфере, происходящий    между разноименно  заряженными облаками или</a:t>
            </a:r>
            <a:br>
              <a:rPr lang="ru-RU" sz="2400" dirty="0" smtClean="0"/>
            </a:br>
            <a:r>
              <a:rPr lang="ru-RU" sz="2400" dirty="0" smtClean="0"/>
              <a:t> между облаком и землей</a:t>
            </a:r>
            <a:endParaRPr lang="ru-RU" sz="2400" dirty="0"/>
          </a:p>
        </p:txBody>
      </p:sp>
      <p:graphicFrame>
        <p:nvGraphicFramePr>
          <p:cNvPr id="4" name="Содержимое 3"/>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dk1"/>
          </a:lnRef>
          <a:fillRef idx="2">
            <a:schemeClr val="dk1"/>
          </a:fillRef>
          <a:effectRef idx="1">
            <a:schemeClr val="dk1"/>
          </a:effectRef>
          <a:fontRef idx="minor">
            <a:schemeClr val="dk1"/>
          </a:fontRef>
        </p:style>
        <p:txBody>
          <a:bodyPr>
            <a:normAutofit fontScale="90000"/>
          </a:bodyPr>
          <a:lstStyle/>
          <a:p>
            <a:r>
              <a:rPr lang="ru-RU" sz="3600" dirty="0" smtClean="0"/>
              <a:t>Линейная молния.</a:t>
            </a:r>
            <a:r>
              <a:rPr lang="ru-RU" sz="2800" dirty="0" smtClean="0"/>
              <a:t/>
            </a:r>
            <a:br>
              <a:rPr lang="ru-RU" sz="2800" dirty="0" smtClean="0"/>
            </a:br>
            <a:r>
              <a:rPr lang="ru-RU" sz="2800" dirty="0" smtClean="0"/>
              <a:t>Имеет форму ломаной или зигзагообразной ярко светящейся линии.</a:t>
            </a:r>
            <a:endParaRPr lang="ru-RU" sz="2800" dirty="0"/>
          </a:p>
        </p:txBody>
      </p:sp>
      <p:pic>
        <p:nvPicPr>
          <p:cNvPr id="3074" name="i-tmb-0x" descr="i?id=122123217&amp;tov=0"/>
          <p:cNvPicPr>
            <a:picLocks noGrp="1" noChangeAspect="1" noChangeArrowheads="1"/>
          </p:cNvPicPr>
          <p:nvPr>
            <p:ph idx="1"/>
          </p:nvPr>
        </p:nvPicPr>
        <p:blipFill>
          <a:blip r:embed="rId2"/>
          <a:srcRect/>
          <a:stretch>
            <a:fillRect/>
          </a:stretch>
        </p:blipFill>
        <p:spPr bwMode="auto">
          <a:xfrm>
            <a:off x="1177527" y="1600200"/>
            <a:ext cx="6788945" cy="4525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3">
            <a:schemeClr val="lt1"/>
          </a:lnRef>
          <a:fillRef idx="1">
            <a:schemeClr val="accent4"/>
          </a:fillRef>
          <a:effectRef idx="1">
            <a:schemeClr val="accent4"/>
          </a:effectRef>
          <a:fontRef idx="minor">
            <a:schemeClr val="lt1"/>
          </a:fontRef>
        </p:style>
        <p:txBody>
          <a:bodyPr>
            <a:normAutofit fontScale="90000"/>
          </a:bodyPr>
          <a:lstStyle/>
          <a:p>
            <a:r>
              <a:rPr lang="ru-RU" sz="3200" dirty="0" smtClean="0"/>
              <a:t>Разветвленная молния.</a:t>
            </a:r>
            <a:br>
              <a:rPr lang="ru-RU" sz="3200" dirty="0" smtClean="0"/>
            </a:br>
            <a:r>
              <a:rPr lang="ru-RU" sz="2400" dirty="0" smtClean="0"/>
              <a:t>Светящиеся линии напоминают крону дерева, только без листьев.</a:t>
            </a:r>
            <a:endParaRPr lang="ru-RU" sz="3200" dirty="0"/>
          </a:p>
        </p:txBody>
      </p:sp>
      <p:pic>
        <p:nvPicPr>
          <p:cNvPr id="4098" name="Picture 2" descr="i?id=5405821&amp;tov=4&amp;n=2"/>
          <p:cNvPicPr>
            <a:picLocks noGrp="1" noChangeAspect="1" noChangeArrowheads="1"/>
          </p:cNvPicPr>
          <p:nvPr>
            <p:ph idx="1"/>
          </p:nvPr>
        </p:nvPicPr>
        <p:blipFill>
          <a:blip r:embed="rId2"/>
          <a:srcRect/>
          <a:stretch>
            <a:fillRect/>
          </a:stretch>
        </p:blipFill>
        <p:spPr bwMode="auto">
          <a:xfrm>
            <a:off x="1142976" y="1785926"/>
            <a:ext cx="6858048" cy="457203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normAutofit fontScale="90000"/>
          </a:bodyPr>
          <a:lstStyle/>
          <a:p>
            <a:r>
              <a:rPr lang="ru-RU" sz="3200" dirty="0" smtClean="0"/>
              <a:t>Шаровая молния.</a:t>
            </a:r>
            <a:br>
              <a:rPr lang="ru-RU" sz="3200" dirty="0" smtClean="0"/>
            </a:br>
            <a:r>
              <a:rPr lang="ru-RU" sz="2400" dirty="0" smtClean="0"/>
              <a:t>Имеет форму шара, появляется после многократных разрядов линейных и разветвленных молний и выпадения дождя.</a:t>
            </a:r>
            <a:endParaRPr lang="ru-RU" sz="3200" dirty="0"/>
          </a:p>
        </p:txBody>
      </p:sp>
      <p:sp>
        <p:nvSpPr>
          <p:cNvPr id="3" name="Содержимое 2"/>
          <p:cNvSpPr>
            <a:spLocks noGrp="1"/>
          </p:cNvSpPr>
          <p:nvPr>
            <p:ph sz="half" idx="1"/>
          </p:nvPr>
        </p:nvSpPr>
        <p:spPr/>
        <p:txBody>
          <a:bodyPr>
            <a:normAutofit fontScale="92500"/>
          </a:bodyPr>
          <a:lstStyle/>
          <a:p>
            <a:r>
              <a:rPr lang="ru-RU" sz="2400" dirty="0" smtClean="0"/>
              <a:t>Диаметр от 3 до20см.</a:t>
            </a:r>
          </a:p>
          <a:p>
            <a:r>
              <a:rPr lang="ru-RU" sz="2400" dirty="0" smtClean="0"/>
              <a:t>Существует от нескольких секунд до минуты.</a:t>
            </a:r>
          </a:p>
          <a:p>
            <a:r>
              <a:rPr lang="ru-RU" sz="2400" dirty="0" smtClean="0"/>
              <a:t>Может зависать в воздухе.</a:t>
            </a:r>
          </a:p>
          <a:p>
            <a:r>
              <a:rPr lang="ru-RU" sz="2400" dirty="0" smtClean="0"/>
              <a:t>Пластична</a:t>
            </a:r>
          </a:p>
          <a:p>
            <a:r>
              <a:rPr lang="ru-RU" sz="2400" dirty="0" smtClean="0"/>
              <a:t>Плотность вещества молнии близка к плотности воздуха.</a:t>
            </a:r>
          </a:p>
          <a:p>
            <a:r>
              <a:rPr lang="ru-RU" sz="2400" dirty="0" smtClean="0"/>
              <a:t>Цвет может быть от неярко красного до оранжевого или белого</a:t>
            </a:r>
          </a:p>
          <a:p>
            <a:r>
              <a:rPr lang="ru-RU" sz="2400" dirty="0" smtClean="0"/>
              <a:t>Температура шара 800-1300 градусов.</a:t>
            </a:r>
          </a:p>
          <a:p>
            <a:endParaRPr lang="ru-RU" sz="2400" dirty="0"/>
          </a:p>
        </p:txBody>
      </p:sp>
      <p:pic>
        <p:nvPicPr>
          <p:cNvPr id="6147" name="Picture 3" descr="i?id=4852638&amp;tov=6"/>
          <p:cNvPicPr>
            <a:picLocks noGrp="1" noChangeAspect="1" noChangeArrowheads="1"/>
          </p:cNvPicPr>
          <p:nvPr>
            <p:ph sz="half" idx="2"/>
          </p:nvPr>
        </p:nvPicPr>
        <p:blipFill>
          <a:blip r:embed="rId2"/>
          <a:srcRect/>
          <a:stretch>
            <a:fillRect/>
          </a:stretch>
        </p:blipFill>
        <p:spPr bwMode="auto">
          <a:xfrm>
            <a:off x="4500562" y="1571612"/>
            <a:ext cx="4214842" cy="464347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543296" cy="1162050"/>
          </a:xfrm>
        </p:spPr>
        <p:txBody>
          <a:bodyPr>
            <a:normAutofit/>
          </a:bodyPr>
          <a:lstStyle/>
          <a:p>
            <a:r>
              <a:rPr lang="ru-RU" sz="2800" dirty="0" err="1" smtClean="0"/>
              <a:t>Бенджамин</a:t>
            </a:r>
            <a:r>
              <a:rPr lang="ru-RU" sz="2800" dirty="0" smtClean="0"/>
              <a:t> Франклин</a:t>
            </a:r>
            <a:endParaRPr lang="ru-RU" sz="2800" dirty="0"/>
          </a:p>
        </p:txBody>
      </p:sp>
      <p:sp>
        <p:nvSpPr>
          <p:cNvPr id="4" name="Текст 3"/>
          <p:cNvSpPr>
            <a:spLocks noGrp="1"/>
          </p:cNvSpPr>
          <p:nvPr>
            <p:ph type="body" sz="half" idx="2"/>
          </p:nvPr>
        </p:nvSpPr>
        <p:spPr>
          <a:xfrm>
            <a:off x="457200" y="1435100"/>
            <a:ext cx="3543296" cy="4691063"/>
          </a:xfrm>
        </p:spPr>
        <p:txBody>
          <a:bodyPr>
            <a:normAutofit/>
          </a:bodyPr>
          <a:lstStyle/>
          <a:p>
            <a:r>
              <a:rPr lang="ru-RU" sz="2400" dirty="0" smtClean="0"/>
              <a:t>В 1752 году , используя опыт с воздушным змеем доказал, что грозовые облака сильно заряжены.</a:t>
            </a:r>
            <a:endParaRPr lang="ru-RU" sz="2400" dirty="0"/>
          </a:p>
        </p:txBody>
      </p:sp>
      <p:pic>
        <p:nvPicPr>
          <p:cNvPr id="1026" name="Picture 2"/>
          <p:cNvPicPr>
            <a:picLocks noGrp="1" noChangeAspect="1" noChangeArrowheads="1"/>
          </p:cNvPicPr>
          <p:nvPr>
            <p:ph idx="1"/>
          </p:nvPr>
        </p:nvPicPr>
        <p:blipFill>
          <a:blip r:embed="rId2"/>
          <a:srcRect/>
          <a:stretch>
            <a:fillRect/>
          </a:stretch>
        </p:blipFill>
        <p:spPr bwMode="auto">
          <a:xfrm>
            <a:off x="4286248" y="714356"/>
            <a:ext cx="3929090" cy="52864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267</TotalTime>
  <Words>339</Words>
  <Application>Microsoft Office PowerPoint</Application>
  <PresentationFormat>Экран (4:3)</PresentationFormat>
  <Paragraphs>54</Paragraphs>
  <Slides>16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Тема Office</vt:lpstr>
      <vt:lpstr>МБОУ п. Ханымей учитель физики: Рогова Ф.А. Урок –презентация.   Молния.</vt:lpstr>
      <vt:lpstr>План урока:</vt:lpstr>
      <vt:lpstr>                                    Повторение: 1. Дайте определение электрического поля. 2. Что такое электрический ток?        3.Каковы условия возникновения электрического тока? 4.Воздух при обычных условиях является проводником или   диэлектриком? 5. Как вычислить работу электрического тока? 6. Назовите единицу измерения работы тока в системе СИ? </vt:lpstr>
      <vt:lpstr>Задачи урока:</vt:lpstr>
      <vt:lpstr>Молния – это искровой разряд в атмосфере, происходящий    между разноименно  заряженными облаками или  между облаком и землей</vt:lpstr>
      <vt:lpstr>Линейная молния. Имеет форму ломаной или зигзагообразной ярко светящейся линии.</vt:lpstr>
      <vt:lpstr>Разветвленная молния. Светящиеся линии напоминают крону дерева, только без листьев.</vt:lpstr>
      <vt:lpstr>Шаровая молния. Имеет форму шара, появляется после многократных разрядов линейных и разветвленных молний и выпадения дождя.</vt:lpstr>
      <vt:lpstr>Бенджамин Франклин</vt:lpstr>
      <vt:lpstr>М.В.Ломоносов</vt:lpstr>
      <vt:lpstr>Георг Рихман</vt:lpstr>
      <vt:lpstr>Статистика: на всем земном шаре одновременно происходит около 2000 гроз и 100 молний сверкают в небе каждую секунду.</vt:lpstr>
      <vt:lpstr>Правила поведения во время грозы</vt:lpstr>
      <vt:lpstr>Задача. Сколько «стоит» молния?</vt:lpstr>
      <vt:lpstr> Повторение 1. Что такое молния? 2.Какие типы молний вы знаете? 3. Что вы знаете о шаровой молнии? 4.Что вы знаете о громоотводе? 5.Как помочь человеку, пораженному молнией?  </vt:lpstr>
      <vt:lpstr>Домашнее задание: составить кроссворд, ключевое слово                   в котором будет  - молния.</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Урок –презентация.   Молния.</dc:title>
  <dc:creator>User</dc:creator>
  <cp:lastModifiedBy>User</cp:lastModifiedBy>
  <cp:revision>28</cp:revision>
  <dcterms:created xsi:type="dcterms:W3CDTF">2009-12-21T17:06:25Z</dcterms:created>
  <dcterms:modified xsi:type="dcterms:W3CDTF">2012-06-08T14:34:03Z</dcterms:modified>
</cp:coreProperties>
</file>