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E5A09-3C7B-4BE7-89A4-D7851C2875E4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AF135-8622-4A78-9B66-3FBF28B56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770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AF135-8622-4A78-9B66-3FBF28B56A9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78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gif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gif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&#1053;&#1086;&#1074;&#1072;&#1103;%20&#1087;&#1072;&#1087;&#1082;&#1072;/&#1053;&#1100;&#1102;&#1090;&#1086;&#1085;%20.ppt" TargetMode="External"/><Relationship Id="rId13" Type="http://schemas.openxmlformats.org/officeDocument/2006/relationships/hyperlink" Target="&#1053;&#1086;&#1074;&#1072;&#1103;%20&#1087;&#1072;&#1087;&#1082;&#1072;/&#1051;&#1086;&#1088;&#1076;%20&#1082;&#1077;&#1083;&#1100;&#1074;&#1080;&#1085;.ppt" TargetMode="External"/><Relationship Id="rId18" Type="http://schemas.openxmlformats.org/officeDocument/2006/relationships/hyperlink" Target="&#1053;&#1086;&#1074;&#1072;&#1103;%20&#1087;&#1072;&#1087;&#1082;&#1072;/&#1053;&#1080;&#1082;&#1086;&#1083;&#1072;%20&#1058;&#1077;&#1089;&#1083;&#1072;%20.ppt" TargetMode="External"/><Relationship Id="rId3" Type="http://schemas.openxmlformats.org/officeDocument/2006/relationships/hyperlink" Target="&#1053;&#1086;&#1074;&#1072;&#1103;%20&#1087;&#1072;&#1087;&#1082;&#1072;/&#1040;&#1088;&#1093;&#1080;&#1084;&#1077;&#1076;%20.ppt" TargetMode="External"/><Relationship Id="rId7" Type="http://schemas.openxmlformats.org/officeDocument/2006/relationships/hyperlink" Target="&#1053;&#1086;&#1074;&#1072;&#1103;%20&#1087;&#1072;&#1087;&#1082;&#1072;/&#1056;&#1086;&#1073;&#1077;&#1088;&#1090;%20&#1043;&#1091;&#1082;.ppt" TargetMode="External"/><Relationship Id="rId12" Type="http://schemas.openxmlformats.org/officeDocument/2006/relationships/hyperlink" Target="&#1053;&#1086;&#1074;&#1072;&#1103;%20&#1087;&#1072;&#1087;&#1082;&#1072;/&#1044;&#1078;&#1086;&#1091;&#1083;&#1100;%20.ppt" TargetMode="External"/><Relationship Id="rId17" Type="http://schemas.openxmlformats.org/officeDocument/2006/relationships/hyperlink" Target="&#1053;&#1086;&#1074;&#1072;&#1103;%20&#1087;&#1072;&#1087;&#1082;&#1072;/&#1052;&#1072;&#1082;&#1089;&#1074;&#1077;&#1083;&#1083;.ppt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&#1053;&#1086;&#1074;&#1072;&#1103;%20&#1087;&#1072;&#1087;&#1082;&#1072;/&#1092;&#1072;&#1088;&#1072;&#1076;&#1077;&#1081;.ppt" TargetMode="External"/><Relationship Id="rId20" Type="http://schemas.openxmlformats.org/officeDocument/2006/relationships/hyperlink" Target="&#1053;&#1086;&#1074;&#1072;&#1103;%20&#1087;&#1072;&#1087;&#1082;&#1072;/&#1056;&#1077;&#1079;&#1077;&#1088;&#1092;&#1086;&#1088;&#1076;.ppt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&#1053;&#1086;&#1074;&#1072;&#1103;%20&#1087;&#1072;&#1087;&#1082;&#1072;/&#1055;&#1072;&#1089;&#1082;&#1072;&#1083;&#1100;.ppt" TargetMode="External"/><Relationship Id="rId11" Type="http://schemas.openxmlformats.org/officeDocument/2006/relationships/hyperlink" Target="&#1053;&#1086;&#1074;&#1072;&#1103;%20&#1087;&#1072;&#1087;&#1082;&#1072;/&#1040;&#1083;&#1077;&#1089;&#1089;&#1072;&#769;&#1085;&#1076;&#1088;&#1086;%20%20&#1042;&#1086;&#769;&#1083;&#1100;&#1090;&#1072;%20.ppt" TargetMode="External"/><Relationship Id="rId5" Type="http://schemas.openxmlformats.org/officeDocument/2006/relationships/hyperlink" Target="&#1053;&#1086;&#1074;&#1072;&#1103;%20&#1087;&#1072;&#1087;&#1082;&#1072;/&#1069;&#1074;&#1072;&#1085;&#1076;&#1078;&#1077;&#1083;&#1080;&#1089;&#1090;&#1072;%20&#1058;&#1086;&#1088;&#1088;&#1080;&#1095;&#1077;&#1083;&#1083;&#1080;.ppt" TargetMode="External"/><Relationship Id="rId15" Type="http://schemas.openxmlformats.org/officeDocument/2006/relationships/hyperlink" Target="&#1053;&#1086;&#1074;&#1072;&#1103;%20&#1087;&#1072;&#1087;&#1082;&#1072;/&#1040;&#1085;&#1076;&#1088;&#1077;-&#1052;&#1072;&#1088;&#1080;%20&#1040;&#1084;&#1087;&#1077;&#1088;.ppt" TargetMode="External"/><Relationship Id="rId10" Type="http://schemas.openxmlformats.org/officeDocument/2006/relationships/hyperlink" Target="&#1053;&#1086;&#1074;&#1072;&#1103;%20&#1087;&#1072;&#1087;&#1082;&#1072;/&#1043;&#1077;&#1086;&#1088;&#1075;%20&#1054;&#1084;%20.ppt" TargetMode="External"/><Relationship Id="rId19" Type="http://schemas.openxmlformats.org/officeDocument/2006/relationships/hyperlink" Target="&#1053;&#1086;&#1074;&#1072;&#1103;%20&#1087;&#1072;&#1087;&#1082;&#1072;/&#1069;&#1081;&#1085;&#1096;&#1090;&#1077;&#1081;&#1085;.ppt" TargetMode="External"/><Relationship Id="rId4" Type="http://schemas.openxmlformats.org/officeDocument/2006/relationships/hyperlink" Target="&#1053;&#1086;&#1074;&#1072;&#1103;%20&#1087;&#1072;&#1087;&#1082;&#1072;/&#1044;&#1072;%20&#1042;&#1080;&#1085;&#1095;&#1080;%20.ppt" TargetMode="External"/><Relationship Id="rId9" Type="http://schemas.openxmlformats.org/officeDocument/2006/relationships/hyperlink" Target="&#1053;&#1086;&#1074;&#1072;&#1103;%20&#1087;&#1072;&#1087;&#1082;&#1072;/&#1064;&#1072;&#1088;&#1083;&#1100;%20&#1054;&#1075;&#1102;&#1089;&#1090;&#1077;&#1085;%20&#1050;&#1091;&#1083;&#1086;&#1085;%20.ppt" TargetMode="External"/><Relationship Id="rId14" Type="http://schemas.openxmlformats.org/officeDocument/2006/relationships/hyperlink" Target="&#1053;&#1086;&#1074;&#1072;&#1103;%20&#1087;&#1072;&#1087;&#1082;&#1072;/&#1041;&#1086;&#1083;&#1100;&#1094;&#1084;&#1072;&#1085;.ppt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45579" y="2284644"/>
            <a:ext cx="7772400" cy="100811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Галерея учёных</a:t>
            </a:r>
            <a:endParaRPr lang="ru-RU" sz="6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835696" y="3501008"/>
            <a:ext cx="5616624" cy="1152128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Коллективный проект учащихся МБОУ «СОШ №33»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Руководитель – учитель физики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И. В. Шашкова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7" y="4552335"/>
            <a:ext cx="1631676" cy="225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vseportrety.ru/lomonosov-rz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529" y="0"/>
            <a:ext cx="1623080" cy="2243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vseportrety.ru/faradey-rz240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238" y="-11876"/>
            <a:ext cx="1643955" cy="218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vseportrety.ru/nuton-rz240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10" y="16757"/>
            <a:ext cx="1580699" cy="218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955" y="-1"/>
            <a:ext cx="1657350" cy="2194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078" y="-23853"/>
            <a:ext cx="1592790" cy="220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094" y="-11876"/>
            <a:ext cx="1622219" cy="223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518" y="4621081"/>
            <a:ext cx="1598526" cy="220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719" y="4627199"/>
            <a:ext cx="1598526" cy="220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779" y="4624026"/>
            <a:ext cx="1598526" cy="220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254" y="4658621"/>
            <a:ext cx="1598526" cy="220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950" y="4679860"/>
            <a:ext cx="1547748" cy="213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634" y="2341199"/>
            <a:ext cx="16573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9" y="2266335"/>
            <a:ext cx="16573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425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Банк информационных материалов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496" y="1268760"/>
            <a:ext cx="4460304" cy="5589240"/>
          </a:xfrm>
        </p:spPr>
        <p:txBody>
          <a:bodyPr>
            <a:normAutofit fontScale="70000" lnSpcReduction="20000"/>
          </a:bodyPr>
          <a:lstStyle/>
          <a:p>
            <a:r>
              <a:rPr lang="ru-RU" sz="4000" b="1" dirty="0">
                <a:hlinkClick r:id="rId3" action="ppaction://hlinkpres?slideindex=1&amp;slidetitle="/>
              </a:rPr>
              <a:t>Архимед (286 -212 г. до н.э</a:t>
            </a:r>
            <a:r>
              <a:rPr lang="ru-RU" sz="4000" b="1" dirty="0" smtClean="0">
                <a:hlinkClick r:id="rId3" action="ppaction://hlinkpres?slideindex=1&amp;slidetitle="/>
              </a:rPr>
              <a:t>.)</a:t>
            </a:r>
            <a:endParaRPr lang="ru-RU" sz="4000" b="1" dirty="0" smtClean="0"/>
          </a:p>
          <a:p>
            <a:r>
              <a:rPr lang="ru-RU" sz="4000" b="1" dirty="0">
                <a:hlinkClick r:id="rId4" action="ppaction://hlinkpres?slideindex=1&amp;slidetitle="/>
              </a:rPr>
              <a:t>Леонардо да Винчи (1452-1519</a:t>
            </a:r>
            <a:r>
              <a:rPr lang="ru-RU" sz="4000" b="1" dirty="0" smtClean="0">
                <a:hlinkClick r:id="rId4" action="ppaction://hlinkpres?slideindex=1&amp;slidetitle="/>
              </a:rPr>
              <a:t>)</a:t>
            </a:r>
            <a:endParaRPr lang="en-US" sz="4000" b="1" dirty="0" smtClean="0"/>
          </a:p>
          <a:p>
            <a:r>
              <a:rPr lang="ru-RU" sz="4000" b="1" dirty="0">
                <a:hlinkClick r:id="rId5" action="ppaction://hlinkpres?slideindex=1&amp;slidetitle="/>
              </a:rPr>
              <a:t>Э. Торричелли (1608 – 1647</a:t>
            </a:r>
            <a:r>
              <a:rPr lang="ru-RU" sz="4000" b="1" dirty="0" smtClean="0">
                <a:hlinkClick r:id="rId5" action="ppaction://hlinkpres?slideindex=1&amp;slidetitle="/>
              </a:rPr>
              <a:t>)</a:t>
            </a:r>
            <a:endParaRPr lang="ru-RU" sz="4000" dirty="0"/>
          </a:p>
          <a:p>
            <a:r>
              <a:rPr lang="ru-RU" sz="4000" b="1" dirty="0">
                <a:hlinkClick r:id="rId6" action="ppaction://hlinkpres?slideindex=1&amp;slidetitle="/>
              </a:rPr>
              <a:t>П</a:t>
            </a:r>
            <a:r>
              <a:rPr lang="ru-RU" sz="4000" b="1" dirty="0" smtClean="0">
                <a:hlinkClick r:id="rId6" action="ppaction://hlinkpres?slideindex=1&amp;slidetitle="/>
              </a:rPr>
              <a:t>. </a:t>
            </a:r>
            <a:r>
              <a:rPr lang="ru-RU" sz="4000" b="1" dirty="0">
                <a:hlinkClick r:id="rId6" action="ppaction://hlinkpres?slideindex=1&amp;slidetitle="/>
              </a:rPr>
              <a:t>Паскаль (1623 – 1662</a:t>
            </a:r>
            <a:r>
              <a:rPr lang="ru-RU" sz="4000" b="1" dirty="0" smtClean="0">
                <a:hlinkClick r:id="rId6" action="ppaction://hlinkpres?slideindex=1&amp;slidetitle="/>
              </a:rPr>
              <a:t>)</a:t>
            </a:r>
            <a:endParaRPr lang="ru-RU" sz="4000" b="1" dirty="0" smtClean="0"/>
          </a:p>
          <a:p>
            <a:r>
              <a:rPr lang="ru-RU" sz="4000" b="1" dirty="0" smtClean="0">
                <a:hlinkClick r:id="rId7" action="ppaction://hlinkpres?slideindex=1&amp;slidetitle="/>
              </a:rPr>
              <a:t>Р.</a:t>
            </a:r>
            <a:r>
              <a:rPr lang="en-US" sz="4000" b="1" dirty="0" smtClean="0">
                <a:hlinkClick r:id="rId7" action="ppaction://hlinkpres?slideindex=1&amp;slidetitle="/>
              </a:rPr>
              <a:t> </a:t>
            </a:r>
            <a:r>
              <a:rPr lang="ru-RU" sz="4000" b="1" dirty="0" smtClean="0">
                <a:hlinkClick r:id="rId7" action="ppaction://hlinkpres?slideindex=1&amp;slidetitle="/>
              </a:rPr>
              <a:t>Гук </a:t>
            </a:r>
            <a:r>
              <a:rPr lang="ru-RU" sz="4000" b="1" dirty="0">
                <a:hlinkClick r:id="rId7" action="ppaction://hlinkpres?slideindex=1&amp;slidetitle="/>
              </a:rPr>
              <a:t>(1635-1703</a:t>
            </a:r>
            <a:r>
              <a:rPr lang="ru-RU" sz="4000" b="1" dirty="0" smtClean="0">
                <a:hlinkClick r:id="rId7" action="ppaction://hlinkpres?slideindex=1&amp;slidetitle="/>
              </a:rPr>
              <a:t>)</a:t>
            </a:r>
            <a:endParaRPr lang="ru-RU" sz="4000" b="1" dirty="0" smtClean="0"/>
          </a:p>
          <a:p>
            <a:r>
              <a:rPr lang="ru-RU" sz="4000" b="1" dirty="0">
                <a:hlinkClick r:id="rId8" action="ppaction://hlinkpres?slideindex=1&amp;slidetitle="/>
              </a:rPr>
              <a:t>И</a:t>
            </a:r>
            <a:r>
              <a:rPr lang="ru-RU" sz="4000" b="1" dirty="0" smtClean="0">
                <a:hlinkClick r:id="rId8" action="ppaction://hlinkpres?slideindex=1&amp;slidetitle="/>
              </a:rPr>
              <a:t>.</a:t>
            </a:r>
            <a:r>
              <a:rPr lang="en-US" sz="4000" b="1" dirty="0" smtClean="0">
                <a:hlinkClick r:id="rId8" action="ppaction://hlinkpres?slideindex=1&amp;slidetitle="/>
              </a:rPr>
              <a:t> </a:t>
            </a:r>
            <a:r>
              <a:rPr lang="ru-RU" sz="4000" b="1" dirty="0" smtClean="0">
                <a:hlinkClick r:id="rId8" action="ppaction://hlinkpres?slideindex=1&amp;slidetitle="/>
              </a:rPr>
              <a:t>Ньютон </a:t>
            </a:r>
            <a:r>
              <a:rPr lang="ru-RU" sz="4000" b="1" dirty="0">
                <a:hlinkClick r:id="rId8" action="ppaction://hlinkpres?slideindex=1&amp;slidetitle="/>
              </a:rPr>
              <a:t>(1643-1727</a:t>
            </a:r>
            <a:r>
              <a:rPr lang="ru-RU" sz="4000" b="1" dirty="0" smtClean="0">
                <a:hlinkClick r:id="rId8" action="ppaction://hlinkpres?slideindex=1&amp;slidetitle="/>
              </a:rPr>
              <a:t>)</a:t>
            </a:r>
            <a:endParaRPr lang="ru-RU" sz="4000" b="1" dirty="0" smtClean="0"/>
          </a:p>
          <a:p>
            <a:r>
              <a:rPr lang="ru-RU" sz="4000" b="1" dirty="0">
                <a:hlinkClick r:id="rId9" action="ppaction://hlinkpres?slideindex=1&amp;slidetitle="/>
              </a:rPr>
              <a:t>Ш</a:t>
            </a:r>
            <a:r>
              <a:rPr lang="ru-RU" sz="4000" b="1" dirty="0" smtClean="0">
                <a:hlinkClick r:id="rId9" action="ppaction://hlinkpres?slideindex=1&amp;slidetitle="/>
              </a:rPr>
              <a:t>.</a:t>
            </a:r>
            <a:r>
              <a:rPr lang="en-US" sz="4000" b="1" dirty="0" smtClean="0">
                <a:hlinkClick r:id="rId9" action="ppaction://hlinkpres?slideindex=1&amp;slidetitle="/>
              </a:rPr>
              <a:t> </a:t>
            </a:r>
            <a:r>
              <a:rPr lang="ru-RU" sz="4000" b="1" dirty="0" smtClean="0">
                <a:hlinkClick r:id="rId9" action="ppaction://hlinkpres?slideindex=1&amp;slidetitle="/>
              </a:rPr>
              <a:t>Кулон </a:t>
            </a:r>
            <a:r>
              <a:rPr lang="ru-RU" sz="4000" b="1" dirty="0">
                <a:hlinkClick r:id="rId9" action="ppaction://hlinkpres?slideindex=1&amp;slidetitle="/>
              </a:rPr>
              <a:t>(1736-1806) </a:t>
            </a:r>
            <a:endParaRPr lang="ru-RU" sz="4000" b="1" dirty="0" smtClean="0"/>
          </a:p>
          <a:p>
            <a:r>
              <a:rPr lang="ru-RU" sz="4000" b="1" dirty="0">
                <a:hlinkClick r:id="rId10" action="ppaction://hlinkpres?slideindex=1&amp;slidetitle="/>
              </a:rPr>
              <a:t>Г. Ом (1787 -1854)</a:t>
            </a:r>
            <a:endParaRPr lang="ru-RU" sz="4000" dirty="0"/>
          </a:p>
          <a:p>
            <a:r>
              <a:rPr lang="ru-RU" sz="4000" b="1" dirty="0">
                <a:hlinkClick r:id="rId11" action="ppaction://hlinkpres?slideindex=1&amp;slidetitle="/>
              </a:rPr>
              <a:t>А. Вольта (1745 -1827</a:t>
            </a:r>
            <a:r>
              <a:rPr lang="ru-RU" sz="4000" b="1" dirty="0" smtClean="0">
                <a:hlinkClick r:id="rId11" action="ppaction://hlinkpres?slideindex=1&amp;slidetitle="/>
              </a:rPr>
              <a:t>)</a:t>
            </a:r>
            <a:r>
              <a:rPr lang="ru-RU" sz="4000" b="1" dirty="0">
                <a:hlinkClick r:id="rId11" action="ppaction://hlinkpres?slideindex=1&amp;slidetitle="/>
              </a:rPr>
              <a:t/>
            </a:r>
            <a:br>
              <a:rPr lang="ru-RU" sz="4000" b="1" dirty="0">
                <a:hlinkClick r:id="rId11" action="ppaction://hlinkpres?slideindex=1&amp;slidetitle="/>
              </a:rPr>
            </a:br>
            <a:endParaRPr lang="ru-RU" sz="4000" dirty="0"/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495800" cy="5256584"/>
          </a:xfrm>
        </p:spPr>
        <p:txBody>
          <a:bodyPr>
            <a:noAutofit/>
          </a:bodyPr>
          <a:lstStyle/>
          <a:p>
            <a:r>
              <a:rPr lang="ru-RU" b="1" dirty="0">
                <a:hlinkClick r:id="rId12" action="ppaction://hlinkpres?slideindex=1&amp;slidetitle="/>
              </a:rPr>
              <a:t>Д</a:t>
            </a:r>
            <a:r>
              <a:rPr lang="ru-RU" b="1" dirty="0" smtClean="0">
                <a:hlinkClick r:id="rId12" action="ppaction://hlinkpres?slideindex=1&amp;slidetitle="/>
              </a:rPr>
              <a:t>.</a:t>
            </a:r>
            <a:r>
              <a:rPr lang="en-US" b="1" dirty="0" smtClean="0">
                <a:hlinkClick r:id="rId12" action="ppaction://hlinkpres?slideindex=1&amp;slidetitle="/>
              </a:rPr>
              <a:t> </a:t>
            </a:r>
            <a:r>
              <a:rPr lang="ru-RU" b="1" dirty="0" smtClean="0">
                <a:hlinkClick r:id="rId12" action="ppaction://hlinkpres?slideindex=1&amp;slidetitle="/>
              </a:rPr>
              <a:t>Джоуль </a:t>
            </a:r>
            <a:r>
              <a:rPr lang="ru-RU" b="1" dirty="0">
                <a:hlinkClick r:id="rId12" action="ppaction://hlinkpres?slideindex=1&amp;slidetitle="/>
              </a:rPr>
              <a:t>(1818-1889)</a:t>
            </a:r>
            <a:endParaRPr lang="ru-RU" dirty="0"/>
          </a:p>
          <a:p>
            <a:r>
              <a:rPr lang="ru-RU" b="1" dirty="0">
                <a:hlinkClick r:id="rId13" action="ppaction://hlinkpres?slideindex=1&amp;slidetitle="/>
              </a:rPr>
              <a:t>У</a:t>
            </a:r>
            <a:r>
              <a:rPr lang="ru-RU" b="1" dirty="0" smtClean="0">
                <a:hlinkClick r:id="rId13" action="ppaction://hlinkpres?slideindex=1&amp;slidetitle="/>
              </a:rPr>
              <a:t>.</a:t>
            </a:r>
            <a:r>
              <a:rPr lang="en-US" b="1" dirty="0" smtClean="0">
                <a:hlinkClick r:id="rId13" action="ppaction://hlinkpres?slideindex=1&amp;slidetitle="/>
              </a:rPr>
              <a:t> </a:t>
            </a:r>
            <a:r>
              <a:rPr lang="ru-RU" b="1" dirty="0" smtClean="0">
                <a:hlinkClick r:id="rId13" action="ppaction://hlinkpres?slideindex=1&amp;slidetitle="/>
              </a:rPr>
              <a:t>Томсон </a:t>
            </a:r>
            <a:r>
              <a:rPr lang="ru-RU" b="1" dirty="0">
                <a:hlinkClick r:id="rId13" action="ppaction://hlinkpres?slideindex=1&amp;slidetitle="/>
              </a:rPr>
              <a:t>(Кельвин) (1824-1907)</a:t>
            </a:r>
            <a:endParaRPr lang="ru-RU" dirty="0"/>
          </a:p>
          <a:p>
            <a:r>
              <a:rPr lang="ru-RU" b="1" dirty="0">
                <a:hlinkClick r:id="rId14" action="ppaction://hlinkpres?slideindex=1&amp;slidetitle="/>
              </a:rPr>
              <a:t>Л</a:t>
            </a:r>
            <a:r>
              <a:rPr lang="ru-RU" b="1" dirty="0" smtClean="0">
                <a:hlinkClick r:id="rId14" action="ppaction://hlinkpres?slideindex=1&amp;slidetitle="/>
              </a:rPr>
              <a:t>.</a:t>
            </a:r>
            <a:r>
              <a:rPr lang="en-US" b="1" dirty="0" smtClean="0">
                <a:hlinkClick r:id="rId14" action="ppaction://hlinkpres?slideindex=1&amp;slidetitle="/>
              </a:rPr>
              <a:t> </a:t>
            </a:r>
            <a:r>
              <a:rPr lang="ru-RU" b="1" dirty="0" smtClean="0">
                <a:hlinkClick r:id="rId14" action="ppaction://hlinkpres?slideindex=1&amp;slidetitle="/>
              </a:rPr>
              <a:t>Больцман </a:t>
            </a:r>
            <a:r>
              <a:rPr lang="ru-RU" b="1" dirty="0">
                <a:hlinkClick r:id="rId14" action="ppaction://hlinkpres?slideindex=1&amp;slidetitle="/>
              </a:rPr>
              <a:t>(1844-1906)</a:t>
            </a:r>
            <a:endParaRPr lang="ru-RU" dirty="0"/>
          </a:p>
          <a:p>
            <a:r>
              <a:rPr lang="ru-RU" b="1" dirty="0">
                <a:hlinkClick r:id="rId15" action="ppaction://hlinkpres?slideindex=1&amp;slidetitle="/>
              </a:rPr>
              <a:t>А</a:t>
            </a:r>
            <a:r>
              <a:rPr lang="ru-RU" b="1" dirty="0" smtClean="0">
                <a:hlinkClick r:id="rId15" action="ppaction://hlinkpres?slideindex=1&amp;slidetitle="/>
              </a:rPr>
              <a:t>.</a:t>
            </a:r>
            <a:r>
              <a:rPr lang="en-US" b="1" dirty="0" smtClean="0">
                <a:hlinkClick r:id="rId15" action="ppaction://hlinkpres?slideindex=1&amp;slidetitle="/>
              </a:rPr>
              <a:t> </a:t>
            </a:r>
            <a:r>
              <a:rPr lang="ru-RU" b="1" dirty="0" smtClean="0">
                <a:hlinkClick r:id="rId15" action="ppaction://hlinkpres?slideindex=1&amp;slidetitle="/>
              </a:rPr>
              <a:t>Ампер </a:t>
            </a:r>
            <a:r>
              <a:rPr lang="ru-RU" b="1" dirty="0">
                <a:hlinkClick r:id="rId15" action="ppaction://hlinkpres?slideindex=1&amp;slidetitle="/>
              </a:rPr>
              <a:t>(1775-1836)</a:t>
            </a:r>
            <a:endParaRPr lang="ru-RU" dirty="0"/>
          </a:p>
          <a:p>
            <a:r>
              <a:rPr lang="ru-RU" b="1" dirty="0">
                <a:hlinkClick r:id="rId16" action="ppaction://hlinkpres?slideindex=1&amp;slidetitle="/>
              </a:rPr>
              <a:t>М</a:t>
            </a:r>
            <a:r>
              <a:rPr lang="ru-RU" b="1" dirty="0" smtClean="0">
                <a:hlinkClick r:id="rId16" action="ppaction://hlinkpres?slideindex=1&amp;slidetitle="/>
              </a:rPr>
              <a:t>.</a:t>
            </a:r>
            <a:r>
              <a:rPr lang="en-US" b="1" dirty="0" smtClean="0">
                <a:hlinkClick r:id="rId16" action="ppaction://hlinkpres?slideindex=1&amp;slidetitle="/>
              </a:rPr>
              <a:t> </a:t>
            </a:r>
            <a:r>
              <a:rPr lang="ru-RU" b="1" dirty="0" smtClean="0">
                <a:hlinkClick r:id="rId16" action="ppaction://hlinkpres?slideindex=1&amp;slidetitle="/>
              </a:rPr>
              <a:t>Фарадей </a:t>
            </a:r>
            <a:r>
              <a:rPr lang="ru-RU" b="1" dirty="0">
                <a:hlinkClick r:id="rId16" action="ppaction://hlinkpres?slideindex=1&amp;slidetitle="/>
              </a:rPr>
              <a:t>(1791-1867)</a:t>
            </a:r>
            <a:endParaRPr lang="ru-RU" dirty="0"/>
          </a:p>
          <a:p>
            <a:r>
              <a:rPr lang="ru-RU" b="1" dirty="0">
                <a:hlinkClick r:id="rId17" action="ppaction://hlinkpres?slideindex=1&amp;slidetitle="/>
              </a:rPr>
              <a:t>Д</a:t>
            </a:r>
            <a:r>
              <a:rPr lang="ru-RU" b="1" dirty="0" smtClean="0">
                <a:hlinkClick r:id="rId17" action="ppaction://hlinkpres?slideindex=1&amp;slidetitle="/>
              </a:rPr>
              <a:t>.</a:t>
            </a:r>
            <a:r>
              <a:rPr lang="en-US" b="1" dirty="0" smtClean="0">
                <a:hlinkClick r:id="rId17" action="ppaction://hlinkpres?slideindex=1&amp;slidetitle="/>
              </a:rPr>
              <a:t> </a:t>
            </a:r>
            <a:r>
              <a:rPr lang="ru-RU" b="1" dirty="0" smtClean="0">
                <a:hlinkClick r:id="rId17" action="ppaction://hlinkpres?slideindex=1&amp;slidetitle="/>
              </a:rPr>
              <a:t>Максвелл </a:t>
            </a:r>
            <a:r>
              <a:rPr lang="ru-RU" b="1" dirty="0">
                <a:hlinkClick r:id="rId17" action="ppaction://hlinkpres?slideindex=1&amp;slidetitle="/>
              </a:rPr>
              <a:t>(1831-1879</a:t>
            </a:r>
            <a:r>
              <a:rPr lang="ru-RU" b="1" dirty="0" smtClean="0">
                <a:hlinkClick r:id="rId17" action="ppaction://hlinkpres?slideindex=1&amp;slidetitle="/>
              </a:rPr>
              <a:t>)</a:t>
            </a:r>
            <a:endParaRPr lang="ru-RU" b="1" dirty="0" smtClean="0"/>
          </a:p>
          <a:p>
            <a:r>
              <a:rPr lang="ru-RU" b="1" dirty="0" smtClean="0">
                <a:hlinkClick r:id="rId18" action="ppaction://hlinkpres?slideindex=1&amp;slidetitle="/>
              </a:rPr>
              <a:t>Н</a:t>
            </a:r>
            <a:r>
              <a:rPr lang="ru-RU" b="1" dirty="0">
                <a:hlinkClick r:id="rId18" action="ppaction://hlinkpres?slideindex=1&amp;slidetitle="/>
              </a:rPr>
              <a:t>. Тесла (1856 -1943</a:t>
            </a:r>
            <a:r>
              <a:rPr lang="ru-RU" b="1" dirty="0" smtClean="0">
                <a:hlinkClick r:id="rId18" action="ppaction://hlinkpres?slideindex=1&amp;slidetitle="/>
              </a:rPr>
              <a:t>)</a:t>
            </a:r>
            <a:endParaRPr lang="ru-RU" b="1" dirty="0" smtClean="0"/>
          </a:p>
          <a:p>
            <a:r>
              <a:rPr lang="ru-RU" b="1" dirty="0">
                <a:hlinkClick r:id="rId19" action="ppaction://hlinkpres?slideindex=1&amp;slidetitle="/>
              </a:rPr>
              <a:t> А</a:t>
            </a:r>
            <a:r>
              <a:rPr lang="ru-RU" b="1" dirty="0" smtClean="0">
                <a:hlinkClick r:id="rId19" action="ppaction://hlinkpres?slideindex=1&amp;slidetitle="/>
              </a:rPr>
              <a:t>.</a:t>
            </a:r>
            <a:r>
              <a:rPr lang="en-US" b="1" dirty="0" smtClean="0">
                <a:hlinkClick r:id="rId19" action="ppaction://hlinkpres?slideindex=1&amp;slidetitle="/>
              </a:rPr>
              <a:t> </a:t>
            </a:r>
            <a:r>
              <a:rPr lang="ru-RU" b="1" dirty="0" smtClean="0">
                <a:hlinkClick r:id="rId19" action="ppaction://hlinkpres?slideindex=1&amp;slidetitle="/>
              </a:rPr>
              <a:t>Эйнштейн </a:t>
            </a:r>
            <a:r>
              <a:rPr lang="ru-RU" b="1" dirty="0">
                <a:hlinkClick r:id="rId19" action="ppaction://hlinkpres?slideindex=1&amp;slidetitle="/>
              </a:rPr>
              <a:t>(1879-1955</a:t>
            </a:r>
            <a:r>
              <a:rPr lang="ru-RU" b="1" dirty="0"/>
              <a:t>)</a:t>
            </a:r>
            <a:endParaRPr lang="ru-RU" dirty="0"/>
          </a:p>
          <a:p>
            <a:r>
              <a:rPr lang="ru-RU" b="1" dirty="0" smtClean="0">
                <a:hlinkClick r:id="rId20" action="ppaction://hlinkpres?slideindex=1&amp;slidetitle="/>
              </a:rPr>
              <a:t>Э.</a:t>
            </a:r>
            <a:r>
              <a:rPr lang="en-US" b="1" dirty="0" smtClean="0">
                <a:hlinkClick r:id="rId20" action="ppaction://hlinkpres?slideindex=1&amp;slidetitle="/>
              </a:rPr>
              <a:t> </a:t>
            </a:r>
            <a:r>
              <a:rPr lang="ru-RU" b="1" dirty="0" smtClean="0">
                <a:hlinkClick r:id="rId20" action="ppaction://hlinkpres?slideindex=1&amp;slidetitle="/>
              </a:rPr>
              <a:t>Резерфорд </a:t>
            </a:r>
            <a:r>
              <a:rPr lang="ru-RU" b="1" dirty="0">
                <a:hlinkClick r:id="rId20" action="ppaction://hlinkpres?slideindex=1&amp;slidetitle="/>
              </a:rPr>
              <a:t>(1871-1937)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20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Планы на будущее</a:t>
            </a:r>
            <a:endParaRPr lang="ru-RU" b="1" dirty="0"/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35496" y="1268760"/>
            <a:ext cx="3744416" cy="54006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Н. Коперник (1473-1543)</a:t>
            </a:r>
          </a:p>
          <a:p>
            <a:r>
              <a:rPr lang="ru-RU" b="1" dirty="0" smtClean="0"/>
              <a:t>Д .</a:t>
            </a:r>
            <a:r>
              <a:rPr lang="ru-RU" b="1" dirty="0"/>
              <a:t>Бруно (1548-1600)</a:t>
            </a:r>
          </a:p>
          <a:p>
            <a:r>
              <a:rPr lang="ru-RU" b="1" dirty="0"/>
              <a:t>И</a:t>
            </a:r>
            <a:r>
              <a:rPr lang="ru-RU" b="1" dirty="0" smtClean="0"/>
              <a:t>. Кеплер </a:t>
            </a:r>
            <a:r>
              <a:rPr lang="ru-RU" b="1" dirty="0"/>
              <a:t>(1571-1630)</a:t>
            </a:r>
          </a:p>
          <a:p>
            <a:r>
              <a:rPr lang="ru-RU" b="1" dirty="0"/>
              <a:t>Г</a:t>
            </a:r>
            <a:r>
              <a:rPr lang="ru-RU" b="1" dirty="0" smtClean="0"/>
              <a:t>. Галилей </a:t>
            </a:r>
            <a:r>
              <a:rPr lang="ru-RU" b="1" dirty="0"/>
              <a:t>(1654-1642)</a:t>
            </a:r>
          </a:p>
          <a:p>
            <a:r>
              <a:rPr lang="ru-RU" b="1" dirty="0"/>
              <a:t>С</a:t>
            </a:r>
            <a:r>
              <a:rPr lang="ru-RU" b="1" dirty="0" smtClean="0"/>
              <a:t>. Карно </a:t>
            </a:r>
            <a:r>
              <a:rPr lang="ru-RU" b="1" dirty="0"/>
              <a:t>(1796-1832)</a:t>
            </a:r>
          </a:p>
          <a:p>
            <a:r>
              <a:rPr lang="ru-RU" b="1" dirty="0"/>
              <a:t>Б</a:t>
            </a:r>
            <a:r>
              <a:rPr lang="ru-RU" b="1" dirty="0" smtClean="0"/>
              <a:t>. Франклин </a:t>
            </a:r>
            <a:r>
              <a:rPr lang="ru-RU" b="1" dirty="0"/>
              <a:t>(1706-1790)</a:t>
            </a:r>
          </a:p>
          <a:p>
            <a:r>
              <a:rPr lang="ru-RU" b="1" dirty="0"/>
              <a:t>Г</a:t>
            </a:r>
            <a:r>
              <a:rPr lang="ru-RU" b="1" dirty="0" smtClean="0"/>
              <a:t>. </a:t>
            </a:r>
            <a:r>
              <a:rPr lang="ru-RU" b="1" dirty="0" err="1" smtClean="0"/>
              <a:t>Рихман</a:t>
            </a:r>
            <a:r>
              <a:rPr lang="ru-RU" b="1" dirty="0" smtClean="0"/>
              <a:t> </a:t>
            </a:r>
            <a:r>
              <a:rPr lang="ru-RU" b="1" dirty="0"/>
              <a:t>(1711-1753)</a:t>
            </a:r>
          </a:p>
          <a:p>
            <a:r>
              <a:rPr lang="ru-RU" b="1" dirty="0"/>
              <a:t>Г</a:t>
            </a:r>
            <a:r>
              <a:rPr lang="ru-RU" b="1" dirty="0" smtClean="0"/>
              <a:t>. Кавендиш </a:t>
            </a:r>
            <a:r>
              <a:rPr lang="ru-RU" b="1" dirty="0"/>
              <a:t>(1731-1810)</a:t>
            </a:r>
          </a:p>
          <a:p>
            <a:r>
              <a:rPr lang="ru-RU" b="1" dirty="0"/>
              <a:t>Х</a:t>
            </a:r>
            <a:r>
              <a:rPr lang="ru-RU" b="1" dirty="0" smtClean="0"/>
              <a:t>. Эрстед </a:t>
            </a:r>
            <a:r>
              <a:rPr lang="ru-RU" b="1" dirty="0"/>
              <a:t>(1777-1851)</a:t>
            </a:r>
          </a:p>
          <a:p>
            <a:r>
              <a:rPr lang="ru-RU" b="1" dirty="0"/>
              <a:t>Э</a:t>
            </a:r>
            <a:r>
              <a:rPr lang="ru-RU" b="1" dirty="0" smtClean="0"/>
              <a:t>. </a:t>
            </a:r>
            <a:r>
              <a:rPr lang="ru-RU" b="1" dirty="0" err="1" smtClean="0"/>
              <a:t>Ленц</a:t>
            </a:r>
            <a:r>
              <a:rPr lang="ru-RU" b="1" dirty="0" smtClean="0"/>
              <a:t> </a:t>
            </a:r>
            <a:r>
              <a:rPr lang="ru-RU" b="1" dirty="0"/>
              <a:t>(1804-1865)</a:t>
            </a:r>
          </a:p>
          <a:p>
            <a:r>
              <a:rPr lang="ru-RU" b="1" dirty="0"/>
              <a:t>Г</a:t>
            </a:r>
            <a:r>
              <a:rPr lang="ru-RU" b="1" dirty="0" smtClean="0"/>
              <a:t>. Герц </a:t>
            </a:r>
            <a:r>
              <a:rPr lang="ru-RU" b="1" dirty="0"/>
              <a:t>(1857-1894)</a:t>
            </a:r>
          </a:p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3779913" y="1340768"/>
            <a:ext cx="4032448" cy="55089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А. Столетов </a:t>
            </a:r>
            <a:r>
              <a:rPr lang="ru-RU" b="1" dirty="0"/>
              <a:t>(1839-1896)</a:t>
            </a:r>
          </a:p>
          <a:p>
            <a:r>
              <a:rPr lang="ru-RU" b="1" dirty="0"/>
              <a:t>П</a:t>
            </a:r>
            <a:r>
              <a:rPr lang="ru-RU" b="1" dirty="0" smtClean="0"/>
              <a:t>. Лебедев </a:t>
            </a:r>
            <a:r>
              <a:rPr lang="ru-RU" b="1" dirty="0"/>
              <a:t>(1866-1912)</a:t>
            </a:r>
          </a:p>
          <a:p>
            <a:r>
              <a:rPr lang="ru-RU" b="1" dirty="0" smtClean="0"/>
              <a:t>А. Попов </a:t>
            </a:r>
            <a:r>
              <a:rPr lang="ru-RU" b="1" dirty="0"/>
              <a:t>(1859-1906) </a:t>
            </a:r>
          </a:p>
          <a:p>
            <a:r>
              <a:rPr lang="ru-RU" b="1" dirty="0"/>
              <a:t>Т</a:t>
            </a:r>
            <a:r>
              <a:rPr lang="ru-RU" b="1" dirty="0" smtClean="0"/>
              <a:t>. Юнг </a:t>
            </a:r>
            <a:r>
              <a:rPr lang="ru-RU" b="1" dirty="0"/>
              <a:t>(1773-1829)</a:t>
            </a:r>
          </a:p>
          <a:p>
            <a:r>
              <a:rPr lang="ru-RU" b="1" dirty="0"/>
              <a:t>Ж</a:t>
            </a:r>
            <a:r>
              <a:rPr lang="ru-RU" b="1" dirty="0" smtClean="0"/>
              <a:t>. Френель </a:t>
            </a:r>
            <a:r>
              <a:rPr lang="ru-RU" b="1" dirty="0"/>
              <a:t>(1785-1827)</a:t>
            </a:r>
          </a:p>
          <a:p>
            <a:r>
              <a:rPr lang="ru-RU" b="1" dirty="0" smtClean="0"/>
              <a:t>М. </a:t>
            </a:r>
            <a:r>
              <a:rPr lang="ru-RU" b="1" dirty="0"/>
              <a:t>Планк (1858-1947)</a:t>
            </a:r>
          </a:p>
          <a:p>
            <a:r>
              <a:rPr lang="ru-RU" b="1" dirty="0"/>
              <a:t>В Рентген (1845-1923)</a:t>
            </a:r>
          </a:p>
          <a:p>
            <a:r>
              <a:rPr lang="ru-RU" b="1" dirty="0"/>
              <a:t>А</a:t>
            </a:r>
            <a:r>
              <a:rPr lang="ru-RU" b="1" dirty="0" smtClean="0"/>
              <a:t>. Беккерель </a:t>
            </a:r>
            <a:r>
              <a:rPr lang="ru-RU" b="1" dirty="0"/>
              <a:t>(1852-1908)</a:t>
            </a:r>
          </a:p>
          <a:p>
            <a:r>
              <a:rPr lang="ru-RU" b="1" dirty="0"/>
              <a:t>М</a:t>
            </a:r>
            <a:r>
              <a:rPr lang="ru-RU" b="1" dirty="0" smtClean="0"/>
              <a:t>. Склодовская-Кюри </a:t>
            </a:r>
            <a:r>
              <a:rPr lang="ru-RU" b="1" dirty="0"/>
              <a:t>(1867-1934)</a:t>
            </a:r>
          </a:p>
          <a:p>
            <a:r>
              <a:rPr lang="ru-RU" b="1" dirty="0"/>
              <a:t>Н</a:t>
            </a:r>
            <a:r>
              <a:rPr lang="ru-RU" b="1" dirty="0" smtClean="0"/>
              <a:t>. Бор </a:t>
            </a:r>
            <a:r>
              <a:rPr lang="ru-RU" b="1" dirty="0"/>
              <a:t>(1885-1962)</a:t>
            </a:r>
          </a:p>
          <a:p>
            <a:endParaRPr lang="ru-RU" dirty="0"/>
          </a:p>
        </p:txBody>
      </p:sp>
      <p:pic>
        <p:nvPicPr>
          <p:cNvPr id="8196" name="Picture 4" descr="http://animashky.ru/flist/obludi/42/2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121892"/>
            <a:ext cx="1547664" cy="323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40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53285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b="1" dirty="0"/>
              <a:t>Учителя физики могут воспользоваться банком информационных материалов об учёных – физиках, а также различными  весёлыми историями из жизни знаменитых физиков для интересного проведения уроков, ведь  юмор - верный помощник учителя. Юмор помогает снять утомление, бороться со скукой. Именно в трудные минуты юмор - незаменимый помощник. Обычно мы видим физику строгой, официальной, последовательной, состоящей из опытов, наблюдений, рассуждений, выводов, формул, законов, следствий. Но есть в ней и то, что нередко забывается, на что не обращают внимания, но что делает физику привлекательнее, человечнее, что оживляет её.</a:t>
            </a:r>
          </a:p>
        </p:txBody>
      </p:sp>
      <p:pic>
        <p:nvPicPr>
          <p:cNvPr id="9220" name="Picture 4" descr="http://animashky.ru/flist/obludi/42/4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085184"/>
            <a:ext cx="3246859" cy="167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37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Смешные истории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Михаил </a:t>
            </a:r>
            <a:r>
              <a:rPr lang="ru-RU" b="1" dirty="0" smtClean="0"/>
              <a:t>Ломоносов</a:t>
            </a:r>
          </a:p>
          <a:p>
            <a:pPr marL="0" indent="0">
              <a:buNone/>
            </a:pPr>
            <a:r>
              <a:rPr lang="ru-RU" b="1" dirty="0" smtClean="0"/>
              <a:t>    </a:t>
            </a:r>
            <a:r>
              <a:rPr lang="ru-RU" b="1" dirty="0"/>
              <a:t>Крупный, позднее полный, и в то же время быстрый, сильный, нрав имел хоть и добрый, веселый, но крутой, вспыльчивый до ярости. Однажды задумали его ограбить три матроса на Васильевском острове, он пришел в такое негодование, что одного уложил без чувств, другого с разбитым лицом обратил в бегство, а третьего решил ограбить сам: снял с него куртку, камзол, штаны, связал узлом и принес «добычу» домой. </a:t>
            </a:r>
          </a:p>
          <a:p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98222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60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10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Нильс Бор</a:t>
            </a:r>
          </a:p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b="1" dirty="0"/>
              <a:t>Однажды во время своего обучения в Геттингене Нильс Бор плохо подготовился к коллоквиуму, и его выступление оказалось слабым. Бор, однако, не пал духом и в заключение с улыбкой сказал: </a:t>
            </a:r>
            <a:br>
              <a:rPr lang="ru-RU" b="1" dirty="0"/>
            </a:br>
            <a:r>
              <a:rPr lang="ru-RU" b="1" dirty="0"/>
              <a:t>Я выслушал здесь столько плохих выступлений, что прошу рассматривать мое нынешнее как месть. 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509120"/>
            <a:ext cx="2880320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81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ru-RU" b="1" dirty="0"/>
              <a:t>Роберт </a:t>
            </a:r>
            <a:r>
              <a:rPr lang="ru-RU" b="1" dirty="0" err="1"/>
              <a:t>Милликен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  </a:t>
            </a:r>
            <a:r>
              <a:rPr lang="ru-RU" b="1" dirty="0"/>
              <a:t>Американский физик Роберт </a:t>
            </a:r>
            <a:r>
              <a:rPr lang="ru-RU" b="1" dirty="0" err="1"/>
              <a:t>Милликен</a:t>
            </a:r>
            <a:r>
              <a:rPr lang="ru-RU" b="1" dirty="0"/>
              <a:t> (1868-1953) был известен своей словоохотливостью. Подшучивая над ним, его сотрудники предложили ввести новую единицу - "</a:t>
            </a:r>
            <a:r>
              <a:rPr lang="ru-RU" b="1" dirty="0" err="1"/>
              <a:t>кен</a:t>
            </a:r>
            <a:r>
              <a:rPr lang="ru-RU" b="1" dirty="0"/>
              <a:t>" для измерения разговорчивости. Ее тысячная часть, то есть </a:t>
            </a:r>
            <a:r>
              <a:rPr lang="ru-RU" b="1" dirty="0" err="1"/>
              <a:t>милликен</a:t>
            </a:r>
            <a:r>
              <a:rPr lang="ru-RU" b="1" dirty="0"/>
              <a:t>, должна была превышать разговорчивость человека.</a:t>
            </a:r>
          </a:p>
          <a:p>
            <a:pPr marL="0" indent="0">
              <a:buNone/>
            </a:pPr>
            <a:r>
              <a:rPr lang="ru-RU" b="1" dirty="0"/>
              <a:t> 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869160"/>
            <a:ext cx="1728192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627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Вильгельм Рентген</a:t>
            </a:r>
          </a:p>
          <a:p>
            <a:pPr marL="0" indent="0">
              <a:buNone/>
            </a:pPr>
            <a:r>
              <a:rPr lang="ru-RU" b="1" dirty="0"/>
              <a:t>    В 1901 году Вильгельму Конраду Рентгену за открытие Х-лучей была присуждена первая Нобелевская премия по физике. Рентгену, открывшему эти лучи, пришло письмо с просьбой прислать… несколько икс-лучей и инструкцию, как ими пользоваться. Оказалось, что у автора письма в грудной клетке застряла револьверная пуля, а для поездки к учёному у него не нашлось времени. Рентген был человек с юмором и ответил так «К сожалению, в настоящее время у меня нет икс-лучей, к тому же пересылка их дело очень сложное. Считаю, что мы можем поступить проще, пришлите мне вашу грудную клетку». </a:t>
            </a:r>
          </a:p>
          <a:p>
            <a:endParaRPr lang="ru-RU" b="1" dirty="0"/>
          </a:p>
          <a:p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0"/>
            <a:ext cx="1944216" cy="1198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20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ru-RU" dirty="0" smtClean="0"/>
              <a:t>Работу продолжим!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628800"/>
            <a:ext cx="3711413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364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Паспорт проекта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Возрастная </a:t>
            </a:r>
            <a:r>
              <a:rPr lang="ru-RU" b="1" dirty="0"/>
              <a:t>группа: учащиеся 9 – 11 классов</a:t>
            </a:r>
          </a:p>
          <a:p>
            <a:r>
              <a:rPr lang="ru-RU" b="1" dirty="0"/>
              <a:t>Характеристика проекта по классификации Е.С. </a:t>
            </a:r>
            <a:r>
              <a:rPr lang="ru-RU" b="1" dirty="0" err="1"/>
              <a:t>Полат</a:t>
            </a:r>
            <a:r>
              <a:rPr lang="ru-RU" b="1" dirty="0"/>
              <a:t>:</a:t>
            </a:r>
          </a:p>
          <a:p>
            <a:pPr marL="0" indent="0">
              <a:buNone/>
            </a:pPr>
            <a:r>
              <a:rPr lang="ru-RU" b="1" dirty="0" smtClean="0"/>
              <a:t>    1</a:t>
            </a:r>
            <a:r>
              <a:rPr lang="ru-RU" b="1" dirty="0"/>
              <a:t>. По доминирующему в проекте методу или виду деятельности - информационный;</a:t>
            </a:r>
          </a:p>
          <a:p>
            <a:pPr marL="0" indent="0">
              <a:buNone/>
            </a:pPr>
            <a:r>
              <a:rPr lang="ru-RU" b="1" dirty="0" smtClean="0"/>
              <a:t>    </a:t>
            </a:r>
            <a:r>
              <a:rPr lang="ru-RU" b="1" dirty="0"/>
              <a:t>2. По признаку предметно-содержательной области – </a:t>
            </a:r>
            <a:r>
              <a:rPr lang="ru-RU" b="1" dirty="0" err="1"/>
              <a:t>межпредметный</a:t>
            </a:r>
            <a:r>
              <a:rPr lang="ru-RU" b="1" dirty="0"/>
              <a:t> (физика, история, ИКТ); </a:t>
            </a:r>
          </a:p>
          <a:p>
            <a:pPr marL="0" indent="0">
              <a:buNone/>
            </a:pPr>
            <a:r>
              <a:rPr lang="ru-RU" b="1" dirty="0" smtClean="0"/>
              <a:t>    3</a:t>
            </a:r>
            <a:r>
              <a:rPr lang="ru-RU" b="1" dirty="0"/>
              <a:t>. По характеру контактов – внутренний; </a:t>
            </a:r>
          </a:p>
          <a:p>
            <a:pPr marL="0" indent="0">
              <a:buNone/>
            </a:pPr>
            <a:r>
              <a:rPr lang="ru-RU" b="1" dirty="0" smtClean="0"/>
              <a:t>    4</a:t>
            </a:r>
            <a:r>
              <a:rPr lang="ru-RU" b="1" dirty="0"/>
              <a:t>. По количеству участников проекта – групповой;</a:t>
            </a:r>
          </a:p>
          <a:p>
            <a:pPr marL="0" indent="0">
              <a:buNone/>
            </a:pPr>
            <a:r>
              <a:rPr lang="ru-RU" b="1" dirty="0" smtClean="0"/>
              <a:t>    5</a:t>
            </a:r>
            <a:r>
              <a:rPr lang="ru-RU" b="1" dirty="0"/>
              <a:t>. По продолжительности проекта – долгосрочный;</a:t>
            </a:r>
          </a:p>
          <a:p>
            <a:pPr marL="0" indent="0">
              <a:buNone/>
            </a:pPr>
            <a:r>
              <a:rPr lang="ru-RU" b="1" dirty="0" smtClean="0"/>
              <a:t>     6</a:t>
            </a:r>
            <a:r>
              <a:rPr lang="ru-RU" b="1" dirty="0"/>
              <a:t>. По результатам – банк информационных материалов, созданный в программе </a:t>
            </a:r>
            <a:r>
              <a:rPr lang="ru-RU" b="1" dirty="0" err="1"/>
              <a:t>Microsoft</a:t>
            </a:r>
            <a:r>
              <a:rPr lang="ru-RU" b="1" dirty="0"/>
              <a:t> </a:t>
            </a:r>
            <a:r>
              <a:rPr lang="ru-RU" b="1" dirty="0" err="1"/>
              <a:t>Power</a:t>
            </a:r>
            <a:r>
              <a:rPr lang="ru-RU" b="1" dirty="0"/>
              <a:t> </a:t>
            </a:r>
            <a:r>
              <a:rPr lang="ru-RU" b="1" dirty="0" err="1"/>
              <a:t>Point</a:t>
            </a:r>
            <a:r>
              <a:rPr lang="ru-RU" b="1" dirty="0"/>
              <a:t> 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16632"/>
            <a:ext cx="216024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34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Актуальность</a:t>
            </a:r>
            <a:r>
              <a:rPr lang="ru-RU" b="1" dirty="0"/>
              <a:t>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02654"/>
            <a:ext cx="8517632" cy="5466706"/>
          </a:xfrm>
        </p:spPr>
        <p:txBody>
          <a:bodyPr>
            <a:noAutofit/>
          </a:bodyPr>
          <a:lstStyle/>
          <a:p>
            <a:r>
              <a:rPr lang="ru-RU" sz="2400" b="1" dirty="0"/>
              <a:t>В условиях информационного общества современный ученик должен уметь эффективно работать с информацией, создавать новую в различных доступных для восприятия формах и видах, значимую для других, вырабатывать у себя тонкий информационный </a:t>
            </a:r>
            <a:r>
              <a:rPr lang="ru-RU" sz="2400" b="1" dirty="0" smtClean="0"/>
              <a:t>вкус</a:t>
            </a:r>
          </a:p>
          <a:p>
            <a:r>
              <a:rPr lang="ru-RU" sz="2400" b="1" dirty="0"/>
              <a:t> Физика прошла большой и сложный путь развития - от египетских пирамид </a:t>
            </a:r>
            <a:r>
              <a:rPr lang="ru-RU" sz="2400" b="1" dirty="0" smtClean="0"/>
              <a:t>до </a:t>
            </a:r>
            <a:r>
              <a:rPr lang="ru-RU" sz="2400" b="1" dirty="0"/>
              <a:t>космических </a:t>
            </a:r>
            <a:r>
              <a:rPr lang="ru-RU" sz="2400" b="1" dirty="0" smtClean="0"/>
              <a:t>полетов. </a:t>
            </a:r>
            <a:r>
              <a:rPr lang="ru-RU" sz="2400" b="1" dirty="0"/>
              <a:t>Без Архимеда и Аристотеля не было бы Ньютона и Коперника, без Ньютона и Коперника не было бы Эйнштейна и Хаббла. Очень важно на уроках физики </a:t>
            </a:r>
            <a:r>
              <a:rPr lang="ru-RU" sz="2400" b="1" dirty="0" smtClean="0"/>
              <a:t>показывать </a:t>
            </a:r>
            <a:r>
              <a:rPr lang="ru-RU" sz="2400" b="1" dirty="0"/>
              <a:t>связь между прошлым, настоящим и будущим, рассказывать об ученых, которые своим трудом, а иногда и своей жизнью создавали будущее, в котором мы сейчас живем. </a:t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6632"/>
            <a:ext cx="1728192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717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Проблема</a:t>
            </a:r>
            <a:r>
              <a:rPr lang="ru-RU" b="1" dirty="0"/>
              <a:t>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/>
          <a:lstStyle/>
          <a:p>
            <a:r>
              <a:rPr lang="ru-RU" b="1" dirty="0"/>
              <a:t>На практике учащиеся на любом этапе обучения в школе недостаточно используют новейшие источники информации, не умеют найти, обработать, систематизировать ее, то есть у учащихся недостаточно сформирована информационная компетенция. 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49" y="94540"/>
            <a:ext cx="2393154" cy="16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0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Цель </a:t>
            </a:r>
            <a:r>
              <a:rPr lang="ru-RU" b="1" dirty="0"/>
              <a:t>проекта: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3244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b="1" dirty="0"/>
              <a:t>Педагогическая – создание условий для формирования ключевых компетентностей: информационной, рефлексивной, проектной, социальной, коммуникативной, технологической.</a:t>
            </a:r>
          </a:p>
          <a:p>
            <a:r>
              <a:rPr lang="ru-RU" b="1" dirty="0"/>
              <a:t>     Практическая – создание банка информационных материалов об учёных - физиках.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6632"/>
            <a:ext cx="1635458" cy="210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270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552728" cy="151216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Гарантированный </a:t>
            </a:r>
            <a:r>
              <a:rPr lang="ru-RU" sz="3600" b="1" dirty="0"/>
              <a:t>результат реализации проекта: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60848"/>
            <a:ext cx="8354113" cy="4608512"/>
          </a:xfrm>
        </p:spPr>
        <p:txBody>
          <a:bodyPr>
            <a:normAutofit fontScale="62500" lnSpcReduction="20000"/>
          </a:bodyPr>
          <a:lstStyle/>
          <a:p>
            <a:r>
              <a:rPr lang="ru-RU" sz="3800" b="1" dirty="0"/>
              <a:t>Развитие информационной компетенции позволит научиться создавать ученикам мультимедийный объект </a:t>
            </a:r>
            <a:endParaRPr lang="ru-RU" sz="3800" b="1" dirty="0" smtClean="0"/>
          </a:p>
          <a:p>
            <a:r>
              <a:rPr lang="ru-RU" sz="3800" b="1" dirty="0" smtClean="0"/>
              <a:t>Овладение </a:t>
            </a:r>
            <a:r>
              <a:rPr lang="ru-RU" sz="3800" b="1" dirty="0"/>
              <a:t>умениями искать, понимать, выбирать, обрабатывать, систематизировать информацию.</a:t>
            </a:r>
          </a:p>
          <a:p>
            <a:r>
              <a:rPr lang="ru-RU" sz="3800" b="1" dirty="0"/>
              <a:t>    Овладение методами информационных технологий через применение программ: </a:t>
            </a:r>
            <a:r>
              <a:rPr lang="ru-RU" sz="3800" b="1" dirty="0" err="1"/>
              <a:t>Microsoft</a:t>
            </a:r>
            <a:r>
              <a:rPr lang="ru-RU" sz="3800" b="1" dirty="0"/>
              <a:t> </a:t>
            </a:r>
            <a:r>
              <a:rPr lang="ru-RU" sz="3800" b="1" dirty="0" err="1"/>
              <a:t>Word</a:t>
            </a:r>
            <a:r>
              <a:rPr lang="ru-RU" sz="3800" b="1" dirty="0"/>
              <a:t>, </a:t>
            </a:r>
            <a:r>
              <a:rPr lang="ru-RU" sz="3800" b="1" dirty="0" err="1"/>
              <a:t>Microsoft</a:t>
            </a:r>
            <a:r>
              <a:rPr lang="ru-RU" sz="3800" b="1" dirty="0"/>
              <a:t> </a:t>
            </a:r>
            <a:r>
              <a:rPr lang="ru-RU" sz="3800" b="1" dirty="0" err="1"/>
              <a:t>Power</a:t>
            </a:r>
            <a:r>
              <a:rPr lang="ru-RU" sz="3800" b="1" dirty="0"/>
              <a:t> </a:t>
            </a:r>
            <a:r>
              <a:rPr lang="ru-RU" sz="3800" b="1" dirty="0" err="1"/>
              <a:t>Point</a:t>
            </a:r>
            <a:r>
              <a:rPr lang="ru-RU" sz="3800" b="1" dirty="0"/>
              <a:t>.</a:t>
            </a:r>
          </a:p>
          <a:p>
            <a:r>
              <a:rPr lang="ru-RU" sz="3800" b="1" dirty="0"/>
              <a:t>    Приобретение опыта проектной деятельности через создание, редактирование, оформление, сохранение информационных объектов.</a:t>
            </a:r>
          </a:p>
          <a:p>
            <a:r>
              <a:rPr lang="ru-RU" sz="3800" b="1" dirty="0"/>
              <a:t>    Приобретение знаний, создающих посыл для воспитания уважения к опыту предыдущих поколений, к воспитанию самоуважения и стремлению к самосовершенствованию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113" y="33784"/>
            <a:ext cx="152400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849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Отсроченный </a:t>
            </a:r>
            <a:r>
              <a:rPr lang="ru-RU" sz="4000" b="1" dirty="0"/>
              <a:t>результат реализации проекта:</a:t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ru-RU" b="1" dirty="0"/>
              <a:t>Умение эффективно работать с информацией в любой отрасли знаний, участие детей в научно-практических конференциях.</a:t>
            </a:r>
          </a:p>
          <a:p>
            <a:r>
              <a:rPr lang="ru-RU" b="1" dirty="0"/>
              <a:t>    Формирование всесторонне развитой, обладающей высоким уровнем воспитанности,  личности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725144"/>
            <a:ext cx="10382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725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Этапы </a:t>
            </a:r>
            <a:r>
              <a:rPr lang="ru-RU" dirty="0"/>
              <a:t>реализации проекта: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637565"/>
              </p:ext>
            </p:extLst>
          </p:nvPr>
        </p:nvGraphicFramePr>
        <p:xfrm>
          <a:off x="323527" y="1340764"/>
          <a:ext cx="8496945" cy="5395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1382"/>
                <a:gridCol w="6166520"/>
                <a:gridCol w="1479043"/>
              </a:tblGrid>
              <a:tr h="437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Этап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0" marR="523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Формы работы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0" marR="523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Сроки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0" marR="52330" marT="0" marB="0"/>
                </a:tc>
              </a:tr>
              <a:tr h="17124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0" marR="523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Представление учащимся информации о проекте.     Рассказ учителя об интересных фактах (иногда смешных и даже курьёзных) из жизни учёных с целью вызвать интерес к личности учёного.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Осмысление. Выбор объекта.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Комплектование групп.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0" marR="523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сентябрь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0" marR="52330" marT="0" marB="0"/>
                </a:tc>
              </a:tr>
              <a:tr h="11086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II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0" marR="523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Постановка проблемы, целеполагание, выдвижение гипотез.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Работа по сбору и анализу информации.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Систематизация материала. Консультации.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0" marR="523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октябрь - декабрь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0" marR="52330" marT="0" marB="0"/>
                </a:tc>
              </a:tr>
              <a:tr h="5708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III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0" marR="523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Техническая работа по созданию продукта.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Консультации.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0" marR="523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январь, февраль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0" marR="52330" marT="0" marB="0"/>
                </a:tc>
              </a:tr>
              <a:tr h="5708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IV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0" marR="523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Представление продукта каждой группой.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Защита презентации в своём классе.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0" marR="523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март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0" marR="52330" marT="0" marB="0"/>
                </a:tc>
              </a:tr>
              <a:tr h="8562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0" marR="523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Оценка работы учащимися других классов (продукт представляет учитель).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Подведение итогов в классе. Оценка.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0" marR="523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апрель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0" marR="523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87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Заключение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147248" cy="482453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Работа над  проектом ведётся уже три года и ещё не закончена. Банк информационных материалов об учёных – физиках ежегодно пополняется и совершенствуется. </a:t>
            </a:r>
          </a:p>
          <a:p>
            <a:r>
              <a:rPr lang="ru-RU" b="1" dirty="0"/>
              <a:t>      Практическая и педагогическая цели проекта достигаются в течение каждого учебного года, то есть мы имеем гарантированный результат реализации проекта, но в данном проекте важнее всего достижение отсроченного </a:t>
            </a:r>
            <a:r>
              <a:rPr lang="ru-RU" b="1" dirty="0" smtClean="0"/>
              <a:t>результата. </a:t>
            </a:r>
            <a:r>
              <a:rPr lang="ru-RU" b="1" dirty="0"/>
              <a:t>И, что очень важно в данном проекте </a:t>
            </a:r>
            <a:r>
              <a:rPr lang="ru-RU" b="1" dirty="0" smtClean="0"/>
              <a:t>происходит включение </a:t>
            </a:r>
            <a:r>
              <a:rPr lang="ru-RU" b="1" dirty="0"/>
              <a:t>в проектную деятельность всё большего количества учащихся, так как интерес к проекту возникает ещё в 7 – 8 классе.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16024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187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1224</Words>
  <Application>Microsoft Office PowerPoint</Application>
  <PresentationFormat>Экран (4:3)</PresentationFormat>
  <Paragraphs>116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Галерея учёных</vt:lpstr>
      <vt:lpstr>Паспорт проекта </vt:lpstr>
      <vt:lpstr> Актуальность: </vt:lpstr>
      <vt:lpstr> Проблема: </vt:lpstr>
      <vt:lpstr> Цель проекта: </vt:lpstr>
      <vt:lpstr> Гарантированный результат реализации проекта: </vt:lpstr>
      <vt:lpstr> Отсроченный результат реализации проекта: </vt:lpstr>
      <vt:lpstr> Этапы реализации проекта: </vt:lpstr>
      <vt:lpstr> Заключение </vt:lpstr>
      <vt:lpstr>Банк информационных материалов</vt:lpstr>
      <vt:lpstr>Планы на будущее</vt:lpstr>
      <vt:lpstr>Презентация PowerPoint</vt:lpstr>
      <vt:lpstr>Смешные истории</vt:lpstr>
      <vt:lpstr>Презентация PowerPoint</vt:lpstr>
      <vt:lpstr>Презентация PowerPoint</vt:lpstr>
      <vt:lpstr>Презентация PowerPoint</vt:lpstr>
      <vt:lpstr>Работу продолжим!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Тимур</dc:creator>
  <cp:lastModifiedBy>Тимур</cp:lastModifiedBy>
  <cp:revision>26</cp:revision>
  <dcterms:created xsi:type="dcterms:W3CDTF">2012-11-27T17:45:28Z</dcterms:created>
  <dcterms:modified xsi:type="dcterms:W3CDTF">2012-11-30T01:14:56Z</dcterms:modified>
</cp:coreProperties>
</file>