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FAAB202-2F4E-489C-B59B-924CC9AA6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07642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82C3D6-EF85-4547-92C7-30104224C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19100"/>
      </p:ext>
    </p:extLst>
  </p:cSld>
  <p:clrMapOvr>
    <a:masterClrMapping/>
  </p:clrMapOvr>
  <p:transition advTm="3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5DA6841-DD3C-4DED-A29A-CE8A47F4F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2726"/>
      </p:ext>
    </p:extLst>
  </p:cSld>
  <p:clrMapOvr>
    <a:masterClrMapping/>
  </p:clrMapOvr>
  <p:transition advTm="3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911CA1B-7BA9-4F63-A115-73F39000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64566"/>
      </p:ext>
    </p:extLst>
  </p:cSld>
  <p:clrMapOvr>
    <a:masterClrMapping/>
  </p:clrMapOvr>
  <p:transition advTm="3000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E5D1-5C94-4EED-AFBA-852D33AEADB7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6E6FE2B-B11E-4276-B980-59E301F3B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3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F39A-8D67-4F6C-AB04-57C2252EF163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08CE-7A82-4097-8352-F90CDDDB6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2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6239-D195-4A7D-8205-F4BD7DBC0206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5FEB-9BFC-4778-BF9E-65250AAFD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6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111E-A5A7-48E7-8D0B-B55F52520E4A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7167-912E-4696-969C-84038426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7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8330A4-461D-40CB-8448-FB234C2E43C8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726B77-434B-419E-9EDD-EFD0767A5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8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BCE4-2CBA-431E-9319-E26E6780AA31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7D1D-7757-487B-A727-3DE68D41F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0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8856C-121F-4E4F-B5D8-E97F74BA4815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9564-2332-404B-9C09-9F66116E3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C94E5E8-2942-404D-BED8-801842B48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01981"/>
      </p:ext>
    </p:extLst>
  </p:cSld>
  <p:clrMapOvr>
    <a:masterClrMapping/>
  </p:clrMapOvr>
  <p:transition advTm="3000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0F90-5DB9-4893-8F9C-99F7FB62B67D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947F-3526-4AED-ABD7-3C7D427BA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49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0403-D5C2-4EA2-A58B-8BA24DA26249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827E-D66B-4E9C-AD73-64A3D81C0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90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9E4B-0716-4775-BD45-0E3B16101EF3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B28A-EC89-401E-A3BF-12FE7CCDF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8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23AD-32CF-4097-97B9-047DB25C4F2F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27D9-A9B0-496D-971A-418D6DAF8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6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AA9CD6-5CD4-4590-82DD-2C793ECE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16"/>
      </p:ext>
    </p:extLst>
  </p:cSld>
  <p:clrMapOvr>
    <a:masterClrMapping/>
  </p:clrMapOvr>
  <p:transition advTm="3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297EFE7-210E-4C69-85C8-0F9E26BAE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01262"/>
      </p:ext>
    </p:extLst>
  </p:cSld>
  <p:clrMapOvr>
    <a:masterClrMapping/>
  </p:clrMapOvr>
  <p:transition advTm="3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A5A2CAE-A3ED-469F-BA45-667921742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37216"/>
      </p:ext>
    </p:extLst>
  </p:cSld>
  <p:clrMapOvr>
    <a:masterClrMapping/>
  </p:clrMapOvr>
  <p:transition advTm="3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8C4F807-E13F-4B2B-93B3-B79618282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26214"/>
      </p:ext>
    </p:extLst>
  </p:cSld>
  <p:clrMapOvr>
    <a:masterClrMapping/>
  </p:clrMapOvr>
  <p:transition advTm="3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D18EB3A-7CF7-48EB-A53C-3F24C9512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71585"/>
      </p:ext>
    </p:extLst>
  </p:cSld>
  <p:clrMapOvr>
    <a:masterClrMapping/>
  </p:clrMapOvr>
  <p:transition advTm="3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5338B33-D8F4-4998-97C7-9171C088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43425"/>
      </p:ext>
    </p:extLst>
  </p:cSld>
  <p:clrMapOvr>
    <a:masterClrMapping/>
  </p:clrMapOvr>
  <p:transition advTm="3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8E31E0B-985C-4332-A565-97B66F488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32108"/>
      </p:ext>
    </p:extLst>
  </p:cSld>
  <p:clrMapOvr>
    <a:masterClrMapping/>
  </p:clrMapOvr>
  <p:transition advTm="3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8D9AE-D163-47A4-B095-0EC5A6068B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364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E4005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6E909-1E95-401E-93B5-3AF23659D398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E4005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CC0CD-6B85-46CE-8198-FE54591A3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C007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C007F"/>
        </a:buClr>
        <a:buFont typeface="Georgia" pitchFamily="18" charset="0"/>
        <a:buChar char="▫"/>
        <a:defRPr sz="2000" kern="1200">
          <a:solidFill>
            <a:srgbClr val="9C007F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5379"/>
            <a:ext cx="2911508" cy="32124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4" descr="08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26" y="1045005"/>
            <a:ext cx="3240087" cy="243046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100"/>
            <a:ext cx="8640960" cy="13843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n w="2857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Альтернативные источники энергии</a:t>
            </a:r>
            <a:endParaRPr lang="ru-RU" b="1" dirty="0">
              <a:ln w="2857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1124744"/>
            <a:ext cx="3025255" cy="237626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2" y="3844899"/>
            <a:ext cx="3703637" cy="29098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-8225" r="-834" b="2913"/>
          <a:stretch/>
        </p:blipFill>
        <p:spPr bwMode="auto">
          <a:xfrm>
            <a:off x="2555776" y="1659196"/>
            <a:ext cx="3816424" cy="398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923229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57375"/>
            <a:ext cx="4714875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573016"/>
            <a:ext cx="5928742" cy="5989910"/>
          </a:xfrm>
        </p:spPr>
        <p:txBody>
          <a:bodyPr/>
          <a:lstStyle/>
          <a:p>
            <a:pPr lvl="0" eaLnBrk="1" hangingPunct="1"/>
            <a:r>
              <a:rPr lang="ru-RU" sz="2400" dirty="0">
                <a:solidFill>
                  <a:prstClr val="black"/>
                </a:solidFill>
              </a:rPr>
              <a:t>Коэффициент </a:t>
            </a:r>
            <a:r>
              <a:rPr lang="ru-RU" sz="2400" b="1" i="1" dirty="0">
                <a:solidFill>
                  <a:srgbClr val="0070C0"/>
                </a:solidFill>
              </a:rPr>
              <a:t>K</a:t>
            </a:r>
            <a:r>
              <a:rPr lang="ru-RU" sz="2400" b="1" i="1" dirty="0">
                <a:solidFill>
                  <a:srgbClr val="C00000"/>
                </a:solidFill>
              </a:rPr>
              <a:t> = </a:t>
            </a:r>
            <a:r>
              <a:rPr lang="en-US" sz="2400" b="1" i="1" dirty="0" smtClean="0">
                <a:solidFill>
                  <a:srgbClr val="C00000"/>
                </a:solidFill>
              </a:rPr>
              <a:t>N</a:t>
            </a:r>
            <a:r>
              <a:rPr lang="ru-RU" sz="2400" b="1" i="1" baseline="-25000" dirty="0" smtClean="0">
                <a:solidFill>
                  <a:srgbClr val="C00000"/>
                </a:solidFill>
              </a:rPr>
              <a:t>2</a:t>
            </a:r>
            <a:r>
              <a:rPr lang="ru-RU" sz="2400" b="1" i="1" dirty="0">
                <a:solidFill>
                  <a:srgbClr val="C00000"/>
                </a:solidFill>
              </a:rPr>
              <a:t> / </a:t>
            </a:r>
            <a:r>
              <a:rPr lang="en-US" sz="2400" b="1" i="1" dirty="0" smtClean="0">
                <a:solidFill>
                  <a:srgbClr val="C00000"/>
                </a:solidFill>
              </a:rPr>
              <a:t>N</a:t>
            </a:r>
            <a:r>
              <a:rPr lang="ru-RU" sz="2400" b="1" i="1" baseline="-25000" dirty="0" smtClean="0">
                <a:solidFill>
                  <a:srgbClr val="C00000"/>
                </a:solidFill>
              </a:rPr>
              <a:t>1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есть </a:t>
            </a:r>
            <a:r>
              <a:rPr lang="ru-RU" sz="2400" b="1" dirty="0">
                <a:solidFill>
                  <a:srgbClr val="C00000"/>
                </a:solidFill>
              </a:rPr>
              <a:t>коэффициент трансформации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</a:p>
          <a:p>
            <a:pPr eaLnBrk="1" hangingPunct="1"/>
            <a:r>
              <a:rPr lang="ru-RU" sz="2400" dirty="0" smtClean="0"/>
              <a:t>При </a:t>
            </a:r>
            <a:r>
              <a:rPr lang="ru-RU" sz="2400" b="1" i="1" dirty="0" smtClean="0">
                <a:solidFill>
                  <a:srgbClr val="C00000"/>
                </a:solidFill>
              </a:rPr>
              <a:t>K &gt; 1</a:t>
            </a:r>
            <a:r>
              <a:rPr lang="ru-RU" sz="2400" dirty="0" smtClean="0"/>
              <a:t> трансформатор называется </a:t>
            </a:r>
            <a:r>
              <a:rPr lang="ru-RU" sz="2400" b="1" dirty="0" smtClean="0">
                <a:solidFill>
                  <a:srgbClr val="C00000"/>
                </a:solidFill>
              </a:rPr>
              <a:t>повышающим</a:t>
            </a:r>
            <a:r>
              <a:rPr lang="ru-RU" sz="2400" dirty="0" smtClean="0"/>
              <a:t>, </a:t>
            </a:r>
            <a:endParaRPr lang="en-US" sz="2400" dirty="0" smtClean="0"/>
          </a:p>
          <a:p>
            <a:pPr lvl="0" eaLnBrk="1" hangingPunct="1"/>
            <a:r>
              <a:rPr lang="ru-RU" sz="2400" dirty="0">
                <a:solidFill>
                  <a:prstClr val="black"/>
                </a:solidFill>
              </a:rPr>
              <a:t>при </a:t>
            </a:r>
            <a:r>
              <a:rPr lang="ru-RU" sz="2400" b="1" i="1" dirty="0">
                <a:solidFill>
                  <a:srgbClr val="C00000"/>
                </a:solidFill>
              </a:rPr>
              <a:t>K &lt; 1</a:t>
            </a:r>
            <a:r>
              <a:rPr lang="ru-RU" sz="2400" dirty="0">
                <a:solidFill>
                  <a:prstClr val="black"/>
                </a:solidFill>
              </a:rPr>
              <a:t> – </a:t>
            </a:r>
            <a:r>
              <a:rPr lang="ru-RU" sz="2400" b="1" dirty="0" smtClean="0">
                <a:solidFill>
                  <a:srgbClr val="C00000"/>
                </a:solidFill>
              </a:rPr>
              <a:t>понижающим.</a:t>
            </a:r>
            <a:endParaRPr lang="ru-RU" sz="2400" dirty="0" smtClean="0"/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Коэффициент полезного действия линии передач не превышает 90 %.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8295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5899" y="4221088"/>
            <a:ext cx="3167062" cy="2425700"/>
          </a:xfrm>
        </p:spPr>
      </p:pic>
      <p:pic>
        <p:nvPicPr>
          <p:cNvPr id="82957" name="Picture 13" descr="C:\Program Files\Physicon\Open Physics 2.5 part 2\content\chapter2\section\paragraph5\images\2-5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" y="-33389"/>
            <a:ext cx="912062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C:\Program Files\Physicon\Open Physics 2.5 part 2\content\javagifs\63166759466147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31" y="3238500"/>
            <a:ext cx="16954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1859" y="-102662"/>
            <a:ext cx="524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Передача электроэнергии</a:t>
            </a:r>
          </a:p>
        </p:txBody>
      </p:sp>
    </p:spTree>
    <p:extLst>
      <p:ext uri="{BB962C8B-B14F-4D97-AF65-F5344CB8AC3E}">
        <p14:creationId xmlns:p14="http://schemas.microsoft.com/office/powerpoint/2010/main" val="6952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1_Океан</vt:lpstr>
      <vt:lpstr>1_Городская</vt:lpstr>
      <vt:lpstr>Альтернативные источники энергии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_zh@n_</dc:creator>
  <cp:lastModifiedBy>_zh@n_</cp:lastModifiedBy>
  <cp:revision>4</cp:revision>
  <dcterms:created xsi:type="dcterms:W3CDTF">2012-12-07T19:34:25Z</dcterms:created>
  <dcterms:modified xsi:type="dcterms:W3CDTF">2012-12-10T18:19:49Z</dcterms:modified>
</cp:coreProperties>
</file>