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58AAF-4EAE-421B-961A-FF4D81BAFE91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7991-770B-4D43-A749-32F32FD23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5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1BBF9-12AE-4392-8030-418928F431E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0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FAAB202-2F4E-489C-B59B-924CC9AA6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41453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82C3D6-EF85-4547-92C7-30104224C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1318"/>
      </p:ext>
    </p:extLst>
  </p:cSld>
  <p:clrMapOvr>
    <a:masterClrMapping/>
  </p:clrMapOvr>
  <p:transition advTm="3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5DA6841-DD3C-4DED-A29A-CE8A47F4F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42678"/>
      </p:ext>
    </p:extLst>
  </p:cSld>
  <p:clrMapOvr>
    <a:masterClrMapping/>
  </p:clrMapOvr>
  <p:transition advTm="3000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911CA1B-7BA9-4F63-A115-73F390008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05175"/>
      </p:ext>
    </p:extLst>
  </p:cSld>
  <p:clrMapOvr>
    <a:masterClrMapping/>
  </p:clrMapOvr>
  <p:transition advTm="3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C94E5E8-2942-404D-BED8-801842B48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75413"/>
      </p:ext>
    </p:extLst>
  </p:cSld>
  <p:clrMapOvr>
    <a:masterClrMapping/>
  </p:clrMapOvr>
  <p:transition advTm="3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AA9CD6-5CD4-4590-82DD-2C793ECE6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53963"/>
      </p:ext>
    </p:extLst>
  </p:cSld>
  <p:clrMapOvr>
    <a:masterClrMapping/>
  </p:clrMapOvr>
  <p:transition advTm="3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297EFE7-210E-4C69-85C8-0F9E26BAE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41207"/>
      </p:ext>
    </p:extLst>
  </p:cSld>
  <p:clrMapOvr>
    <a:masterClrMapping/>
  </p:clrMapOvr>
  <p:transition advTm="3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A5A2CAE-A3ED-469F-BA45-667921742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51680"/>
      </p:ext>
    </p:extLst>
  </p:cSld>
  <p:clrMapOvr>
    <a:masterClrMapping/>
  </p:clrMapOvr>
  <p:transition advTm="3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8C4F807-E13F-4B2B-93B3-B79618282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012415"/>
      </p:ext>
    </p:extLst>
  </p:cSld>
  <p:clrMapOvr>
    <a:masterClrMapping/>
  </p:clrMapOvr>
  <p:transition advTm="3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D18EB3A-7CF7-48EB-A53C-3F24C9512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04406"/>
      </p:ext>
    </p:extLst>
  </p:cSld>
  <p:clrMapOvr>
    <a:masterClrMapping/>
  </p:clrMapOvr>
  <p:transition advTm="3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5338B33-D8F4-4998-97C7-9171C088F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67056"/>
      </p:ext>
    </p:extLst>
  </p:cSld>
  <p:clrMapOvr>
    <a:masterClrMapping/>
  </p:clrMapOvr>
  <p:transition advTm="3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8E31E0B-985C-4332-A565-97B66F488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4936"/>
      </p:ext>
    </p:extLst>
  </p:cSld>
  <p:clrMapOvr>
    <a:masterClrMapping/>
  </p:clrMapOvr>
  <p:transition advTm="3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8D9AE-D163-47A4-B095-0EC5A6068B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806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53013"/>
            <a:ext cx="2425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92450"/>
            <a:ext cx="4610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59000"/>
            <a:ext cx="46767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68775"/>
            <a:ext cx="47529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5432425"/>
            <a:ext cx="5486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0689" y="332656"/>
            <a:ext cx="81067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8000">
                  <a:solidFill>
                    <a:srgbClr val="9999F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Уравнения переменного тока</a:t>
            </a:r>
          </a:p>
        </p:txBody>
      </p:sp>
      <p:sp>
        <p:nvSpPr>
          <p:cNvPr id="30728" name="TextBox 5"/>
          <p:cNvSpPr txBox="1">
            <a:spLocks noChangeArrowheads="1"/>
          </p:cNvSpPr>
          <p:nvPr/>
        </p:nvSpPr>
        <p:spPr bwMode="auto">
          <a:xfrm>
            <a:off x="2268538" y="1120775"/>
            <a:ext cx="59356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66"/>
                </a:solidFill>
                <a:latin typeface="Tahoma" pitchFamily="34" charset="0"/>
              </a:rPr>
              <a:t>q = q</a:t>
            </a:r>
            <a:r>
              <a:rPr lang="en-US" sz="4400" baseline="-25000">
                <a:solidFill>
                  <a:srgbClr val="000066"/>
                </a:solidFill>
                <a:latin typeface="Tahoma" pitchFamily="34" charset="0"/>
              </a:rPr>
              <a:t>max</a:t>
            </a:r>
            <a:r>
              <a:rPr lang="en-US" sz="4400">
                <a:solidFill>
                  <a:srgbClr val="000066"/>
                </a:solidFill>
                <a:latin typeface="Tahoma" pitchFamily="34" charset="0"/>
              </a:rPr>
              <a:t>cos (wt) </a:t>
            </a:r>
            <a:endParaRPr lang="ru-RU" sz="440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3072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58900"/>
            <a:ext cx="211613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527075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528392" cy="4187780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3843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Verdana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Verdana"/>
              </a:rPr>
            </a:br>
            <a:r>
              <a:rPr lang="ru-RU" sz="3200" b="1" dirty="0">
                <a:solidFill>
                  <a:srgbClr val="C00000"/>
                </a:solidFill>
                <a:effectLst/>
                <a:latin typeface="Verdana"/>
              </a:rPr>
              <a:t/>
            </a:r>
            <a:br>
              <a:rPr lang="ru-RU" sz="3200" b="1" dirty="0">
                <a:solidFill>
                  <a:srgbClr val="C00000"/>
                </a:solidFill>
                <a:effectLst/>
                <a:latin typeface="Verdana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Verdana"/>
              </a:rPr>
              <a:t>                      Задача №1</a:t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Verdana"/>
              </a:rPr>
            </a:br>
            <a:r>
              <a:rPr lang="ru-RU" sz="3200" b="1" kern="1200" dirty="0" smtClean="0">
                <a:solidFill>
                  <a:srgbClr val="002060"/>
                </a:solidFill>
                <a:effectLst/>
                <a:latin typeface="Trebuchet MS"/>
              </a:rPr>
              <a:t>Катушка электрического </a:t>
            </a:r>
            <a:r>
              <a:rPr lang="ru-RU" sz="3200" b="1" kern="1200" dirty="0">
                <a:solidFill>
                  <a:srgbClr val="002060"/>
                </a:solidFill>
                <a:effectLst/>
                <a:latin typeface="Trebuchet MS"/>
              </a:rPr>
              <a:t>звонка с железным сердечником подключена к переменному току </a:t>
            </a:r>
            <a:r>
              <a:rPr lang="ru-RU" sz="3200" b="1" kern="1200" dirty="0" smtClean="0">
                <a:solidFill>
                  <a:srgbClr val="002060"/>
                </a:solidFill>
                <a:effectLst/>
                <a:latin typeface="Trebuchet MS"/>
              </a:rPr>
              <a:t>электросети </a:t>
            </a:r>
            <a:r>
              <a:rPr lang="ru-RU" sz="3200" b="1" kern="1200" dirty="0">
                <a:solidFill>
                  <a:srgbClr val="002060"/>
                </a:solidFill>
                <a:effectLst/>
                <a:latin typeface="Trebuchet MS"/>
              </a:rPr>
              <a:t>частотой 50 Гц (см. </a:t>
            </a:r>
            <a:r>
              <a:rPr lang="ru-RU" sz="3200" b="1" kern="1200" dirty="0" smtClean="0">
                <a:solidFill>
                  <a:srgbClr val="002060"/>
                </a:solidFill>
                <a:effectLst/>
                <a:latin typeface="Trebuchet MS"/>
              </a:rPr>
              <a:t>рис.)</a:t>
            </a:r>
            <a:br>
              <a:rPr lang="ru-RU" sz="3200" b="1" kern="1200" dirty="0" smtClean="0">
                <a:solidFill>
                  <a:srgbClr val="002060"/>
                </a:solidFill>
                <a:effectLst/>
                <a:latin typeface="Trebuchet MS"/>
              </a:rPr>
            </a:br>
            <a:r>
              <a:rPr lang="ru-RU" sz="3200" b="1" kern="1200" dirty="0" smtClean="0">
                <a:solidFill>
                  <a:srgbClr val="002060"/>
                </a:solidFill>
                <a:effectLst/>
                <a:latin typeface="Trebuchet MS"/>
              </a:rPr>
              <a:t>Чему равна частота</a:t>
            </a:r>
            <a:br>
              <a:rPr lang="ru-RU" sz="3200" b="1" kern="1200" dirty="0" smtClean="0">
                <a:solidFill>
                  <a:srgbClr val="002060"/>
                </a:solidFill>
                <a:effectLst/>
                <a:latin typeface="Trebuchet MS"/>
              </a:rPr>
            </a:br>
            <a:r>
              <a:rPr lang="ru-RU" sz="3200" b="1" kern="1200" dirty="0" smtClean="0">
                <a:solidFill>
                  <a:srgbClr val="002060"/>
                </a:solidFill>
                <a:effectLst/>
                <a:latin typeface="Trebuchet MS"/>
              </a:rPr>
              <a:t> колебаний якоря?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94364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Trebuchet MS" pitchFamily="34" charset="0"/>
              <a:buAutoNum type="arabicPeriod"/>
            </a:pPr>
            <a:r>
              <a:rPr lang="ru-RU" sz="3200" b="1" dirty="0">
                <a:solidFill>
                  <a:srgbClr val="000000"/>
                </a:solidFill>
                <a:latin typeface="Georgia"/>
                <a:cs typeface="Arial" charset="0"/>
              </a:rPr>
              <a:t>50 Гц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Trebuchet MS" pitchFamily="34" charset="0"/>
              <a:buAutoNum type="arabicPeriod"/>
            </a:pPr>
            <a:r>
              <a:rPr lang="ru-RU" sz="3200" b="1" dirty="0">
                <a:solidFill>
                  <a:srgbClr val="000000"/>
                </a:solidFill>
                <a:latin typeface="Georgia"/>
                <a:cs typeface="Arial" charset="0"/>
              </a:rPr>
              <a:t>25 Гц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Trebuchet MS" pitchFamily="34" charset="0"/>
              <a:buAutoNum type="arabicPeriod"/>
            </a:pPr>
            <a:r>
              <a:rPr lang="ru-RU" sz="3200" b="1" dirty="0">
                <a:solidFill>
                  <a:srgbClr val="000000"/>
                </a:solidFill>
                <a:latin typeface="Georgia"/>
                <a:cs typeface="Arial" charset="0"/>
              </a:rPr>
              <a:t>100 Гц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Trebuchet MS" pitchFamily="34" charset="0"/>
              <a:buAutoNum type="arabicPeriod"/>
            </a:pPr>
            <a:r>
              <a:rPr lang="ru-RU" sz="3200" b="1" dirty="0">
                <a:solidFill>
                  <a:srgbClr val="000000"/>
                </a:solidFill>
                <a:latin typeface="Georgia"/>
                <a:cs typeface="Arial" charset="0"/>
              </a:rPr>
              <a:t>зависит от конструкции якоря</a:t>
            </a:r>
          </a:p>
        </p:txBody>
      </p:sp>
    </p:spTree>
    <p:extLst>
      <p:ext uri="{BB962C8B-B14F-4D97-AF65-F5344CB8AC3E}">
        <p14:creationId xmlns:p14="http://schemas.microsoft.com/office/powerpoint/2010/main" val="2264781692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036496" cy="13843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/>
                <a:latin typeface="Verdana"/>
              </a:rPr>
              <a:t/>
            </a:r>
            <a:br>
              <a:rPr lang="ru-RU" sz="3600" b="1" dirty="0">
                <a:solidFill>
                  <a:srgbClr val="C00000"/>
                </a:solidFill>
                <a:effectLst/>
                <a:latin typeface="Verdana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при</a:t>
            </a:r>
            <a:r>
              <a:rPr lang="ru-RU" sz="3200" b="1" kern="1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веден </a:t>
            </a:r>
            <a:r>
              <a:rPr lang="ru-RU" sz="3200" b="1" kern="1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график изменения напряжения в электрической цепи с течением времени. Чему равен период </a:t>
            </a:r>
            <a:r>
              <a:rPr lang="ru-RU" sz="3200" b="1" kern="1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и частота колебаний </a:t>
            </a:r>
            <a:r>
              <a:rPr lang="ru-RU" sz="3200" b="1" kern="12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напряжения?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3284984"/>
            <a:ext cx="4038600" cy="39707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rgbClr val="002060"/>
                </a:solidFill>
              </a:rPr>
              <a:t>0,4 </a:t>
            </a:r>
            <a:r>
              <a:rPr lang="ru-RU" sz="3600" dirty="0" smtClean="0">
                <a:solidFill>
                  <a:srgbClr val="002060"/>
                </a:solidFill>
              </a:rPr>
              <a:t>с; 2,5В</a:t>
            </a:r>
            <a:endParaRPr lang="ru-RU" sz="3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0,4Гц; 2с</a:t>
            </a:r>
            <a:endParaRPr lang="ru-RU" sz="3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0,4с; 2,5Гц</a:t>
            </a:r>
            <a:endParaRPr lang="ru-RU" sz="3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0,2с;5 Гц.</a:t>
            </a:r>
            <a:endParaRPr lang="ru-RU" sz="3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5674941" cy="388843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2410"/>
            <a:ext cx="34940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019705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036496" cy="1384300"/>
          </a:xfrm>
        </p:spPr>
        <p:txBody>
          <a:bodyPr/>
          <a:lstStyle/>
          <a:p>
            <a:r>
              <a:rPr lang="ru-RU" sz="3600" b="1" kern="1200" dirty="0">
                <a:solidFill>
                  <a:srgbClr val="002060"/>
                </a:solidFill>
                <a:effectLst/>
                <a:latin typeface="Calibri"/>
              </a:rPr>
              <a:t>На рисунке показан график колебаний силы тока в колебательном контуре. Определите амплитуду  силы тока и период колебаний.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504" y="3356992"/>
            <a:ext cx="40386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1,25 А; 4 </a:t>
            </a:r>
            <a:r>
              <a:rPr lang="ru-RU" dirty="0" err="1" smtClean="0">
                <a:solidFill>
                  <a:srgbClr val="002060"/>
                </a:solidFill>
              </a:rPr>
              <a:t>мкс</a:t>
            </a:r>
            <a:endParaRPr lang="ru-RU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0,05А; 5мкс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0,05А; 5с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1,15А; 5мкс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5832648" cy="4032448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47864" y="0"/>
            <a:ext cx="3318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Verdana"/>
              </a:rPr>
              <a:t>Задача №3.</a:t>
            </a:r>
            <a:endParaRPr lang="ru-RU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25528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55" y="2708920"/>
            <a:ext cx="4275730" cy="3960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" y="795933"/>
            <a:ext cx="9144000" cy="1840756"/>
          </a:xfrm>
        </p:spPr>
        <p:txBody>
          <a:bodyPr/>
          <a:lstStyle/>
          <a:p>
            <a:pPr algn="ctr"/>
            <a:r>
              <a:rPr lang="ru-RU" sz="3200" b="1" kern="1200" dirty="0">
                <a:solidFill>
                  <a:srgbClr val="002060"/>
                </a:solidFill>
                <a:effectLst/>
                <a:latin typeface="Calibri"/>
              </a:rPr>
              <a:t>Как изменится частота собственных электромагнитных колебаний в </a:t>
            </a:r>
            <a:r>
              <a:rPr lang="ru-RU" sz="3200" b="1" kern="1200" dirty="0" smtClean="0">
                <a:solidFill>
                  <a:srgbClr val="002060"/>
                </a:solidFill>
                <a:effectLst/>
                <a:latin typeface="Calibri"/>
              </a:rPr>
              <a:t>контуре(см</a:t>
            </a:r>
            <a:r>
              <a:rPr lang="ru-RU" sz="3200" b="1" kern="1200" dirty="0">
                <a:solidFill>
                  <a:srgbClr val="002060"/>
                </a:solidFill>
                <a:effectLst/>
                <a:latin typeface="Calibri"/>
              </a:rPr>
              <a:t>. </a:t>
            </a:r>
            <a:r>
              <a:rPr lang="ru-RU" sz="3200" b="1" kern="1200" dirty="0" smtClean="0">
                <a:solidFill>
                  <a:srgbClr val="002060"/>
                </a:solidFill>
                <a:effectLst/>
                <a:latin typeface="Calibri"/>
              </a:rPr>
              <a:t>рис.), </a:t>
            </a:r>
            <a:r>
              <a:rPr lang="ru-RU" sz="3200" b="1" kern="1200" dirty="0">
                <a:solidFill>
                  <a:srgbClr val="002060"/>
                </a:solidFill>
                <a:effectLst/>
                <a:latin typeface="Calibri"/>
              </a:rPr>
              <a:t>если ключ </a:t>
            </a:r>
            <a:r>
              <a:rPr lang="ru-RU" sz="3600" b="1" kern="1200" dirty="0">
                <a:solidFill>
                  <a:srgbClr val="C00000"/>
                </a:solidFill>
                <a:effectLst/>
                <a:latin typeface="Calibri"/>
              </a:rPr>
              <a:t>К</a:t>
            </a:r>
            <a:r>
              <a:rPr lang="ru-RU" sz="3200" b="1" kern="1200" dirty="0">
                <a:solidFill>
                  <a:srgbClr val="C00000"/>
                </a:solidFill>
                <a:effectLst/>
                <a:latin typeface="Calibri"/>
              </a:rPr>
              <a:t> </a:t>
            </a:r>
            <a:r>
              <a:rPr lang="ru-RU" sz="3200" b="1" kern="1200" dirty="0">
                <a:solidFill>
                  <a:srgbClr val="002060"/>
                </a:solidFill>
                <a:effectLst/>
                <a:latin typeface="Calibri"/>
              </a:rPr>
              <a:t>перевести из положения </a:t>
            </a:r>
            <a:r>
              <a:rPr lang="ru-RU" sz="3600" b="1" kern="1200" dirty="0">
                <a:solidFill>
                  <a:srgbClr val="C00000"/>
                </a:solidFill>
                <a:effectLst/>
                <a:latin typeface="Calibri"/>
              </a:rPr>
              <a:t>1</a:t>
            </a:r>
            <a:r>
              <a:rPr lang="ru-RU" sz="3200" b="1" kern="1200" dirty="0">
                <a:solidFill>
                  <a:srgbClr val="002060"/>
                </a:solidFill>
                <a:effectLst/>
                <a:latin typeface="Calibri"/>
              </a:rPr>
              <a:t> в положение </a:t>
            </a:r>
            <a:r>
              <a:rPr lang="ru-RU" sz="3600" b="1" kern="1200" dirty="0">
                <a:solidFill>
                  <a:srgbClr val="C00000"/>
                </a:solidFill>
                <a:effectLst/>
                <a:latin typeface="Calibri"/>
              </a:rPr>
              <a:t>2</a:t>
            </a:r>
            <a:r>
              <a:rPr lang="ru-RU" sz="3200" b="1" kern="1200" dirty="0">
                <a:solidFill>
                  <a:srgbClr val="002060"/>
                </a:solidFill>
                <a:effectLst/>
                <a:latin typeface="Calibri"/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504" y="3212976"/>
            <a:ext cx="4464496" cy="4114800"/>
          </a:xfrm>
        </p:spPr>
        <p:txBody>
          <a:bodyPr/>
          <a:lstStyle/>
          <a:p>
            <a:pPr marL="457200" lvl="0" indent="-457200" eaLnBrk="1" hangingPunct="1">
              <a:spcBef>
                <a:spcPct val="0"/>
              </a:spcBef>
              <a:buClr>
                <a:srgbClr val="C00000"/>
              </a:buClr>
              <a:buSzTx/>
              <a:buFont typeface="Calibri" pitchFamily="34" charset="0"/>
              <a:buAutoNum type="arabicPeriod"/>
            </a:pPr>
            <a:r>
              <a:rPr lang="ru-RU" b="1" kern="1200" dirty="0" smtClean="0">
                <a:solidFill>
                  <a:srgbClr val="002060"/>
                </a:solidFill>
                <a:effectLst/>
                <a:latin typeface="Calibri"/>
                <a:cs typeface="Arial" charset="0"/>
              </a:rPr>
              <a:t>увеличится </a:t>
            </a:r>
            <a:r>
              <a:rPr lang="ru-RU" b="1" kern="1200" dirty="0">
                <a:solidFill>
                  <a:srgbClr val="002060"/>
                </a:solidFill>
                <a:effectLst/>
                <a:latin typeface="Calibri"/>
                <a:cs typeface="Arial" charset="0"/>
              </a:rPr>
              <a:t>в </a:t>
            </a:r>
            <a:r>
              <a:rPr lang="ru-RU" b="1" kern="1200" dirty="0" smtClean="0">
                <a:solidFill>
                  <a:srgbClr val="002060"/>
                </a:solidFill>
                <a:effectLst/>
                <a:latin typeface="Calibri"/>
                <a:cs typeface="Arial" charset="0"/>
              </a:rPr>
              <a:t>4 </a:t>
            </a:r>
            <a:r>
              <a:rPr lang="ru-RU" b="1" kern="1200" dirty="0">
                <a:solidFill>
                  <a:srgbClr val="002060"/>
                </a:solidFill>
                <a:effectLst/>
                <a:latin typeface="Calibri"/>
                <a:cs typeface="Arial" charset="0"/>
              </a:rPr>
              <a:t>раза</a:t>
            </a:r>
          </a:p>
          <a:p>
            <a:pPr marL="457200" lvl="0" indent="-457200" eaLnBrk="1" hangingPunct="1">
              <a:spcBef>
                <a:spcPct val="0"/>
              </a:spcBef>
              <a:buClr>
                <a:srgbClr val="C00000"/>
              </a:buClr>
              <a:buSzTx/>
              <a:buFont typeface="Calibri" pitchFamily="34" charset="0"/>
              <a:buAutoNum type="arabicPeriod"/>
            </a:pPr>
            <a:r>
              <a:rPr lang="ru-RU" b="1" kern="1200" dirty="0">
                <a:solidFill>
                  <a:srgbClr val="002060"/>
                </a:solidFill>
                <a:effectLst/>
                <a:latin typeface="Calibri"/>
                <a:cs typeface="Arial" charset="0"/>
              </a:rPr>
              <a:t>уменьшится в 4 раза</a:t>
            </a:r>
          </a:p>
          <a:p>
            <a:pPr marL="457200" lvl="0" indent="-457200" eaLnBrk="1" hangingPunct="1">
              <a:spcBef>
                <a:spcPct val="0"/>
              </a:spcBef>
              <a:buClr>
                <a:srgbClr val="C00000"/>
              </a:buClr>
              <a:buSzTx/>
              <a:buFont typeface="Calibri" pitchFamily="34" charset="0"/>
              <a:buAutoNum type="arabicPeriod"/>
            </a:pPr>
            <a:r>
              <a:rPr lang="ru-RU" b="1" kern="1200" dirty="0" smtClean="0">
                <a:solidFill>
                  <a:srgbClr val="002060"/>
                </a:solidFill>
                <a:effectLst/>
                <a:latin typeface="Calibri"/>
                <a:cs typeface="Arial" charset="0"/>
              </a:rPr>
              <a:t>уменьшится в 2 раза</a:t>
            </a:r>
          </a:p>
          <a:p>
            <a:pPr marL="457200" lvl="0" indent="-457200" eaLnBrk="1" hangingPunct="1">
              <a:spcBef>
                <a:spcPct val="0"/>
              </a:spcBef>
              <a:buClr>
                <a:srgbClr val="C00000"/>
              </a:buClr>
              <a:buSzTx/>
              <a:buFont typeface="Calibri" pitchFamily="34" charset="0"/>
              <a:buAutoNum type="arabicPeriod"/>
            </a:pPr>
            <a:r>
              <a:rPr lang="ru-RU" b="1" kern="1200" dirty="0" smtClean="0">
                <a:solidFill>
                  <a:srgbClr val="002060"/>
                </a:solidFill>
                <a:effectLst/>
                <a:latin typeface="Calibri"/>
                <a:cs typeface="Arial" charset="0"/>
              </a:rPr>
              <a:t>увеличится </a:t>
            </a:r>
            <a:r>
              <a:rPr lang="ru-RU" b="1" kern="1200" dirty="0">
                <a:solidFill>
                  <a:srgbClr val="002060"/>
                </a:solidFill>
                <a:effectLst/>
                <a:latin typeface="Calibri"/>
                <a:cs typeface="Arial" charset="0"/>
              </a:rPr>
              <a:t>в </a:t>
            </a:r>
            <a:r>
              <a:rPr lang="ru-RU" b="1" kern="1200" dirty="0" smtClean="0">
                <a:solidFill>
                  <a:srgbClr val="002060"/>
                </a:solidFill>
                <a:effectLst/>
                <a:latin typeface="Calibri"/>
                <a:cs typeface="Arial" charset="0"/>
              </a:rPr>
              <a:t>2 </a:t>
            </a:r>
            <a:r>
              <a:rPr lang="ru-RU" b="1" kern="1200" dirty="0">
                <a:solidFill>
                  <a:srgbClr val="002060"/>
                </a:solidFill>
                <a:effectLst/>
                <a:latin typeface="Calibri"/>
                <a:cs typeface="Arial" charset="0"/>
              </a:rPr>
              <a:t>раза</a:t>
            </a:r>
          </a:p>
          <a:p>
            <a:pPr>
              <a:buClr>
                <a:srgbClr val="C00000"/>
              </a:buClr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35072" y="3244334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Verdana"/>
              </a:rPr>
              <a:t>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16632"/>
            <a:ext cx="3151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Verdana"/>
              </a:rPr>
              <a:t>Задача №4</a:t>
            </a:r>
            <a:endParaRPr lang="ru-RU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93277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116632"/>
            <a:ext cx="8712968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/>
                <a:latin typeface="Verdana"/>
              </a:rPr>
              <a:t>Задача №5.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4080"/>
                </a:solidFill>
                <a:effectLst/>
                <a:latin typeface="Verdana"/>
              </a:rPr>
              <a:t>Заряд меняется с </a:t>
            </a:r>
            <a:r>
              <a:rPr lang="ru-RU" b="1" dirty="0">
                <a:solidFill>
                  <a:srgbClr val="004080"/>
                </a:solidFill>
                <a:effectLst/>
                <a:latin typeface="Verdana"/>
              </a:rPr>
              <a:t>течением времени в соответствии с уравнением </a:t>
            </a:r>
            <a:r>
              <a:rPr lang="en-US" b="1" dirty="0" smtClean="0">
                <a:solidFill>
                  <a:srgbClr val="C00000"/>
                </a:solidFill>
                <a:effectLst/>
                <a:latin typeface="Verdana"/>
              </a:rPr>
              <a:t>q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Verdana"/>
              </a:rPr>
              <a:t> </a:t>
            </a:r>
            <a:r>
              <a:rPr lang="ru-RU" b="1" i="1" dirty="0">
                <a:solidFill>
                  <a:srgbClr val="C00000"/>
                </a:solidFill>
                <a:effectLst/>
                <a:latin typeface="Verdana"/>
              </a:rPr>
              <a:t>= </a:t>
            </a:r>
            <a:r>
              <a:rPr lang="ru-RU" b="1" dirty="0">
                <a:solidFill>
                  <a:srgbClr val="C00000"/>
                </a:solidFill>
                <a:effectLst/>
                <a:latin typeface="Verdana"/>
              </a:rPr>
              <a:t>2·10</a:t>
            </a:r>
            <a:r>
              <a:rPr lang="ru-RU" b="1" baseline="30000" dirty="0">
                <a:solidFill>
                  <a:srgbClr val="C00000"/>
                </a:solidFill>
                <a:effectLst/>
                <a:latin typeface="Verdana"/>
              </a:rPr>
              <a:t>-2</a:t>
            </a:r>
            <a:r>
              <a:rPr lang="ru-RU" b="1" dirty="0">
                <a:solidFill>
                  <a:srgbClr val="C00000"/>
                </a:solidFill>
                <a:effectLst/>
                <a:latin typeface="Verdana"/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Verdana"/>
              </a:rPr>
              <a:t>sin</a:t>
            </a:r>
            <a:r>
              <a:rPr lang="ru-RU" b="1" dirty="0" smtClean="0">
                <a:solidFill>
                  <a:srgbClr val="C00000"/>
                </a:solidFill>
                <a:effectLst/>
                <a:latin typeface="Verdana"/>
              </a:rPr>
              <a:t>(3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/>
              </a:rPr>
              <a:t>π</a:t>
            </a:r>
            <a:r>
              <a:rPr lang="ru-RU" b="1" dirty="0" smtClean="0">
                <a:solidFill>
                  <a:srgbClr val="C00000"/>
                </a:solidFill>
                <a:effectLst/>
                <a:latin typeface="Verdana"/>
              </a:rPr>
              <a:t>t), </a:t>
            </a:r>
            <a:r>
              <a:rPr lang="ru-RU" b="1" dirty="0">
                <a:solidFill>
                  <a:srgbClr val="004080"/>
                </a:solidFill>
                <a:effectLst/>
                <a:latin typeface="Verdana"/>
              </a:rPr>
              <a:t>где все величины выражены в СИ. </a:t>
            </a:r>
            <a:r>
              <a:rPr lang="ru-RU" b="1" dirty="0" smtClean="0">
                <a:solidFill>
                  <a:srgbClr val="004080"/>
                </a:solidFill>
                <a:effectLst/>
                <a:latin typeface="Verdana"/>
              </a:rPr>
              <a:t> Амплитуда </a:t>
            </a:r>
            <a:r>
              <a:rPr lang="ru-RU" b="1" dirty="0">
                <a:solidFill>
                  <a:srgbClr val="004080"/>
                </a:solidFill>
                <a:effectLst/>
                <a:latin typeface="Verdana"/>
              </a:rPr>
              <a:t>колебаний </a:t>
            </a:r>
            <a:r>
              <a:rPr lang="ru-RU" b="1" dirty="0" smtClean="0">
                <a:solidFill>
                  <a:srgbClr val="004080"/>
                </a:solidFill>
                <a:effectLst/>
                <a:latin typeface="Verdana"/>
              </a:rPr>
              <a:t>заряда равна: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4080"/>
              </a:solidFill>
              <a:effectLst/>
              <a:latin typeface="Verdana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4080"/>
                </a:solidFill>
                <a:effectLst/>
                <a:latin typeface="Verdana"/>
              </a:rPr>
              <a:t>10</a:t>
            </a:r>
            <a:r>
              <a:rPr lang="ru-RU" b="1" baseline="30000" dirty="0" smtClean="0">
                <a:solidFill>
                  <a:srgbClr val="004080"/>
                </a:solidFill>
                <a:effectLst/>
                <a:latin typeface="Verdana"/>
              </a:rPr>
              <a:t>-2</a:t>
            </a:r>
            <a:r>
              <a:rPr lang="ru-RU" b="1" dirty="0">
                <a:solidFill>
                  <a:srgbClr val="004080"/>
                </a:solidFill>
                <a:effectLst/>
                <a:latin typeface="Verdana"/>
              </a:rPr>
              <a:t> </a:t>
            </a:r>
            <a:r>
              <a:rPr lang="ru-RU" b="1" dirty="0" smtClean="0">
                <a:solidFill>
                  <a:srgbClr val="004080"/>
                </a:solidFill>
                <a:effectLst/>
                <a:latin typeface="Verdana"/>
              </a:rPr>
              <a:t>Кл;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4080"/>
                </a:solidFill>
                <a:effectLst/>
                <a:latin typeface="Verdana"/>
              </a:rPr>
              <a:t>0,02Кл;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4080"/>
                </a:solidFill>
                <a:effectLst/>
                <a:latin typeface="Verdana"/>
              </a:rPr>
              <a:t>3 Кл;</a:t>
            </a:r>
            <a:r>
              <a:rPr lang="ru-RU" b="1" dirty="0">
                <a:solidFill>
                  <a:srgbClr val="004080"/>
                </a:solidFill>
                <a:effectLst/>
                <a:latin typeface="Verdana"/>
              </a:rPr>
              <a:t> </a:t>
            </a:r>
            <a:endParaRPr lang="ru-RU" b="1" dirty="0" smtClean="0">
              <a:solidFill>
                <a:srgbClr val="004080"/>
              </a:solidFill>
              <a:effectLst/>
              <a:latin typeface="Verdana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4080"/>
                </a:solidFill>
                <a:effectLst/>
                <a:latin typeface="Verdana"/>
              </a:rPr>
              <a:t>3</a:t>
            </a:r>
            <a:r>
              <a:rPr lang="ru-RU" b="1" dirty="0" smtClean="0">
                <a:solidFill>
                  <a:srgbClr val="004080"/>
                </a:solidFill>
                <a:effectLst/>
                <a:latin typeface="Times New Roman"/>
              </a:rPr>
              <a:t>π</a:t>
            </a:r>
            <a:r>
              <a:rPr lang="ru-RU" b="1" dirty="0">
                <a:solidFill>
                  <a:srgbClr val="004080"/>
                </a:solidFill>
                <a:effectLst/>
                <a:latin typeface="Verdana"/>
              </a:rPr>
              <a:t> </a:t>
            </a:r>
            <a:r>
              <a:rPr lang="ru-RU" b="1" dirty="0" smtClean="0">
                <a:solidFill>
                  <a:srgbClr val="004080"/>
                </a:solidFill>
                <a:effectLst/>
                <a:latin typeface="Verdana"/>
              </a:rPr>
              <a:t>Кл.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2731314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http://samlib.ru/img/w/warsonofxew_s/caarckoecelo/dscf1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0" y="188640"/>
            <a:ext cx="871651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3140968"/>
            <a:ext cx="9144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3600" b="1" dirty="0">
                <a:ln w="12700">
                  <a:solidFill>
                    <a:schemeClr val="bg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Первая в России электростанция построена на ул. Новгородской </a:t>
            </a:r>
            <a:r>
              <a:rPr lang="ru-RU" sz="3600" b="1" dirty="0" err="1">
                <a:ln w="12700">
                  <a:solidFill>
                    <a:schemeClr val="bg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российско</a:t>
            </a:r>
            <a:r>
              <a:rPr lang="ru-RU" sz="3600" b="1" dirty="0">
                <a:ln w="12700">
                  <a:solidFill>
                    <a:schemeClr val="bg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 – </a:t>
            </a:r>
            <a:r>
              <a:rPr lang="ru-RU" sz="3600" b="1" dirty="0" err="1">
                <a:ln w="12700">
                  <a:solidFill>
                    <a:schemeClr val="bg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немецко</a:t>
            </a:r>
            <a:r>
              <a:rPr lang="ru-RU" sz="3600" b="1" dirty="0">
                <a:ln w="12700">
                  <a:solidFill>
                    <a:schemeClr val="bg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 – бельгийским обществом «Гелиос» в 1897 </a:t>
            </a:r>
            <a:r>
              <a:rPr lang="ru-RU" sz="3600" b="1" dirty="0" smtClean="0">
                <a:ln w="12700">
                  <a:solidFill>
                    <a:schemeClr val="bg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году в Санкт-Петербурге. В апреле 2012 года отмечали 115 - </a:t>
            </a:r>
            <a:r>
              <a:rPr lang="ru-RU" sz="3600" b="1" dirty="0" err="1" smtClean="0">
                <a:ln w="12700">
                  <a:solidFill>
                    <a:schemeClr val="bg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ий</a:t>
            </a:r>
            <a:r>
              <a:rPr lang="ru-RU" sz="3600" b="1" dirty="0" smtClean="0">
                <a:ln w="12700">
                  <a:solidFill>
                    <a:schemeClr val="bg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 юбилей.</a:t>
            </a:r>
            <a:endParaRPr lang="ru-RU" sz="3600" b="1" dirty="0">
              <a:ln w="12700">
                <a:solidFill>
                  <a:schemeClr val="bg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pPr marL="0" indent="0" algn="ctr">
              <a:buNone/>
              <a:defRPr/>
            </a:pPr>
            <a:endParaRPr lang="ru-RU" sz="4000" b="1" dirty="0">
              <a:ln w="12700">
                <a:solidFill>
                  <a:srgbClr val="FFFFFF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45360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Экран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1_Океан</vt:lpstr>
      <vt:lpstr>Презентация PowerPoint</vt:lpstr>
      <vt:lpstr>                        Задача №1 Катушка электрического звонка с железным сердечником подключена к переменному току электросети частотой 50 Гц (см. рис.) Чему равна частота  колебаний якоря?</vt:lpstr>
      <vt:lpstr> На рисунке приведен график изменения напряжения в электрической цепи с течением времени. Чему равен период  и частота колебаний напряжения? </vt:lpstr>
      <vt:lpstr>На рисунке показан график колебаний силы тока в колебательном контуре. Определите амплитуду  силы тока и период колебаний.</vt:lpstr>
      <vt:lpstr>Как изменится частота собственных электромагнитных колебаний в контуре(см. рис.), если ключ К перевести из положения 1 в положение 2?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_zh@n_</dc:creator>
  <cp:lastModifiedBy>_zh@n_</cp:lastModifiedBy>
  <cp:revision>1</cp:revision>
  <dcterms:created xsi:type="dcterms:W3CDTF">2012-12-07T19:29:40Z</dcterms:created>
  <dcterms:modified xsi:type="dcterms:W3CDTF">2012-12-07T19:30:20Z</dcterms:modified>
</cp:coreProperties>
</file>