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58" r:id="rId2"/>
    <p:sldId id="292" r:id="rId3"/>
    <p:sldId id="289" r:id="rId4"/>
    <p:sldId id="262" r:id="rId5"/>
    <p:sldId id="264" r:id="rId6"/>
    <p:sldId id="266" r:id="rId7"/>
    <p:sldId id="257" r:id="rId8"/>
    <p:sldId id="293" r:id="rId9"/>
    <p:sldId id="279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684C"/>
    <a:srgbClr val="C97D65"/>
    <a:srgbClr val="D49682"/>
    <a:srgbClr val="69D8FF"/>
    <a:srgbClr val="18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5362" autoAdjust="0"/>
  </p:normalViewPr>
  <p:slideViewPr>
    <p:cSldViewPr>
      <p:cViewPr>
        <p:scale>
          <a:sx n="50" d="100"/>
          <a:sy n="50" d="100"/>
        </p:scale>
        <p:origin x="-2381" y="-8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F38FD-0709-446B-88CF-ECB25A0B00D3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EB746-2655-41E3-A9D3-789A68C8B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8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коллеги, гости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в своем выступлении остановлюсь на тех векторах и проблемах развития интеграции дополнительного, общего и дошкольного образования, которые обозначились в деятельности Дома детского творчества Кирово-Чепецкого района.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B746-2655-41E3-A9D3-789A68C8BC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5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коллеги, в рамках небольшого выступления я постаралась осветить опыт, проблемы и перспективы нашего учреждения в осуществлении интеграции основного и дополнительного образования.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B746-2655-41E3-A9D3-789A68C8BC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6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 учреждение многопрофильное, первой категории, созданное  в 2000 году. Функционирует 66 объединений, в 97 учебных группах получают образование 1169 воспитанников, работают 52 педагога, из них 47 совместителей.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B746-2655-41E3-A9D3-789A68C8BC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0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своей работе мы руководствуемся нормативными документами, указанными на слайде. Публикация проекта межведомственной программы развития ДОД вселяет в нас надежду на сохранение нашего учреждения в условиях ФГОС. Программа позволит создать нам новую модель интеграции.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B746-2655-41E3-A9D3-789A68C8BC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5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 интеграции основного и дополнительного образования говорят сегодня много. Для нас эта проблема обозначилась еще в 2010 году, так как выживание сельского учреждения дополнительного образования детей в новых образовательных условиях, при остаточном принципе финансирования было и остается актуальной проблемой. Специфика сельского УДОД заставила нас разработать сетевую модель интеграции.  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интеграции вы видите на слайде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В качестве интегрирующих форм взаимодействия мы выделили те же формы, которые обозначены в проекте межведомственной программы развития ДОД.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B746-2655-41E3-A9D3-789A68C8BC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2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Особое значение приобретает дополнительное образование в дошкольный период, чтобы выровнять стартовые возможности при поступлении в школу детей из разных социальных групп.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Примером служит успешный опыт работы ССР «Солнышко» на станции Просница(по обучению хореографии, пению, английскому языку, оригами), получивший дальнейшее распространение в районе. С прошлого учебного года начала свою работу Школа раннего развития «Лучик» в селе Бурмакино.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Программы «Умники и умницы», «Танцевальная мозаика» в детском саду села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Пасеговоне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только готовят к школе, но и развивают логику, внимание, память, дают возможность дошкольникам реализовать потребность в движении.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B746-2655-41E3-A9D3-789A68C8BC5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3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мероприятия интеграции вы видите на слайде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Дистанционное обучение для нас – насущная потребность, т.к. кадровый ресурс, соответствующий запросам детей, находится в ДДТ, а потребители образовательных услуг находятся за 50 – 70 км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ДДТ.Хорошо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зарекомендовавшей себя формой работы с одаренными детьми мы считаем обучение в областной очно-заочной краеведческой  школе.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год работает районная очно-заочная школа предпринимательства.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Пятый год по договору с центром одарённых школьников работают объединения «Коллективный ученик».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году введены 2 новые очно-заочные школы: видеосъемки и поэтическая.</a:t>
            </a:r>
          </a:p>
          <a:p>
            <a:pPr lvl="0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Грантовые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социальные проекты позволяют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проводитьпрофильные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лагеря и смены, и даже межрайонные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B746-2655-41E3-A9D3-789A68C8BC5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2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четырех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моделейорганизации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внеурочной деятельности,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предложенныхпрофессором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Золотаревой,нами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была выбрана оптимальная для Кирово-Чепецкого района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дополнительного образования.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модель давно реализуется в нашем районе на основе договорных отношений с образовательными организациями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 обучающиеся  учреждений  дошкольного и общего образования  посещают  объединения  Дома детского творчества,  действующие  на  базе  этих детских садов и школ.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B746-2655-41E3-A9D3-789A68C8BC5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5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организации внеурочной деятельности с помощью Дома детского творчества работает в двух школах. Здесь часы занятий в объединениях художественной направленности с обучающимися начальной школы засчитываются как часы общекультурного направления внеурочной деятельности (мы даем справки в школу о занятиях в ДДТ для учета часов занятости ребенка).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B746-2655-41E3-A9D3-789A68C8BC5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7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ФГОС на ступени дошкольного и общего образования заставляет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насскорректировать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модели интеграции и организации внеурочной деятельности. Перспективу и генеральную линию определяет нам проект межведомственной программы развития  ДОД и федеральная программа развития дополнительного образования детей. Анализ деятельности показывает, что основные пути развития учреждения выбраны нами верно.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B746-2655-41E3-A9D3-789A68C8BC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046441D-8E17-44FE-AC20-6E35AE2D9B80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7F91B3-1EFC-4EAB-9D88-85A80E36AA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160240" cy="21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7772400" cy="3358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 Narrow" pitchFamily="34" charset="0"/>
              </a:rPr>
              <a:t>Модель интеграции дошкольного, основного </a:t>
            </a:r>
            <a:r>
              <a:rPr lang="ru-RU" sz="3600" b="1" dirty="0">
                <a:solidFill>
                  <a:srgbClr val="7030A0"/>
                </a:solidFill>
                <a:latin typeface="Arial Narrow" pitchFamily="34" charset="0"/>
              </a:rPr>
              <a:t>и дополнительного образования </a:t>
            </a:r>
            <a:r>
              <a:rPr lang="ru-RU" sz="3600" b="1" dirty="0" smtClean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 Narrow" pitchFamily="34" charset="0"/>
              </a:rPr>
              <a:t> при реализации ФГОС в условиях сельской местности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09120"/>
            <a:ext cx="5441828" cy="18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latin typeface="Arial Narrow" pitchFamily="34" charset="0"/>
              </a:rPr>
              <a:t>Боброва Надежда Леонидовна,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Arial Narrow" pitchFamily="34" charset="0"/>
              </a:rPr>
              <a:t>директор МКОУДОД Дома детского творчества Кирово-Чепецкого района Кировской области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3 апреля 2014 года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YandexDisk\Скриншоты\2014-04-01 08-43-45 Скриншот экрана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668740"/>
            <a:ext cx="7128792" cy="5579660"/>
          </a:xfrm>
          <a:prstGeom prst="rect">
            <a:avLst/>
          </a:prstGeom>
          <a:ln w="190500" cap="sq">
            <a:solidFill>
              <a:srgbClr val="D4968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latin typeface="Arial" pitchFamily="34" charset="0"/>
                <a:ea typeface="+mn-ea"/>
                <a:cs typeface="Arial" pitchFamily="34" charset="0"/>
              </a:rPr>
              <a:t>2013 – 2014 учебный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94373"/>
              </p:ext>
            </p:extLst>
          </p:nvPr>
        </p:nvGraphicFramePr>
        <p:xfrm>
          <a:off x="1187625" y="1052737"/>
          <a:ext cx="7746825" cy="1368151"/>
        </p:xfrm>
        <a:graphic>
          <a:graphicData uri="http://schemas.openxmlformats.org/drawingml/2006/table">
            <a:tbl>
              <a:tblPr firstRow="1" lastRow="1" bandRow="1">
                <a:tableStyleId>{35758FB7-9AC5-4552-8A53-C91805E547FA}</a:tableStyleId>
              </a:tblPr>
              <a:tblGrid>
                <a:gridCol w="1368151"/>
                <a:gridCol w="1584176"/>
                <a:gridCol w="1440160"/>
                <a:gridCol w="1804973"/>
                <a:gridCol w="1549365"/>
              </a:tblGrid>
              <a:tr h="720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% охвата</a:t>
                      </a:r>
                      <a:endParaRPr lang="ru-RU" sz="1600" dirty="0">
                        <a:solidFill>
                          <a:srgbClr val="7030A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объединений</a:t>
                      </a:r>
                      <a:endParaRPr lang="ru-RU" sz="1600" dirty="0">
                        <a:solidFill>
                          <a:srgbClr val="7030A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групп</a:t>
                      </a:r>
                      <a:endParaRPr lang="ru-RU" sz="1600" dirty="0">
                        <a:solidFill>
                          <a:srgbClr val="7030A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воспитанников</a:t>
                      </a:r>
                      <a:endParaRPr lang="ru-RU" sz="1600" dirty="0">
                        <a:solidFill>
                          <a:srgbClr val="7030A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педагогов</a:t>
                      </a:r>
                      <a:endParaRPr lang="ru-RU" sz="1600" dirty="0">
                        <a:solidFill>
                          <a:srgbClr val="7030A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1169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(47)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624" y="2708920"/>
          <a:ext cx="7632848" cy="3315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2488"/>
                <a:gridCol w="3240360"/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Направленности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объединений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ХУДОЖЕСТВЕННО-ЭСТЕТИЧЕСКАЯ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КУЛЬТУРОЛОГИЧЕСКАЯ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ЭКОЛОГО-БИОЛОГИЧЕСКАЯ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ФИЗКУЛЬТУРНО-СПОРТИВНАЯ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СОЦИАЛЬНО-ПЕДАГОГИЧЕСКАЯ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НАУЧНО-ТЕХНИЧЕСКАЯ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ТУРИСТСКО - КРАЕВЕДЧЕСКАЯ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СПОРТИВНО -ТЕХНИЧЕСКАЯ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"/>
          <a:stretch>
            <a:fillRect/>
          </a:stretch>
        </p:blipFill>
        <p:spPr bwMode="auto">
          <a:xfrm>
            <a:off x="1043608" y="188640"/>
            <a:ext cx="7910142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42852"/>
            <a:ext cx="4896544" cy="57150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Интеграция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786058"/>
            <a:ext cx="8429683" cy="378621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640960" cy="52937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интеграции</a:t>
            </a:r>
            <a:r>
              <a:rPr lang="ru-RU" sz="2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– сохранить достоинства каждого из типов образования и создать условия для системы непрерывного общего образования. </a:t>
            </a:r>
          </a:p>
          <a:p>
            <a:pPr>
              <a:tabLst>
                <a:tab pos="534988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ctr">
              <a:tabLst>
                <a:tab pos="534988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	В качестве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интегрирующих форм взаимодействия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мы выделяем: </a:t>
            </a:r>
          </a:p>
          <a:p>
            <a:pPr algn="ctr">
              <a:buFont typeface="Arial" pitchFamily="34" charset="0"/>
              <a:buChar char="•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проектную деятельность, </a:t>
            </a:r>
          </a:p>
          <a:p>
            <a:pPr algn="ctr">
              <a:buFont typeface="Arial" pitchFamily="34" charset="0"/>
              <a:buChar char="•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профильные школы, лагеря, </a:t>
            </a:r>
          </a:p>
          <a:p>
            <a:pPr algn="ctr">
              <a:buFont typeface="Arial" pitchFamily="34" charset="0"/>
              <a:buChar char="•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клубы, объединения по интересам, </a:t>
            </a:r>
          </a:p>
          <a:p>
            <a:pPr algn="ctr">
              <a:buFont typeface="Arial" pitchFamily="34" charset="0"/>
              <a:buChar char="•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научные общества школьников (НОШ),</a:t>
            </a:r>
          </a:p>
          <a:p>
            <a:pPr algn="ctr">
              <a:buFont typeface="Arial" pitchFamily="34" charset="0"/>
              <a:buChar char="•"/>
            </a:pP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личная ориентация содержания образования </a:t>
            </a:r>
          </a:p>
          <a:p>
            <a:pPr algn="ctr"/>
            <a:r>
              <a:rPr lang="ru-RU" sz="2600" i="1" dirty="0" smtClean="0">
                <a:latin typeface="Arial" pitchFamily="34" charset="0"/>
                <a:cs typeface="Arial" pitchFamily="34" charset="0"/>
              </a:rPr>
              <a:t>(ИОП – индивидуальная образовательная программа);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500990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Формы сотрудничества ДДТ и детских садов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000108"/>
            <a:ext cx="7715304" cy="557216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3571876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928670"/>
            <a:ext cx="3857652" cy="242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500438"/>
            <a:ext cx="3857652" cy="27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DSC0091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857232"/>
            <a:ext cx="346284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50006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Мероприятия интеграции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862150" cy="5400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Реализация 66 ДОП на базе ДДТ, 12 школ и 2 детских садов Кирово-Чепецкого района.</a:t>
            </a:r>
          </a:p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Дистанционные формы обучения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областная краеведческая ОЗШ, областная школа </a:t>
            </a:r>
            <a:r>
              <a:rPr lang="ru-RU" sz="3400" dirty="0" err="1">
                <a:latin typeface="Arial" pitchFamily="34" charset="0"/>
                <a:cs typeface="Arial" pitchFamily="34" charset="0"/>
              </a:rPr>
              <a:t>видеооператоров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программа «Коллективный ученик» с ЦДООШ, районная ОЗШП, районная школа поэтов «Чистый родник»).</a:t>
            </a:r>
          </a:p>
          <a:p>
            <a:pPr lvl="0"/>
            <a:r>
              <a:rPr lang="ru-RU" sz="3400" dirty="0" smtClean="0">
                <a:latin typeface="Arial" pitchFamily="34" charset="0"/>
                <a:cs typeface="Arial" pitchFamily="34" charset="0"/>
              </a:rPr>
              <a:t>Разработка и реализация совместных социальных программ и проектов.</a:t>
            </a:r>
          </a:p>
          <a:p>
            <a:pPr lvl="0"/>
            <a:r>
              <a:rPr lang="ru-RU" sz="3400" dirty="0" smtClean="0">
                <a:latin typeface="Arial" pitchFamily="34" charset="0"/>
                <a:cs typeface="Arial" pitchFamily="34" charset="0"/>
              </a:rPr>
              <a:t>Работа с одаренными и способными детьми (конкурсы, фестивали, организация проектной и исследовательской деятельности в объединениях туристско-краеведческой и эколого-биологической направленностей, ИОМ и ИОП).</a:t>
            </a:r>
          </a:p>
          <a:p>
            <a:pPr lvl="0"/>
            <a:r>
              <a:rPr lang="ru-RU" sz="3400" dirty="0" smtClean="0">
                <a:latin typeface="Arial" pitchFamily="34" charset="0"/>
                <a:cs typeface="Arial" pitchFamily="34" charset="0"/>
              </a:rPr>
              <a:t>Районные и областные мероприятия по плану работы ДДТ и КОДОО «ЮВК».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0826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Arial Narrow" pitchFamily="34" charset="0"/>
              </a:rPr>
              <a:t>Базовая организационная модель реализации внеурочной деятельности (модель дополнительного образования)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929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 </a:t>
            </a:r>
          </a:p>
          <a:p>
            <a:pPr>
              <a:buNone/>
            </a:pPr>
            <a:r>
              <a:rPr lang="ru-RU" dirty="0"/>
              <a:t> 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2500330" cy="14287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Инновационная площадка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643050"/>
            <a:ext cx="2643206" cy="1209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628800"/>
            <a:ext cx="2714644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Внеурочная деятельность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643314"/>
            <a:ext cx="2643206" cy="19288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Дополнительное образование учреждений культуры и УДОД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1643050"/>
            <a:ext cx="264320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Иные педагогические</a:t>
            </a:r>
          </a:p>
          <a:p>
            <a:pPr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работники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143248"/>
            <a:ext cx="2500330" cy="14287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Учебный план ОУ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4786322"/>
            <a:ext cx="257176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Дополнительное образование ОУ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3286124"/>
            <a:ext cx="2714644" cy="1366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Группы продленного дня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72198" y="4786322"/>
            <a:ext cx="264320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Классное руководство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Реально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674056" cy="4907632"/>
          </a:xfrm>
        </p:spPr>
        <p:txBody>
          <a:bodyPr/>
          <a:lstStyle/>
          <a:p>
            <a:pPr algn="ctr"/>
            <a:r>
              <a:rPr lang="ru-RU" dirty="0" smtClean="0"/>
              <a:t>МКОУ СОШ ж.д.ст. Просница</a:t>
            </a:r>
          </a:p>
          <a:p>
            <a:pPr algn="ctr"/>
            <a:r>
              <a:rPr lang="ru-RU" dirty="0" smtClean="0"/>
              <a:t>МКОУ ООШ д. Малый Конып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214290"/>
            <a:ext cx="7500990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Реальная модель организации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ВУД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Рисунок 5" descr="сжатый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204864"/>
            <a:ext cx="6588224" cy="4394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3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88640"/>
            <a:ext cx="1440160" cy="1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600" b="1" dirty="0"/>
              <a:t>Проект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1200" b="1" dirty="0"/>
              <a:t> Программа развития </a:t>
            </a:r>
            <a:r>
              <a:rPr lang="ru-RU" sz="1200" b="1" dirty="0" smtClean="0"/>
              <a:t>дополнительного</a:t>
            </a:r>
            <a:endParaRPr lang="ru-RU" sz="1200" b="1" dirty="0"/>
          </a:p>
          <a:p>
            <a:pPr algn="ctr">
              <a:defRPr/>
            </a:pPr>
            <a:r>
              <a:rPr lang="ru-RU" sz="1200" b="1" dirty="0"/>
              <a:t>образования</a:t>
            </a:r>
          </a:p>
        </p:txBody>
      </p:sp>
      <p:pic>
        <p:nvPicPr>
          <p:cNvPr id="4" name="Picture 13" descr="http://www.coollady.ru/pic/0002/018/12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216024" cy="22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3848" y="260648"/>
            <a:ext cx="5472608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Интеграция дополнительного образования с другими формами и уровнями образования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060848"/>
            <a:ext cx="1440160" cy="4536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Определение условий, требований к работе с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одаренными детьми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; особенности педагогического сопровождения одаренных детей.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060848"/>
            <a:ext cx="1368152" cy="4536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Индивидуализация (выстраивание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индивидуального образовательного маршрута)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2060848"/>
            <a:ext cx="1872208" cy="4536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Интеграция в сферу дополнительного образования детей с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ограниченными возможностями здоровья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детей-сирот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детей из семей находящихся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 трудной жизненной си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туации.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2060848"/>
            <a:ext cx="1656184" cy="4536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Интеграция программ дополнительного образования детей с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деятельностью детских общественных объединений,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системой каникулярного отдыха и оздоровления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51720" y="1268760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79912" y="134076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52120" y="141277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172400" y="134076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1708</TotalTime>
  <Words>880</Words>
  <Application>Microsoft Office PowerPoint</Application>
  <PresentationFormat>Экран (4:3)</PresentationFormat>
  <Paragraphs>120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   Модель интеграции дошкольного, основного и дополнительного образования   при реализации ФГОС в условиях сельской местности </vt:lpstr>
      <vt:lpstr>2013 – 2014 учебный год</vt:lpstr>
      <vt:lpstr>Презентация PowerPoint</vt:lpstr>
      <vt:lpstr>Интеграция</vt:lpstr>
      <vt:lpstr>Формы сотрудничества ДДТ и детских садов</vt:lpstr>
      <vt:lpstr>Мероприятия интеграции</vt:lpstr>
      <vt:lpstr>Базовая организационная модель реализации внеурочной деятельности (модель дополнительного образования)</vt:lpstr>
      <vt:lpstr>Реально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AcerPC</dc:creator>
  <cp:lastModifiedBy>директор</cp:lastModifiedBy>
  <cp:revision>170</cp:revision>
  <dcterms:created xsi:type="dcterms:W3CDTF">2011-08-18T04:40:04Z</dcterms:created>
  <dcterms:modified xsi:type="dcterms:W3CDTF">2014-08-08T05:34:58Z</dcterms:modified>
</cp:coreProperties>
</file>