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273D-51BB-42D1-A3C4-779253FB5CD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FAC099-822E-4198-B24B-2953F057DCBA}">
      <dgm:prSet phldrT="[Текст]"/>
      <dgm:spPr/>
      <dgm:t>
        <a:bodyPr/>
        <a:lstStyle/>
        <a:p>
          <a:r>
            <a:rPr lang="ru-RU" dirty="0" smtClean="0"/>
            <a:t>Движение цитоплазмы </a:t>
          </a:r>
          <a:endParaRPr lang="ru-RU" dirty="0"/>
        </a:p>
      </dgm:t>
    </dgm:pt>
    <dgm:pt modelId="{80D86E38-0CB1-4F69-A8FB-F6624237EA09}" type="parTrans" cxnId="{9CF71C7A-DFD9-4763-B24D-B33931883C31}">
      <dgm:prSet/>
      <dgm:spPr/>
      <dgm:t>
        <a:bodyPr/>
        <a:lstStyle/>
        <a:p>
          <a:endParaRPr lang="ru-RU"/>
        </a:p>
      </dgm:t>
    </dgm:pt>
    <dgm:pt modelId="{9F408313-75D4-4AED-BC6E-25E938340B61}" type="sibTrans" cxnId="{9CF71C7A-DFD9-4763-B24D-B33931883C31}">
      <dgm:prSet/>
      <dgm:spPr/>
      <dgm:t>
        <a:bodyPr/>
        <a:lstStyle/>
        <a:p>
          <a:endParaRPr lang="ru-RU"/>
        </a:p>
      </dgm:t>
    </dgm:pt>
    <dgm:pt modelId="{71DFC482-6823-459F-B3C9-28ECC54F85DA}">
      <dgm:prSet phldrT="[Текст]"/>
      <dgm:spPr/>
      <dgm:t>
        <a:bodyPr/>
        <a:lstStyle/>
        <a:p>
          <a:r>
            <a:rPr lang="ru-RU" dirty="0" smtClean="0"/>
            <a:t>Дыхание </a:t>
          </a:r>
          <a:endParaRPr lang="ru-RU" dirty="0"/>
        </a:p>
      </dgm:t>
    </dgm:pt>
    <dgm:pt modelId="{0BE24F68-FFA6-4610-A160-8A231EEC744B}" type="parTrans" cxnId="{3CF35EFF-3223-4C96-840C-7B51ABF6BC97}">
      <dgm:prSet/>
      <dgm:spPr/>
      <dgm:t>
        <a:bodyPr/>
        <a:lstStyle/>
        <a:p>
          <a:endParaRPr lang="ru-RU"/>
        </a:p>
      </dgm:t>
    </dgm:pt>
    <dgm:pt modelId="{F999A15D-9076-4C12-8C79-2BE8F55C1E72}" type="sibTrans" cxnId="{3CF35EFF-3223-4C96-840C-7B51ABF6BC97}">
      <dgm:prSet/>
      <dgm:spPr/>
      <dgm:t>
        <a:bodyPr/>
        <a:lstStyle/>
        <a:p>
          <a:endParaRPr lang="ru-RU"/>
        </a:p>
      </dgm:t>
    </dgm:pt>
    <dgm:pt modelId="{70940ED7-9B14-419D-BDBB-C76434501730}">
      <dgm:prSet phldrT="[Текст]"/>
      <dgm:spPr/>
      <dgm:t>
        <a:bodyPr/>
        <a:lstStyle/>
        <a:p>
          <a:r>
            <a:rPr lang="ru-RU" dirty="0" smtClean="0"/>
            <a:t>Обмен веществ</a:t>
          </a:r>
          <a:endParaRPr lang="ru-RU" dirty="0"/>
        </a:p>
      </dgm:t>
    </dgm:pt>
    <dgm:pt modelId="{EF39C25B-2F34-478A-B103-8F81F2F9E428}" type="parTrans" cxnId="{96639A4C-5883-43AC-B8C7-379B9A691DB4}">
      <dgm:prSet/>
      <dgm:spPr/>
      <dgm:t>
        <a:bodyPr/>
        <a:lstStyle/>
        <a:p>
          <a:endParaRPr lang="ru-RU"/>
        </a:p>
      </dgm:t>
    </dgm:pt>
    <dgm:pt modelId="{BD4FCEE2-93A0-42E3-BDD9-3C32874329C8}" type="sibTrans" cxnId="{96639A4C-5883-43AC-B8C7-379B9A691DB4}">
      <dgm:prSet/>
      <dgm:spPr/>
      <dgm:t>
        <a:bodyPr/>
        <a:lstStyle/>
        <a:p>
          <a:endParaRPr lang="ru-RU"/>
        </a:p>
      </dgm:t>
    </dgm:pt>
    <dgm:pt modelId="{9ED1144B-D71C-4F3C-A25F-27FB57F02A96}">
      <dgm:prSet/>
      <dgm:spPr/>
      <dgm:t>
        <a:bodyPr/>
        <a:lstStyle/>
        <a:p>
          <a:r>
            <a:rPr lang="ru-RU" dirty="0" smtClean="0"/>
            <a:t>Деление и рост клетки</a:t>
          </a:r>
          <a:endParaRPr lang="ru-RU" dirty="0"/>
        </a:p>
      </dgm:t>
    </dgm:pt>
    <dgm:pt modelId="{8B109ED1-0253-450E-8CAF-3A8A14C44E85}" type="parTrans" cxnId="{5CB62B93-619C-4EA1-94E4-5650CD3E35D3}">
      <dgm:prSet/>
      <dgm:spPr/>
    </dgm:pt>
    <dgm:pt modelId="{9640224D-A516-442E-A181-DDBCB5628C15}" type="sibTrans" cxnId="{5CB62B93-619C-4EA1-94E4-5650CD3E35D3}">
      <dgm:prSet/>
      <dgm:spPr/>
    </dgm:pt>
    <dgm:pt modelId="{17E9E3C4-F874-474C-B081-1017B5F62361}" type="pres">
      <dgm:prSet presAssocID="{E3F9273D-51BB-42D1-A3C4-779253FB5CD7}" presName="linear" presStyleCnt="0">
        <dgm:presLayoutVars>
          <dgm:dir/>
          <dgm:resizeHandles val="exact"/>
        </dgm:presLayoutVars>
      </dgm:prSet>
      <dgm:spPr/>
    </dgm:pt>
    <dgm:pt modelId="{450DFA7A-9007-4665-ACEE-48B48692C245}" type="pres">
      <dgm:prSet presAssocID="{A1FAC099-822E-4198-B24B-2953F057DCBA}" presName="comp" presStyleCnt="0"/>
      <dgm:spPr/>
    </dgm:pt>
    <dgm:pt modelId="{B317D367-656C-4DB3-AC3B-A2EB56C9CD93}" type="pres">
      <dgm:prSet presAssocID="{A1FAC099-822E-4198-B24B-2953F057DCBA}" presName="box" presStyleLbl="node1" presStyleIdx="0" presStyleCnt="4"/>
      <dgm:spPr/>
      <dgm:t>
        <a:bodyPr/>
        <a:lstStyle/>
        <a:p>
          <a:endParaRPr lang="ru-RU"/>
        </a:p>
      </dgm:t>
    </dgm:pt>
    <dgm:pt modelId="{5D3F1313-EA1B-467C-A299-1BAA0017CDF4}" type="pres">
      <dgm:prSet presAssocID="{A1FAC099-822E-4198-B24B-2953F057DCB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8C334A-F726-4707-B7FE-AFD9EF583591}" type="pres">
      <dgm:prSet presAssocID="{A1FAC099-822E-4198-B24B-2953F057DCB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B996A-A66F-441E-82E1-D2517E215C4E}" type="pres">
      <dgm:prSet presAssocID="{9F408313-75D4-4AED-BC6E-25E938340B61}" presName="spacer" presStyleCnt="0"/>
      <dgm:spPr/>
    </dgm:pt>
    <dgm:pt modelId="{03B0A5F2-DA6F-4512-AC92-621642573B78}" type="pres">
      <dgm:prSet presAssocID="{9ED1144B-D71C-4F3C-A25F-27FB57F02A96}" presName="comp" presStyleCnt="0"/>
      <dgm:spPr/>
    </dgm:pt>
    <dgm:pt modelId="{E5AC7226-88CE-4843-B0BB-DF082FA68019}" type="pres">
      <dgm:prSet presAssocID="{9ED1144B-D71C-4F3C-A25F-27FB57F02A96}" presName="box" presStyleLbl="node1" presStyleIdx="1" presStyleCnt="4"/>
      <dgm:spPr/>
    </dgm:pt>
    <dgm:pt modelId="{3E90549A-34F4-4388-8DA6-8587B53C6CBA}" type="pres">
      <dgm:prSet presAssocID="{9ED1144B-D71C-4F3C-A25F-27FB57F02A96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849167F-301A-4071-AC86-13E98A621973}" type="pres">
      <dgm:prSet presAssocID="{9ED1144B-D71C-4F3C-A25F-27FB57F02A96}" presName="text" presStyleLbl="node1" presStyleIdx="1" presStyleCnt="4">
        <dgm:presLayoutVars>
          <dgm:bulletEnabled val="1"/>
        </dgm:presLayoutVars>
      </dgm:prSet>
      <dgm:spPr/>
    </dgm:pt>
    <dgm:pt modelId="{A2EE3927-ADF6-4CFB-BCE5-D2C4F8317D10}" type="pres">
      <dgm:prSet presAssocID="{9640224D-A516-442E-A181-DDBCB5628C15}" presName="spacer" presStyleCnt="0"/>
      <dgm:spPr/>
    </dgm:pt>
    <dgm:pt modelId="{EB4C05B0-5E1C-4FD2-8B27-F5B14AEAC74F}" type="pres">
      <dgm:prSet presAssocID="{71DFC482-6823-459F-B3C9-28ECC54F85DA}" presName="comp" presStyleCnt="0"/>
      <dgm:spPr/>
    </dgm:pt>
    <dgm:pt modelId="{ABC1288B-8AE5-4E18-8257-07BE7E94CA5B}" type="pres">
      <dgm:prSet presAssocID="{71DFC482-6823-459F-B3C9-28ECC54F85DA}" presName="box" presStyleLbl="node1" presStyleIdx="2" presStyleCnt="4"/>
      <dgm:spPr/>
      <dgm:t>
        <a:bodyPr/>
        <a:lstStyle/>
        <a:p>
          <a:endParaRPr lang="ru-RU"/>
        </a:p>
      </dgm:t>
    </dgm:pt>
    <dgm:pt modelId="{2094C884-6588-45E8-A603-BBF98ECE592A}" type="pres">
      <dgm:prSet presAssocID="{71DFC482-6823-459F-B3C9-28ECC54F85DA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9F269F5-7F77-4803-9B96-3D5825622757}" type="pres">
      <dgm:prSet presAssocID="{71DFC482-6823-459F-B3C9-28ECC54F85D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575C8-39E2-41AA-8BB7-2802439692C8}" type="pres">
      <dgm:prSet presAssocID="{F999A15D-9076-4C12-8C79-2BE8F55C1E72}" presName="spacer" presStyleCnt="0"/>
      <dgm:spPr/>
    </dgm:pt>
    <dgm:pt modelId="{AF7768CB-1951-409E-B8C4-B943AAD8BC78}" type="pres">
      <dgm:prSet presAssocID="{70940ED7-9B14-419D-BDBB-C76434501730}" presName="comp" presStyleCnt="0"/>
      <dgm:spPr/>
    </dgm:pt>
    <dgm:pt modelId="{3DA45E17-7597-4DDB-AB9A-D42E188A7FD9}" type="pres">
      <dgm:prSet presAssocID="{70940ED7-9B14-419D-BDBB-C76434501730}" presName="box" presStyleLbl="node1" presStyleIdx="3" presStyleCnt="4" custLinFactNeighborY="-3355"/>
      <dgm:spPr/>
      <dgm:t>
        <a:bodyPr/>
        <a:lstStyle/>
        <a:p>
          <a:endParaRPr lang="ru-RU"/>
        </a:p>
      </dgm:t>
    </dgm:pt>
    <dgm:pt modelId="{2AC218C3-8E2B-4FC4-B7EE-CB3DFB7288B4}" type="pres">
      <dgm:prSet presAssocID="{70940ED7-9B14-419D-BDBB-C7643450173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58CE3D6-DD01-42DD-9BDA-DCB76C80A5C2}" type="pres">
      <dgm:prSet presAssocID="{70940ED7-9B14-419D-BDBB-C7643450173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F35EFF-3223-4C96-840C-7B51ABF6BC97}" srcId="{E3F9273D-51BB-42D1-A3C4-779253FB5CD7}" destId="{71DFC482-6823-459F-B3C9-28ECC54F85DA}" srcOrd="2" destOrd="0" parTransId="{0BE24F68-FFA6-4610-A160-8A231EEC744B}" sibTransId="{F999A15D-9076-4C12-8C79-2BE8F55C1E72}"/>
    <dgm:cxn modelId="{79D4B40F-4083-4372-94F7-F5C662A6DEDB}" type="presOf" srcId="{71DFC482-6823-459F-B3C9-28ECC54F85DA}" destId="{ABC1288B-8AE5-4E18-8257-07BE7E94CA5B}" srcOrd="0" destOrd="0" presId="urn:microsoft.com/office/officeart/2005/8/layout/vList4"/>
    <dgm:cxn modelId="{3DF80BAF-4708-4B34-A4CD-4EFE36AAC48E}" type="presOf" srcId="{9ED1144B-D71C-4F3C-A25F-27FB57F02A96}" destId="{4849167F-301A-4071-AC86-13E98A621973}" srcOrd="1" destOrd="0" presId="urn:microsoft.com/office/officeart/2005/8/layout/vList4"/>
    <dgm:cxn modelId="{3922FBAC-1836-436B-A84C-D68408DFDCE2}" type="presOf" srcId="{71DFC482-6823-459F-B3C9-28ECC54F85DA}" destId="{99F269F5-7F77-4803-9B96-3D5825622757}" srcOrd="1" destOrd="0" presId="urn:microsoft.com/office/officeart/2005/8/layout/vList4"/>
    <dgm:cxn modelId="{DE539BE0-BF47-4311-ACE5-D066CB8C1F25}" type="presOf" srcId="{A1FAC099-822E-4198-B24B-2953F057DCBA}" destId="{708C334A-F726-4707-B7FE-AFD9EF583591}" srcOrd="1" destOrd="0" presId="urn:microsoft.com/office/officeart/2005/8/layout/vList4"/>
    <dgm:cxn modelId="{D30AE653-2731-4BEF-8349-AEA65C93D3A0}" type="presOf" srcId="{70940ED7-9B14-419D-BDBB-C76434501730}" destId="{3DA45E17-7597-4DDB-AB9A-D42E188A7FD9}" srcOrd="0" destOrd="0" presId="urn:microsoft.com/office/officeart/2005/8/layout/vList4"/>
    <dgm:cxn modelId="{9CF71C7A-DFD9-4763-B24D-B33931883C31}" srcId="{E3F9273D-51BB-42D1-A3C4-779253FB5CD7}" destId="{A1FAC099-822E-4198-B24B-2953F057DCBA}" srcOrd="0" destOrd="0" parTransId="{80D86E38-0CB1-4F69-A8FB-F6624237EA09}" sibTransId="{9F408313-75D4-4AED-BC6E-25E938340B61}"/>
    <dgm:cxn modelId="{D7161178-1F7A-4082-8277-0084A05819AF}" type="presOf" srcId="{A1FAC099-822E-4198-B24B-2953F057DCBA}" destId="{B317D367-656C-4DB3-AC3B-A2EB56C9CD93}" srcOrd="0" destOrd="0" presId="urn:microsoft.com/office/officeart/2005/8/layout/vList4"/>
    <dgm:cxn modelId="{96639A4C-5883-43AC-B8C7-379B9A691DB4}" srcId="{E3F9273D-51BB-42D1-A3C4-779253FB5CD7}" destId="{70940ED7-9B14-419D-BDBB-C76434501730}" srcOrd="3" destOrd="0" parTransId="{EF39C25B-2F34-478A-B103-8F81F2F9E428}" sibTransId="{BD4FCEE2-93A0-42E3-BDD9-3C32874329C8}"/>
    <dgm:cxn modelId="{13AAEB88-1356-44CB-88B3-6B2F0E256AB4}" type="presOf" srcId="{9ED1144B-D71C-4F3C-A25F-27FB57F02A96}" destId="{E5AC7226-88CE-4843-B0BB-DF082FA68019}" srcOrd="0" destOrd="0" presId="urn:microsoft.com/office/officeart/2005/8/layout/vList4"/>
    <dgm:cxn modelId="{5CB62B93-619C-4EA1-94E4-5650CD3E35D3}" srcId="{E3F9273D-51BB-42D1-A3C4-779253FB5CD7}" destId="{9ED1144B-D71C-4F3C-A25F-27FB57F02A96}" srcOrd="1" destOrd="0" parTransId="{8B109ED1-0253-450E-8CAF-3A8A14C44E85}" sibTransId="{9640224D-A516-442E-A181-DDBCB5628C15}"/>
    <dgm:cxn modelId="{2B64D7B1-52AC-42A0-832B-93B243FFBB78}" type="presOf" srcId="{E3F9273D-51BB-42D1-A3C4-779253FB5CD7}" destId="{17E9E3C4-F874-474C-B081-1017B5F62361}" srcOrd="0" destOrd="0" presId="urn:microsoft.com/office/officeart/2005/8/layout/vList4"/>
    <dgm:cxn modelId="{51CEB409-469C-4257-BF5B-39F4C9244539}" type="presOf" srcId="{70940ED7-9B14-419D-BDBB-C76434501730}" destId="{158CE3D6-DD01-42DD-9BDA-DCB76C80A5C2}" srcOrd="1" destOrd="0" presId="urn:microsoft.com/office/officeart/2005/8/layout/vList4"/>
    <dgm:cxn modelId="{9ABFDED1-2C14-4BA6-AA0C-54C1BD192EA9}" type="presParOf" srcId="{17E9E3C4-F874-474C-B081-1017B5F62361}" destId="{450DFA7A-9007-4665-ACEE-48B48692C245}" srcOrd="0" destOrd="0" presId="urn:microsoft.com/office/officeart/2005/8/layout/vList4"/>
    <dgm:cxn modelId="{3A208A0A-5AD7-47D0-BE9B-6F87A33045CD}" type="presParOf" srcId="{450DFA7A-9007-4665-ACEE-48B48692C245}" destId="{B317D367-656C-4DB3-AC3B-A2EB56C9CD93}" srcOrd="0" destOrd="0" presId="urn:microsoft.com/office/officeart/2005/8/layout/vList4"/>
    <dgm:cxn modelId="{B984852F-AA68-47DA-9F91-470B4AEAE70D}" type="presParOf" srcId="{450DFA7A-9007-4665-ACEE-48B48692C245}" destId="{5D3F1313-EA1B-467C-A299-1BAA0017CDF4}" srcOrd="1" destOrd="0" presId="urn:microsoft.com/office/officeart/2005/8/layout/vList4"/>
    <dgm:cxn modelId="{3B96DB92-964B-4D58-9A68-3DE4F451E55A}" type="presParOf" srcId="{450DFA7A-9007-4665-ACEE-48B48692C245}" destId="{708C334A-F726-4707-B7FE-AFD9EF583591}" srcOrd="2" destOrd="0" presId="urn:microsoft.com/office/officeart/2005/8/layout/vList4"/>
    <dgm:cxn modelId="{7A4F0E98-B28F-4169-9BD7-4408D2CEDBFF}" type="presParOf" srcId="{17E9E3C4-F874-474C-B081-1017B5F62361}" destId="{652B996A-A66F-441E-82E1-D2517E215C4E}" srcOrd="1" destOrd="0" presId="urn:microsoft.com/office/officeart/2005/8/layout/vList4"/>
    <dgm:cxn modelId="{FCF8E526-22D4-4919-892F-7CBC20629927}" type="presParOf" srcId="{17E9E3C4-F874-474C-B081-1017B5F62361}" destId="{03B0A5F2-DA6F-4512-AC92-621642573B78}" srcOrd="2" destOrd="0" presId="urn:microsoft.com/office/officeart/2005/8/layout/vList4"/>
    <dgm:cxn modelId="{34276C96-EAAA-4B09-81A4-D39D1990EB83}" type="presParOf" srcId="{03B0A5F2-DA6F-4512-AC92-621642573B78}" destId="{E5AC7226-88CE-4843-B0BB-DF082FA68019}" srcOrd="0" destOrd="0" presId="urn:microsoft.com/office/officeart/2005/8/layout/vList4"/>
    <dgm:cxn modelId="{9F9B790C-A777-424A-A676-7076DC384801}" type="presParOf" srcId="{03B0A5F2-DA6F-4512-AC92-621642573B78}" destId="{3E90549A-34F4-4388-8DA6-8587B53C6CBA}" srcOrd="1" destOrd="0" presId="urn:microsoft.com/office/officeart/2005/8/layout/vList4"/>
    <dgm:cxn modelId="{0766C82B-71C9-48FD-B0FF-E104BA14D008}" type="presParOf" srcId="{03B0A5F2-DA6F-4512-AC92-621642573B78}" destId="{4849167F-301A-4071-AC86-13E98A621973}" srcOrd="2" destOrd="0" presId="urn:microsoft.com/office/officeart/2005/8/layout/vList4"/>
    <dgm:cxn modelId="{6DC1A377-51E2-4E10-B11D-C40FBB4117D8}" type="presParOf" srcId="{17E9E3C4-F874-474C-B081-1017B5F62361}" destId="{A2EE3927-ADF6-4CFB-BCE5-D2C4F8317D10}" srcOrd="3" destOrd="0" presId="urn:microsoft.com/office/officeart/2005/8/layout/vList4"/>
    <dgm:cxn modelId="{A6FAFAF3-2ABA-4DF8-B8EB-65FDF6EAB0FB}" type="presParOf" srcId="{17E9E3C4-F874-474C-B081-1017B5F62361}" destId="{EB4C05B0-5E1C-4FD2-8B27-F5B14AEAC74F}" srcOrd="4" destOrd="0" presId="urn:microsoft.com/office/officeart/2005/8/layout/vList4"/>
    <dgm:cxn modelId="{2446489E-E737-4002-BACC-1F1486DF6EA3}" type="presParOf" srcId="{EB4C05B0-5E1C-4FD2-8B27-F5B14AEAC74F}" destId="{ABC1288B-8AE5-4E18-8257-07BE7E94CA5B}" srcOrd="0" destOrd="0" presId="urn:microsoft.com/office/officeart/2005/8/layout/vList4"/>
    <dgm:cxn modelId="{DC3B0819-2161-471B-AE59-59F219145976}" type="presParOf" srcId="{EB4C05B0-5E1C-4FD2-8B27-F5B14AEAC74F}" destId="{2094C884-6588-45E8-A603-BBF98ECE592A}" srcOrd="1" destOrd="0" presId="urn:microsoft.com/office/officeart/2005/8/layout/vList4"/>
    <dgm:cxn modelId="{63301566-27CE-4D31-BDC7-1DC8F5FD0436}" type="presParOf" srcId="{EB4C05B0-5E1C-4FD2-8B27-F5B14AEAC74F}" destId="{99F269F5-7F77-4803-9B96-3D5825622757}" srcOrd="2" destOrd="0" presId="urn:microsoft.com/office/officeart/2005/8/layout/vList4"/>
    <dgm:cxn modelId="{295F1DBE-849F-4BD1-A0D1-0B4FA8978EC1}" type="presParOf" srcId="{17E9E3C4-F874-474C-B081-1017B5F62361}" destId="{4AE575C8-39E2-41AA-8BB7-2802439692C8}" srcOrd="5" destOrd="0" presId="urn:microsoft.com/office/officeart/2005/8/layout/vList4"/>
    <dgm:cxn modelId="{00AC7C8F-87E8-423F-A35D-D602EFED9055}" type="presParOf" srcId="{17E9E3C4-F874-474C-B081-1017B5F62361}" destId="{AF7768CB-1951-409E-B8C4-B943AAD8BC78}" srcOrd="6" destOrd="0" presId="urn:microsoft.com/office/officeart/2005/8/layout/vList4"/>
    <dgm:cxn modelId="{47A6488A-5622-40A9-934F-79048DB7BC3A}" type="presParOf" srcId="{AF7768CB-1951-409E-B8C4-B943AAD8BC78}" destId="{3DA45E17-7597-4DDB-AB9A-D42E188A7FD9}" srcOrd="0" destOrd="0" presId="urn:microsoft.com/office/officeart/2005/8/layout/vList4"/>
    <dgm:cxn modelId="{73DC10F6-BE07-47C0-A29C-F4A39399D000}" type="presParOf" srcId="{AF7768CB-1951-409E-B8C4-B943AAD8BC78}" destId="{2AC218C3-8E2B-4FC4-B7EE-CB3DFB7288B4}" srcOrd="1" destOrd="0" presId="urn:microsoft.com/office/officeart/2005/8/layout/vList4"/>
    <dgm:cxn modelId="{17E15550-6C44-4F6C-BDD7-53F63D503606}" type="presParOf" srcId="{AF7768CB-1951-409E-B8C4-B943AAD8BC78}" destId="{158CE3D6-DD01-42DD-9BDA-DCB76C80A5C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17D367-656C-4DB3-AC3B-A2EB56C9CD93}">
      <dsp:nvSpPr>
        <dsp:cNvPr id="0" name=""/>
        <dsp:cNvSpPr/>
      </dsp:nvSpPr>
      <dsp:spPr>
        <a:xfrm>
          <a:off x="0" y="0"/>
          <a:ext cx="6696744" cy="1236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Движение цитоплазмы </a:t>
          </a:r>
          <a:endParaRPr lang="ru-RU" sz="3900" kern="1200" dirty="0"/>
        </a:p>
      </dsp:txBody>
      <dsp:txXfrm>
        <a:off x="1462951" y="0"/>
        <a:ext cx="5233792" cy="1236031"/>
      </dsp:txXfrm>
    </dsp:sp>
    <dsp:sp modelId="{5D3F1313-EA1B-467C-A299-1BAA0017CDF4}">
      <dsp:nvSpPr>
        <dsp:cNvPr id="0" name=""/>
        <dsp:cNvSpPr/>
      </dsp:nvSpPr>
      <dsp:spPr>
        <a:xfrm>
          <a:off x="123603" y="123603"/>
          <a:ext cx="1339348" cy="9888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C7226-88CE-4843-B0BB-DF082FA68019}">
      <dsp:nvSpPr>
        <dsp:cNvPr id="0" name=""/>
        <dsp:cNvSpPr/>
      </dsp:nvSpPr>
      <dsp:spPr>
        <a:xfrm>
          <a:off x="0" y="1359634"/>
          <a:ext cx="6696744" cy="1236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Деление и рост клетки</a:t>
          </a:r>
          <a:endParaRPr lang="ru-RU" sz="3900" kern="1200" dirty="0"/>
        </a:p>
      </dsp:txBody>
      <dsp:txXfrm>
        <a:off x="1462951" y="1359634"/>
        <a:ext cx="5233792" cy="1236031"/>
      </dsp:txXfrm>
    </dsp:sp>
    <dsp:sp modelId="{3E90549A-34F4-4388-8DA6-8587B53C6CBA}">
      <dsp:nvSpPr>
        <dsp:cNvPr id="0" name=""/>
        <dsp:cNvSpPr/>
      </dsp:nvSpPr>
      <dsp:spPr>
        <a:xfrm>
          <a:off x="123603" y="1483237"/>
          <a:ext cx="1339348" cy="9888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1288B-8AE5-4E18-8257-07BE7E94CA5B}">
      <dsp:nvSpPr>
        <dsp:cNvPr id="0" name=""/>
        <dsp:cNvSpPr/>
      </dsp:nvSpPr>
      <dsp:spPr>
        <a:xfrm>
          <a:off x="0" y="2719269"/>
          <a:ext cx="6696744" cy="1236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Дыхание </a:t>
          </a:r>
          <a:endParaRPr lang="ru-RU" sz="3900" kern="1200" dirty="0"/>
        </a:p>
      </dsp:txBody>
      <dsp:txXfrm>
        <a:off x="1462951" y="2719269"/>
        <a:ext cx="5233792" cy="1236031"/>
      </dsp:txXfrm>
    </dsp:sp>
    <dsp:sp modelId="{2094C884-6588-45E8-A603-BBF98ECE592A}">
      <dsp:nvSpPr>
        <dsp:cNvPr id="0" name=""/>
        <dsp:cNvSpPr/>
      </dsp:nvSpPr>
      <dsp:spPr>
        <a:xfrm>
          <a:off x="123603" y="2842872"/>
          <a:ext cx="1339348" cy="9888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45E17-7597-4DDB-AB9A-D42E188A7FD9}">
      <dsp:nvSpPr>
        <dsp:cNvPr id="0" name=""/>
        <dsp:cNvSpPr/>
      </dsp:nvSpPr>
      <dsp:spPr>
        <a:xfrm>
          <a:off x="0" y="4037434"/>
          <a:ext cx="6696744" cy="1236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Обмен веществ</a:t>
          </a:r>
          <a:endParaRPr lang="ru-RU" sz="3900" kern="1200" dirty="0"/>
        </a:p>
      </dsp:txBody>
      <dsp:txXfrm>
        <a:off x="1462951" y="4037434"/>
        <a:ext cx="5233792" cy="1236031"/>
      </dsp:txXfrm>
    </dsp:sp>
    <dsp:sp modelId="{2AC218C3-8E2B-4FC4-B7EE-CB3DFB7288B4}">
      <dsp:nvSpPr>
        <dsp:cNvPr id="0" name=""/>
        <dsp:cNvSpPr/>
      </dsp:nvSpPr>
      <dsp:spPr>
        <a:xfrm>
          <a:off x="123603" y="4202506"/>
          <a:ext cx="1339348" cy="9888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0A0D0-59C7-4BDC-AAC2-FEEFBCF3015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35CBD-70A4-4761-A1BE-5A0E146E9F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699422-4A25-4CAF-A67C-593285B848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just" eaLnBrk="1" hangingPunct="1">
              <a:spcBef>
                <a:spcPct val="0"/>
              </a:spcBef>
            </a:pPr>
            <a:r>
              <a:rPr lang="ru-RU" smtClean="0"/>
              <a:t>В живой клетке постоянно протекает процесс дыхания. При этом клетка поглощает кислород и выделяет углекислый газ.</a:t>
            </a:r>
            <a:endParaRPr lang="ru-RU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E8A10-4491-4A4E-A5EE-52E4D815458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Обмен веществ в клетках состоит из трёх этапов.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Во-первых, поступление веществ в клетку.</a:t>
            </a:r>
            <a:br>
              <a:rPr lang="ru-RU" smtClean="0"/>
            </a:br>
            <a:r>
              <a:rPr lang="ru-RU" smtClean="0"/>
              <a:t>Клетка получает из внешней среды не только кислород, но и другие необходимые ей вещества.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Затем в цитоплазме они вступают друг с другом в различные сложные химические реакции. В результате образуются новые вещества.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И наконец,  происходит выделение вредных веществ через клеточную оболочку в окружающую среду.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Такой процесс получил название "обмен веществ".</a:t>
            </a:r>
          </a:p>
          <a:p>
            <a:pPr marL="228600" indent="-228600" algn="just" eaLnBrk="1" hangingPunct="1">
              <a:spcBef>
                <a:spcPct val="0"/>
              </a:spcBef>
            </a:pPr>
            <a:r>
              <a:rPr lang="ru-RU" smtClean="0"/>
              <a:t>Клетка не очень гостеприимна. Оказывается, через клеточную оболочку может проникнуть не любое вещество. Такое свойство называется избирательной проницаемостью. Вода, кислород, углекислый газ легко проникают через оболочку и цитоплазму, но есть вещества, которые не могут попасть в цитоплазму живой клетки.</a:t>
            </a:r>
            <a:endParaRPr lang="ru-RU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9D4B70-CA6D-4EA7-B333-1FBD053AD1C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При делении каждая клетка образует две свои точные копии, а сама при этом перестает существовать. Давай попробуем разобраться в том, как это происходит. Будьте внимательнее!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Клетка, вступающая в процесс деления, называется материнской.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Клетки, возникающие  в результате деления клетки, – дочерними.</a:t>
            </a:r>
            <a:endParaRPr lang="ru-RU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DFF8-AA8E-484B-B8F7-E6B65BAE681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54E-8E0D-4749-94A9-D8278CD3CDF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Движение-цмтоплазмы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13727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DFF8-AA8E-484B-B8F7-E6B65BAE681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54E-8E0D-4749-94A9-D8278CD3C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DFF8-AA8E-484B-B8F7-E6B65BAE681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54E-8E0D-4749-94A9-D8278CD3C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DFF8-AA8E-484B-B8F7-E6B65BAE681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54E-8E0D-4749-94A9-D8278CD3C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DFF8-AA8E-484B-B8F7-E6B65BAE681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54E-8E0D-4749-94A9-D8278CD3C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DFF8-AA8E-484B-B8F7-E6B65BAE681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54E-8E0D-4749-94A9-D8278CD3C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DFF8-AA8E-484B-B8F7-E6B65BAE681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54E-8E0D-4749-94A9-D8278CD3C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DFF8-AA8E-484B-B8F7-E6B65BAE681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54E-8E0D-4749-94A9-D8278CD3C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DFF8-AA8E-484B-B8F7-E6B65BAE681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54E-8E0D-4749-94A9-D8278CD3C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DFF8-AA8E-484B-B8F7-E6B65BAE681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54E-8E0D-4749-94A9-D8278CD3C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DFF8-AA8E-484B-B8F7-E6B65BAE681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54E-8E0D-4749-94A9-D8278CD3C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DFF8-AA8E-484B-B8F7-E6B65BAE681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354E-8E0D-4749-94A9-D8278CD3CDF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Движение-цмтоплазмы"/>
          <p:cNvPicPr>
            <a:picLocks noChangeAspect="1" noChangeArrowheads="1" noCrop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907704" cy="188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отос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564904"/>
            <a:ext cx="36004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6600"/>
                </a:solidFill>
              </a:rPr>
              <a:t>Назовите типы ткани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4" name="Picture 7" descr="си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17032"/>
            <a:ext cx="269979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запасающ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660232" y="3717032"/>
            <a:ext cx="2483768" cy="3140968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Picture 3" descr="C:\Documents and Settings\Пользователь\Мои документы\Мои рисунки\ппп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61654"/>
            <a:ext cx="4211961" cy="348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клет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9"/>
            <a:ext cx="2411760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сосуд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933056"/>
            <a:ext cx="125963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220072" y="476672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465313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393305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581128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393305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69269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-243408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854" y="3789040"/>
            <a:ext cx="89521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Жизнедеятельность </a:t>
            </a:r>
          </a:p>
          <a:p>
            <a:pPr algn="ctr"/>
            <a:r>
              <a:rPr lang="ru-RU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клетки</a:t>
            </a:r>
            <a:endParaRPr lang="ru-RU" sz="7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1052736"/>
            <a:ext cx="49685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18 сентября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Урок № 6.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r"/>
            <a:r>
              <a:rPr lang="ru-RU" sz="5400" b="1" dirty="0" smtClean="0">
                <a:solidFill>
                  <a:srgbClr val="006600"/>
                </a:solidFill>
              </a:rPr>
              <a:t>Свойства живой клетки </a:t>
            </a:r>
            <a:endParaRPr lang="ru-RU" sz="5400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95736" y="1340768"/>
          <a:ext cx="6696744" cy="531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800" b="1" i="1" dirty="0" smtClean="0">
                <a:solidFill>
                  <a:srgbClr val="006600"/>
                </a:solidFill>
              </a:rPr>
              <a:t>Движение цитоплазмы </a:t>
            </a:r>
            <a:endParaRPr lang="ru-RU" sz="4800" b="1" i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600201"/>
            <a:ext cx="6984776" cy="26928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Перемещение в клетках молекул воды, воздуха и питательных веществ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Соединение цитоплазм соседних клеток через поры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509120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Выясните, каково отличие и значение межклетников и межклеточного вещества  в растительных тканях, стр. 22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Дыхание</a:t>
            </a:r>
          </a:p>
        </p:txBody>
      </p:sp>
      <p:pic>
        <p:nvPicPr>
          <p:cNvPr id="17411" name="Picture 3" descr="Клетка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385888"/>
            <a:ext cx="256381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3850" y="1628775"/>
            <a:ext cx="2447925" cy="1800225"/>
            <a:chOff x="204" y="1026"/>
            <a:chExt cx="1542" cy="1134"/>
          </a:xfrm>
        </p:grpSpPr>
        <p:sp>
          <p:nvSpPr>
            <p:cNvPr id="19464" name="Text Box 5"/>
            <p:cNvSpPr txBox="1">
              <a:spLocks noChangeArrowheads="1"/>
            </p:cNvSpPr>
            <p:nvPr/>
          </p:nvSpPr>
          <p:spPr bwMode="auto">
            <a:xfrm>
              <a:off x="204" y="1026"/>
              <a:ext cx="140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>
                  <a:latin typeface="Calibri" pitchFamily="34" charset="0"/>
                </a:rPr>
                <a:t>кислород</a:t>
              </a:r>
            </a:p>
          </p:txBody>
        </p:sp>
        <p:sp>
          <p:nvSpPr>
            <p:cNvPr id="19465" name="AutoShape 6"/>
            <p:cNvSpPr>
              <a:spLocks noChangeArrowheads="1"/>
            </p:cNvSpPr>
            <p:nvPr/>
          </p:nvSpPr>
          <p:spPr bwMode="auto">
            <a:xfrm rot="5400000">
              <a:off x="862" y="1275"/>
              <a:ext cx="680" cy="1089"/>
            </a:xfrm>
            <a:custGeom>
              <a:avLst/>
              <a:gdLst>
                <a:gd name="T0" fmla="*/ 17 w 21600"/>
                <a:gd name="T1" fmla="*/ 0 h 21600"/>
                <a:gd name="T2" fmla="*/ 12 w 21600"/>
                <a:gd name="T3" fmla="*/ 18 h 21600"/>
                <a:gd name="T4" fmla="*/ 0 w 21600"/>
                <a:gd name="T5" fmla="*/ 50 h 21600"/>
                <a:gd name="T6" fmla="*/ 9 w 21600"/>
                <a:gd name="T7" fmla="*/ 55 h 21600"/>
                <a:gd name="T8" fmla="*/ 18 w 21600"/>
                <a:gd name="T9" fmla="*/ 38 h 21600"/>
                <a:gd name="T10" fmla="*/ 21 w 21600"/>
                <a:gd name="T11" fmla="*/ 18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911 h 21600"/>
                <a:gd name="T20" fmla="*/ 1851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929" y="0"/>
                  </a:moveTo>
                  <a:lnTo>
                    <a:pt x="12258" y="7200"/>
                  </a:lnTo>
                  <a:lnTo>
                    <a:pt x="15344" y="7200"/>
                  </a:lnTo>
                  <a:lnTo>
                    <a:pt x="15344" y="17902"/>
                  </a:lnTo>
                  <a:lnTo>
                    <a:pt x="0" y="17902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27763" y="4076700"/>
            <a:ext cx="2663825" cy="2233613"/>
            <a:chOff x="3923" y="2568"/>
            <a:chExt cx="1678" cy="1407"/>
          </a:xfrm>
        </p:grpSpPr>
        <p:sp>
          <p:nvSpPr>
            <p:cNvPr id="19462" name="Text Box 8"/>
            <p:cNvSpPr txBox="1">
              <a:spLocks noChangeArrowheads="1"/>
            </p:cNvSpPr>
            <p:nvPr/>
          </p:nvSpPr>
          <p:spPr bwMode="auto">
            <a:xfrm>
              <a:off x="4014" y="3303"/>
              <a:ext cx="1587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>
                  <a:latin typeface="Calibri" pitchFamily="34" charset="0"/>
                </a:rPr>
                <a:t>углекислый</a:t>
              </a:r>
              <a:br>
                <a:rPr lang="ru-RU" sz="3200">
                  <a:latin typeface="Calibri" pitchFamily="34" charset="0"/>
                </a:rPr>
              </a:br>
              <a:r>
                <a:rPr lang="ru-RU" sz="3200">
                  <a:latin typeface="Calibri" pitchFamily="34" charset="0"/>
                </a:rPr>
                <a:t>газ</a:t>
              </a:r>
            </a:p>
          </p:txBody>
        </p:sp>
        <p:sp>
          <p:nvSpPr>
            <p:cNvPr id="19463" name="AutoShape 9"/>
            <p:cNvSpPr>
              <a:spLocks noChangeArrowheads="1"/>
            </p:cNvSpPr>
            <p:nvPr/>
          </p:nvSpPr>
          <p:spPr bwMode="auto">
            <a:xfrm rot="10800000" flipH="1">
              <a:off x="3923" y="2568"/>
              <a:ext cx="750" cy="726"/>
            </a:xfrm>
            <a:custGeom>
              <a:avLst/>
              <a:gdLst>
                <a:gd name="T0" fmla="*/ 20 w 21600"/>
                <a:gd name="T1" fmla="*/ 0 h 21600"/>
                <a:gd name="T2" fmla="*/ 15 w 21600"/>
                <a:gd name="T3" fmla="*/ 8 h 21600"/>
                <a:gd name="T4" fmla="*/ 0 w 21600"/>
                <a:gd name="T5" fmla="*/ 22 h 21600"/>
                <a:gd name="T6" fmla="*/ 11 w 21600"/>
                <a:gd name="T7" fmla="*/ 24 h 21600"/>
                <a:gd name="T8" fmla="*/ 22 w 21600"/>
                <a:gd name="T9" fmla="*/ 17 h 21600"/>
                <a:gd name="T10" fmla="*/ 26 w 21600"/>
                <a:gd name="T11" fmla="*/ 8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911 h 21600"/>
                <a:gd name="T20" fmla="*/ 18518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929" y="0"/>
                  </a:moveTo>
                  <a:lnTo>
                    <a:pt x="12258" y="7200"/>
                  </a:lnTo>
                  <a:lnTo>
                    <a:pt x="15344" y="7200"/>
                  </a:lnTo>
                  <a:lnTo>
                    <a:pt x="15344" y="17902"/>
                  </a:lnTo>
                  <a:lnTo>
                    <a:pt x="0" y="17902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Обмен веществ</a:t>
            </a:r>
          </a:p>
        </p:txBody>
      </p:sp>
      <p:pic>
        <p:nvPicPr>
          <p:cNvPr id="19459" name="Picture 3" descr="Клетка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0" y="1344613"/>
            <a:ext cx="2540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32138" y="1954213"/>
            <a:ext cx="2879725" cy="4214812"/>
            <a:chOff x="1973" y="1231"/>
            <a:chExt cx="1814" cy="2655"/>
          </a:xfrm>
        </p:grpSpPr>
        <p:sp>
          <p:nvSpPr>
            <p:cNvPr id="20497" name="Text Box 5"/>
            <p:cNvSpPr txBox="1">
              <a:spLocks noChangeArrowheads="1"/>
            </p:cNvSpPr>
            <p:nvPr/>
          </p:nvSpPr>
          <p:spPr bwMode="auto">
            <a:xfrm>
              <a:off x="1973" y="3521"/>
              <a:ext cx="181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>
                  <a:latin typeface="Calibri" pitchFamily="34" charset="0"/>
                </a:rPr>
                <a:t>Превращение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449" y="1231"/>
              <a:ext cx="861" cy="1860"/>
              <a:chOff x="2472" y="1253"/>
              <a:chExt cx="861" cy="1860"/>
            </a:xfrm>
          </p:grpSpPr>
          <p:sp>
            <p:nvSpPr>
              <p:cNvPr id="20499" name="AutoShape 7"/>
              <p:cNvSpPr>
                <a:spLocks noChangeArrowheads="1"/>
              </p:cNvSpPr>
              <p:nvPr/>
            </p:nvSpPr>
            <p:spPr bwMode="auto">
              <a:xfrm>
                <a:off x="2517" y="1253"/>
                <a:ext cx="771" cy="545"/>
              </a:xfrm>
              <a:custGeom>
                <a:avLst/>
                <a:gdLst>
                  <a:gd name="T0" fmla="*/ 14 w 21600"/>
                  <a:gd name="T1" fmla="*/ 0 h 21600"/>
                  <a:gd name="T2" fmla="*/ 3 w 21600"/>
                  <a:gd name="T3" fmla="*/ 7 h 21600"/>
                  <a:gd name="T4" fmla="*/ 14 w 21600"/>
                  <a:gd name="T5" fmla="*/ 3 h 21600"/>
                  <a:gd name="T6" fmla="*/ 31 w 21600"/>
                  <a:gd name="T7" fmla="*/ 7 h 21600"/>
                  <a:gd name="T8" fmla="*/ 24 w 21600"/>
                  <a:gd name="T9" fmla="*/ 10 h 21600"/>
                  <a:gd name="T10" fmla="*/ 17 w 21600"/>
                  <a:gd name="T11" fmla="*/ 7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71 h 21600"/>
                  <a:gd name="T20" fmla="*/ 18434 w 21600"/>
                  <a:gd name="T21" fmla="*/ 1842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0" name="AutoShape 8"/>
              <p:cNvSpPr>
                <a:spLocks noChangeArrowheads="1"/>
              </p:cNvSpPr>
              <p:nvPr/>
            </p:nvSpPr>
            <p:spPr bwMode="auto">
              <a:xfrm rot="9900000">
                <a:off x="2517" y="2568"/>
                <a:ext cx="771" cy="545"/>
              </a:xfrm>
              <a:custGeom>
                <a:avLst/>
                <a:gdLst>
                  <a:gd name="T0" fmla="*/ 14 w 21600"/>
                  <a:gd name="T1" fmla="*/ 0 h 21600"/>
                  <a:gd name="T2" fmla="*/ 3 w 21600"/>
                  <a:gd name="T3" fmla="*/ 7 h 21600"/>
                  <a:gd name="T4" fmla="*/ 14 w 21600"/>
                  <a:gd name="T5" fmla="*/ 3 h 21600"/>
                  <a:gd name="T6" fmla="*/ 31 w 21600"/>
                  <a:gd name="T7" fmla="*/ 7 h 21600"/>
                  <a:gd name="T8" fmla="*/ 24 w 21600"/>
                  <a:gd name="T9" fmla="*/ 10 h 21600"/>
                  <a:gd name="T10" fmla="*/ 17 w 21600"/>
                  <a:gd name="T11" fmla="*/ 7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71 h 21600"/>
                  <a:gd name="T20" fmla="*/ 18434 w 21600"/>
                  <a:gd name="T21" fmla="*/ 1842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472" y="1706"/>
                <a:ext cx="861" cy="998"/>
                <a:chOff x="2472" y="1706"/>
                <a:chExt cx="861" cy="998"/>
              </a:xfrm>
            </p:grpSpPr>
            <p:sp>
              <p:nvSpPr>
                <p:cNvPr id="20502" name="AutoShape 10"/>
                <p:cNvSpPr>
                  <a:spLocks noChangeArrowheads="1"/>
                </p:cNvSpPr>
                <p:nvPr/>
              </p:nvSpPr>
              <p:spPr bwMode="auto">
                <a:xfrm>
                  <a:off x="3061" y="1706"/>
                  <a:ext cx="272" cy="998"/>
                </a:xfrm>
                <a:prstGeom prst="downArrow">
                  <a:avLst>
                    <a:gd name="adj1" fmla="val 50000"/>
                    <a:gd name="adj2" fmla="val 9172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0503" name="AutoShape 11"/>
                <p:cNvSpPr>
                  <a:spLocks noChangeArrowheads="1"/>
                </p:cNvSpPr>
                <p:nvPr/>
              </p:nvSpPr>
              <p:spPr bwMode="auto">
                <a:xfrm rot="10800000">
                  <a:off x="2472" y="1706"/>
                  <a:ext cx="272" cy="998"/>
                </a:xfrm>
                <a:prstGeom prst="downArrow">
                  <a:avLst>
                    <a:gd name="adj1" fmla="val 50000"/>
                    <a:gd name="adj2" fmla="val 9172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79413" y="1990725"/>
            <a:ext cx="2541587" cy="2879725"/>
            <a:chOff x="239" y="1254"/>
            <a:chExt cx="1601" cy="1814"/>
          </a:xfrm>
        </p:grpSpPr>
        <p:sp>
          <p:nvSpPr>
            <p:cNvPr id="20492" name="Text Box 13"/>
            <p:cNvSpPr txBox="1">
              <a:spLocks noChangeArrowheads="1"/>
            </p:cNvSpPr>
            <p:nvPr/>
          </p:nvSpPr>
          <p:spPr bwMode="auto">
            <a:xfrm rot="-5400000">
              <a:off x="-485" y="1978"/>
              <a:ext cx="181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>
                  <a:latin typeface="Calibri" pitchFamily="34" charset="0"/>
                </a:rPr>
                <a:t>Поступление</a:t>
              </a:r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842" y="1458"/>
              <a:ext cx="998" cy="1406"/>
              <a:chOff x="884" y="1253"/>
              <a:chExt cx="998" cy="1406"/>
            </a:xfrm>
          </p:grpSpPr>
          <p:sp>
            <p:nvSpPr>
              <p:cNvPr id="20494" name="AutoShape 15"/>
              <p:cNvSpPr>
                <a:spLocks noChangeArrowheads="1"/>
              </p:cNvSpPr>
              <p:nvPr/>
            </p:nvSpPr>
            <p:spPr bwMode="auto">
              <a:xfrm rot="-5400000">
                <a:off x="1247" y="1457"/>
                <a:ext cx="272" cy="998"/>
              </a:xfrm>
              <a:prstGeom prst="downArrow">
                <a:avLst>
                  <a:gd name="adj1" fmla="val 50000"/>
                  <a:gd name="adj2" fmla="val 917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495" name="AutoShape 16"/>
              <p:cNvSpPr>
                <a:spLocks noChangeArrowheads="1"/>
              </p:cNvSpPr>
              <p:nvPr/>
            </p:nvSpPr>
            <p:spPr bwMode="auto">
              <a:xfrm rot="-5400000">
                <a:off x="1247" y="890"/>
                <a:ext cx="272" cy="998"/>
              </a:xfrm>
              <a:prstGeom prst="downArrow">
                <a:avLst>
                  <a:gd name="adj1" fmla="val 50000"/>
                  <a:gd name="adj2" fmla="val 917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496" name="AutoShape 17"/>
              <p:cNvSpPr>
                <a:spLocks noChangeArrowheads="1"/>
              </p:cNvSpPr>
              <p:nvPr/>
            </p:nvSpPr>
            <p:spPr bwMode="auto">
              <a:xfrm rot="-5400000">
                <a:off x="1247" y="2024"/>
                <a:ext cx="272" cy="998"/>
              </a:xfrm>
              <a:prstGeom prst="downArrow">
                <a:avLst>
                  <a:gd name="adj1" fmla="val 50000"/>
                  <a:gd name="adj2" fmla="val 917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221413" y="1990725"/>
            <a:ext cx="2544762" cy="2879725"/>
            <a:chOff x="3919" y="1254"/>
            <a:chExt cx="1603" cy="1814"/>
          </a:xfrm>
        </p:grpSpPr>
        <p:sp>
          <p:nvSpPr>
            <p:cNvPr id="20487" name="Text Box 19"/>
            <p:cNvSpPr txBox="1">
              <a:spLocks noChangeArrowheads="1"/>
            </p:cNvSpPr>
            <p:nvPr/>
          </p:nvSpPr>
          <p:spPr bwMode="auto">
            <a:xfrm rot="-5400000">
              <a:off x="4433" y="1978"/>
              <a:ext cx="181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>
                  <a:latin typeface="Calibri" pitchFamily="34" charset="0"/>
                </a:rPr>
                <a:t>Выделение</a:t>
              </a:r>
            </a:p>
          </p:txBody>
        </p:sp>
        <p:grpSp>
          <p:nvGrpSpPr>
            <p:cNvPr id="8" name="Group 20"/>
            <p:cNvGrpSpPr>
              <a:grpSpLocks/>
            </p:cNvGrpSpPr>
            <p:nvPr/>
          </p:nvGrpSpPr>
          <p:grpSpPr bwMode="auto">
            <a:xfrm rot="10800000">
              <a:off x="3919" y="1458"/>
              <a:ext cx="998" cy="1406"/>
              <a:chOff x="3742" y="1275"/>
              <a:chExt cx="998" cy="1406"/>
            </a:xfrm>
          </p:grpSpPr>
          <p:sp>
            <p:nvSpPr>
              <p:cNvPr id="20489" name="AutoShape 21"/>
              <p:cNvSpPr>
                <a:spLocks noChangeArrowheads="1"/>
              </p:cNvSpPr>
              <p:nvPr/>
            </p:nvSpPr>
            <p:spPr bwMode="auto">
              <a:xfrm rot="5400000">
                <a:off x="4105" y="1479"/>
                <a:ext cx="272" cy="998"/>
              </a:xfrm>
              <a:prstGeom prst="downArrow">
                <a:avLst>
                  <a:gd name="adj1" fmla="val 50000"/>
                  <a:gd name="adj2" fmla="val 917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490" name="AutoShape 22"/>
              <p:cNvSpPr>
                <a:spLocks noChangeArrowheads="1"/>
              </p:cNvSpPr>
              <p:nvPr/>
            </p:nvSpPr>
            <p:spPr bwMode="auto">
              <a:xfrm rot="5400000">
                <a:off x="4105" y="912"/>
                <a:ext cx="272" cy="998"/>
              </a:xfrm>
              <a:prstGeom prst="downArrow">
                <a:avLst>
                  <a:gd name="adj1" fmla="val 50000"/>
                  <a:gd name="adj2" fmla="val 917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491" name="AutoShape 23"/>
              <p:cNvSpPr>
                <a:spLocks noChangeArrowheads="1"/>
              </p:cNvSpPr>
              <p:nvPr/>
            </p:nvSpPr>
            <p:spPr bwMode="auto">
              <a:xfrm rot="5400000">
                <a:off x="4105" y="2046"/>
                <a:ext cx="272" cy="998"/>
              </a:xfrm>
              <a:prstGeom prst="downArrow">
                <a:avLst>
                  <a:gd name="adj1" fmla="val 50000"/>
                  <a:gd name="adj2" fmla="val 917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ym typeface="Wingdings 2" pitchFamily="18" charset="2"/>
              </a:rPr>
              <a:t>Деление и рост клетки</a:t>
            </a:r>
          </a:p>
        </p:txBody>
      </p:sp>
      <p:pic>
        <p:nvPicPr>
          <p:cNvPr id="25603" name="Picture 3" descr="Клетка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3" y="1341438"/>
            <a:ext cx="29337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Клетка 4 (доч 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4775" y="2841625"/>
            <a:ext cx="2162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Клетка 4 (доч 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4775" y="2841625"/>
            <a:ext cx="2162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 rot="-5400000">
            <a:off x="-909637" y="3314700"/>
            <a:ext cx="2808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Calibri" pitchFamily="34" charset="0"/>
              </a:rPr>
              <a:t>материнская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 rot="-5400000">
            <a:off x="7246938" y="3314700"/>
            <a:ext cx="2808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latin typeface="Calibri" pitchFamily="34" charset="0"/>
              </a:rPr>
              <a:t>дочерние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129088" y="2811463"/>
            <a:ext cx="1655762" cy="1584325"/>
            <a:chOff x="2653" y="1797"/>
            <a:chExt cx="1043" cy="998"/>
          </a:xfrm>
        </p:grpSpPr>
        <p:sp>
          <p:nvSpPr>
            <p:cNvPr id="21513" name="AutoShape 9"/>
            <p:cNvSpPr>
              <a:spLocks noChangeArrowheads="1"/>
            </p:cNvSpPr>
            <p:nvPr/>
          </p:nvSpPr>
          <p:spPr bwMode="auto">
            <a:xfrm rot="3600000">
              <a:off x="3016" y="1434"/>
              <a:ext cx="317" cy="1043"/>
            </a:xfrm>
            <a:prstGeom prst="upArrow">
              <a:avLst>
                <a:gd name="adj1" fmla="val 50000"/>
                <a:gd name="adj2" fmla="val 822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 rot="7200000">
              <a:off x="3016" y="2115"/>
              <a:ext cx="317" cy="1043"/>
            </a:xfrm>
            <a:prstGeom prst="upArrow">
              <a:avLst>
                <a:gd name="adj1" fmla="val 50000"/>
                <a:gd name="adj2" fmla="val 822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16551E-6 L 0.49913 -0.203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-10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16551E-6 L 0.50711 0.2052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Деление клетки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420888"/>
            <a:ext cx="9085980" cy="2809552"/>
          </a:xfrm>
          <a:noFill/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347864" y="5877272"/>
            <a:ext cx="1879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Calibri" pitchFamily="34" charset="0"/>
              </a:rPr>
              <a:t>Митоз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460432" cy="3816424"/>
          </a:xfrm>
        </p:spPr>
        <p:txBody>
          <a:bodyPr rtlCol="0">
            <a:noAutofit/>
          </a:bodyPr>
          <a:lstStyle/>
          <a:p>
            <a:pPr marL="914400" indent="-914400" algn="l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</a:t>
            </a:r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</a:t>
            </a:r>
            <a:b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изучить § 3</a:t>
            </a:r>
            <a:b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повторить главу «Клеточное строение организмов» и подготовиться к обобщающему уроку </a:t>
            </a:r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5" name="Picture 6" descr="118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1874838" cy="184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704" y="5085184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Сегодня я на уроке узнал, что …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Я удивился тому, что …</a:t>
            </a: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190</Words>
  <Application>Microsoft Office PowerPoint</Application>
  <PresentationFormat>Экран (4:3)</PresentationFormat>
  <Paragraphs>49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Назовите типы ткани</vt:lpstr>
      <vt:lpstr>Слайд 2</vt:lpstr>
      <vt:lpstr>Свойства живой клетки </vt:lpstr>
      <vt:lpstr>Движение цитоплазмы </vt:lpstr>
      <vt:lpstr>Дыхание</vt:lpstr>
      <vt:lpstr>Обмен веществ</vt:lpstr>
      <vt:lpstr>Деление и рост клетки</vt:lpstr>
      <vt:lpstr>Деление клетки</vt:lpstr>
      <vt:lpstr>Домашнее задание 1. изучить § 3 2. повторить главу «Клеточное строение организмов» и подготовиться к обобщающему уроку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</cp:revision>
  <dcterms:created xsi:type="dcterms:W3CDTF">2014-09-16T06:49:02Z</dcterms:created>
  <dcterms:modified xsi:type="dcterms:W3CDTF">2014-09-16T07:22:40Z</dcterms:modified>
</cp:coreProperties>
</file>