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4" autoAdjust="0"/>
    <p:restoredTop sz="94660"/>
  </p:normalViewPr>
  <p:slideViewPr>
    <p:cSldViewPr>
      <p:cViewPr>
        <p:scale>
          <a:sx n="100" d="100"/>
          <a:sy n="100" d="100"/>
        </p:scale>
        <p:origin x="-4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BD00B-F698-431E-B580-95FC26855184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ED6D5-11F3-4100-A37C-7CE16932DD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465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ED6D5-11F3-4100-A37C-7CE16932DDE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8787F-06A9-4A07-9DFA-D33A2A65F736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221D6-6FB1-492B-B65E-DE542C047F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4632" cy="316835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Тест по теме</a:t>
            </a:r>
            <a:br>
              <a:rPr lang="ru-RU" b="1" dirty="0" smtClean="0">
                <a:latin typeface="Comic Sans MS" pitchFamily="66" charset="0"/>
              </a:rPr>
            </a:br>
            <a:r>
              <a:rPr lang="en-US" b="1" dirty="0" smtClean="0">
                <a:latin typeface="Comic Sans MS" pitchFamily="66" charset="0"/>
              </a:rPr>
              <a:t>“</a:t>
            </a:r>
            <a:r>
              <a:rPr lang="ru-RU" b="1" dirty="0" smtClean="0">
                <a:latin typeface="Comic Sans MS" pitchFamily="66" charset="0"/>
              </a:rPr>
              <a:t>Жизнедеятельность клетки. Метаболизм: энергетический и пластический обмен. Фотосинтез.</a:t>
            </a:r>
            <a:r>
              <a:rPr lang="en-US" b="1" dirty="0" smtClean="0">
                <a:latin typeface="Comic Sans MS" pitchFamily="66" charset="0"/>
              </a:rPr>
              <a:t>”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42876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9. На третьем этапе энергетического обмена образуются: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2132856"/>
            <a:ext cx="3744416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1)2молекулы АТФ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048" y="2132856"/>
            <a:ext cx="3744416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3)36 молекул АТФ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4221088"/>
            <a:ext cx="3744416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300" dirty="0" smtClean="0">
                <a:solidFill>
                  <a:srgbClr val="FFFF00"/>
                </a:solidFill>
              </a:rPr>
              <a:t>2)34 молекулы АТФ </a:t>
            </a:r>
            <a:endParaRPr lang="ru-RU" sz="33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4048" y="4221088"/>
            <a:ext cx="3744416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4)38 молекул АТФ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-0.25972 0.1523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0" y="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500306"/>
            <a:ext cx="4000528" cy="12144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1.Происходит в строме хлоропласта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500306"/>
            <a:ext cx="4000528" cy="12144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2.Выделяется кислород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5357826"/>
            <a:ext cx="4000528" cy="12144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6.Образуются молекулы АТФ и НАДФ*</a:t>
            </a:r>
            <a:r>
              <a:rPr lang="en-US" sz="2800" dirty="0" smtClean="0"/>
              <a:t>H₂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5357826"/>
            <a:ext cx="4000528" cy="12144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5.Происходит в </a:t>
            </a:r>
            <a:r>
              <a:rPr lang="ru-RU" sz="2800" dirty="0" err="1" smtClean="0"/>
              <a:t>тилакоидах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3929066"/>
            <a:ext cx="4000528" cy="12144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3.Образуется глюкоза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3929066"/>
            <a:ext cx="4000528" cy="12144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4.Затрачиваются молекулы АТФ и НАДФ*</a:t>
            </a:r>
            <a:r>
              <a:rPr lang="en-US" sz="2800" dirty="0" smtClean="0"/>
              <a:t>H₂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5720" y="214290"/>
            <a:ext cx="4000528" cy="12144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1.Световая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72000" y="214290"/>
            <a:ext cx="4000528" cy="12144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2.Темновая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cxnSp>
        <p:nvCxnSpPr>
          <p:cNvPr id="36" name="Shape 35"/>
          <p:cNvCxnSpPr>
            <a:stCxn id="12" idx="1"/>
            <a:endCxn id="8" idx="2"/>
          </p:cNvCxnSpPr>
          <p:nvPr/>
        </p:nvCxnSpPr>
        <p:spPr>
          <a:xfrm rot="10800000" flipH="1" flipV="1">
            <a:off x="285720" y="821512"/>
            <a:ext cx="6215106" cy="5750759"/>
          </a:xfrm>
          <a:prstGeom prst="bentConnector4">
            <a:avLst>
              <a:gd name="adj1" fmla="val -3678"/>
              <a:gd name="adj2" fmla="val 10397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hape 39"/>
          <p:cNvCxnSpPr>
            <a:stCxn id="12" idx="3"/>
            <a:endCxn id="7" idx="2"/>
          </p:cNvCxnSpPr>
          <p:nvPr/>
        </p:nvCxnSpPr>
        <p:spPr>
          <a:xfrm>
            <a:off x="4286248" y="821513"/>
            <a:ext cx="2286016" cy="2893239"/>
          </a:xfrm>
          <a:prstGeom prst="bentConnector4">
            <a:avLst>
              <a:gd name="adj1" fmla="val 2558"/>
              <a:gd name="adj2" fmla="val 107901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Shape 43"/>
          <p:cNvCxnSpPr>
            <a:stCxn id="12" idx="0"/>
            <a:endCxn id="9" idx="1"/>
          </p:cNvCxnSpPr>
          <p:nvPr/>
        </p:nvCxnSpPr>
        <p:spPr>
          <a:xfrm rot="16200000" flipH="1" flipV="1">
            <a:off x="-1589528" y="2089537"/>
            <a:ext cx="5750759" cy="2000264"/>
          </a:xfrm>
          <a:prstGeom prst="bentConnector4">
            <a:avLst>
              <a:gd name="adj1" fmla="val -2018"/>
              <a:gd name="adj2" fmla="val 105098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Соединительная линия уступом 45"/>
          <p:cNvCxnSpPr>
            <a:stCxn id="13" idx="2"/>
            <a:endCxn id="5" idx="0"/>
          </p:cNvCxnSpPr>
          <p:nvPr/>
        </p:nvCxnSpPr>
        <p:spPr>
          <a:xfrm rot="5400000">
            <a:off x="3893339" y="-178619"/>
            <a:ext cx="1071570" cy="42862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>
            <a:stCxn id="13" idx="3"/>
            <a:endCxn id="11" idx="3"/>
          </p:cNvCxnSpPr>
          <p:nvPr/>
        </p:nvCxnSpPr>
        <p:spPr>
          <a:xfrm>
            <a:off x="8572528" y="821513"/>
            <a:ext cx="1588" cy="371477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13" idx="0"/>
            <a:endCxn id="10" idx="3"/>
          </p:cNvCxnSpPr>
          <p:nvPr/>
        </p:nvCxnSpPr>
        <p:spPr>
          <a:xfrm rot="16200000" flipH="1" flipV="1">
            <a:off x="3268256" y="1232281"/>
            <a:ext cx="4321999" cy="2286016"/>
          </a:xfrm>
          <a:prstGeom prst="bentConnector4">
            <a:avLst>
              <a:gd name="adj1" fmla="val -3011"/>
              <a:gd name="adj2" fmla="val 88212"/>
            </a:avLst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77512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1. </a:t>
            </a:r>
            <a:r>
              <a:rPr lang="ru-RU" sz="3200" b="1" dirty="0" smtClean="0"/>
              <a:t>Совокупность химических реакций синтеза и распада органических веществ, протекающих в клетке, - это: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04048" y="4653136"/>
            <a:ext cx="3714776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4)Метаболизм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4643446"/>
            <a:ext cx="3714776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2) Биосинтез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628" y="2714620"/>
            <a:ext cx="3747836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3) Пластический обмен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2708920"/>
            <a:ext cx="3744416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1) Энергетический обмен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-0.25035 -0.1715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8" grpId="0" animBg="1"/>
      <p:bldP spid="8" grpId="1" animBg="1"/>
      <p:bldP spid="8" grpId="2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214314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2. </a:t>
            </a:r>
            <a:r>
              <a:rPr lang="ru-RU" sz="3600" b="1" dirty="0" smtClean="0"/>
              <a:t>Совокупность реакций синтеза органических веществ, сопровождающихся поглощением энергии за счёт распада молекул АТФ, - это</a:t>
            </a:r>
            <a:r>
              <a:rPr lang="en-US" sz="3600" b="1" dirty="0" smtClean="0"/>
              <a:t>: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2780928"/>
            <a:ext cx="3714776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3)Энергетический обмен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4725144"/>
            <a:ext cx="3714776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2)Метаболизм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2780928"/>
            <a:ext cx="3744416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1)Пластический обмен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60032" y="4725144"/>
            <a:ext cx="3744416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4)Катаболизм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22222E-6 L 0.21267 0.11041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00" y="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0" grpId="2" animBg="1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728"/>
            <a:ext cx="8352928" cy="220716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400" b="1" dirty="0" smtClean="0"/>
              <a:t>3</a:t>
            </a:r>
            <a:r>
              <a:rPr lang="en-US" sz="3400" b="1" dirty="0" smtClean="0"/>
              <a:t>. </a:t>
            </a:r>
            <a:r>
              <a:rPr lang="ru-RU" sz="3400" b="1" dirty="0" smtClean="0"/>
              <a:t>Процесс перевода энергии света в энергию химических связей органических соединений из неорганических у автотрофных организмов – это:</a:t>
            </a:r>
            <a:endParaRPr lang="ru-RU" sz="3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3357562"/>
            <a:ext cx="3568480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1)Дыхание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048" y="3356992"/>
            <a:ext cx="3600400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3)Фотосинтез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4941168"/>
            <a:ext cx="3528392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2)Брожение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6056" y="4941168"/>
            <a:ext cx="3599260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4)Выделение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L -0.26771 0.1013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0" y="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4</a:t>
            </a:r>
            <a:r>
              <a:rPr lang="en-US" b="1" dirty="0" smtClean="0"/>
              <a:t>. </a:t>
            </a:r>
            <a:r>
              <a:rPr lang="ru-RU" b="1" dirty="0" smtClean="0"/>
              <a:t>Световая фаза фотосинтеза происходит: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4221088"/>
            <a:ext cx="3858792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2)Только на свету на мембранах </a:t>
            </a:r>
            <a:r>
              <a:rPr lang="ru-RU" sz="3200" b="1" dirty="0" err="1" smtClean="0">
                <a:solidFill>
                  <a:srgbClr val="FFFF00"/>
                </a:solidFill>
              </a:rPr>
              <a:t>тилакоидов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132856"/>
            <a:ext cx="3858792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1)На свету и в темноте в строме хлоропластов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2132857"/>
            <a:ext cx="4032448" cy="15234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solidFill>
                  <a:srgbClr val="FFFF00"/>
                </a:solidFill>
              </a:rPr>
              <a:t>3)На свету и в темноте в </a:t>
            </a:r>
            <a:r>
              <a:rPr lang="ru-RU" sz="3100" b="1" dirty="0" err="1" smtClean="0">
                <a:solidFill>
                  <a:srgbClr val="FFFF00"/>
                </a:solidFill>
              </a:rPr>
              <a:t>тилакоидах</a:t>
            </a:r>
            <a:r>
              <a:rPr lang="ru-RU" sz="3100" b="1" dirty="0" smtClean="0">
                <a:solidFill>
                  <a:srgbClr val="FFFF00"/>
                </a:solidFill>
              </a:rPr>
              <a:t> хлоропластов</a:t>
            </a:r>
            <a:endParaRPr lang="ru-RU" sz="31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4221088"/>
            <a:ext cx="4032448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4)Только на свету в строме хлоропластов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0.23785 -0.1384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0" y="-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8" grpId="2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5.В результате </a:t>
            </a:r>
            <a:r>
              <a:rPr lang="ru-RU" b="1" dirty="0" err="1" smtClean="0"/>
              <a:t>темновой</a:t>
            </a:r>
            <a:r>
              <a:rPr lang="ru-RU" b="1" dirty="0" smtClean="0"/>
              <a:t> фазы фотосинтеза образуется: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2204864"/>
            <a:ext cx="3714776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1)Глюкоза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4077072"/>
            <a:ext cx="3714776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2)АТФ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2204864"/>
            <a:ext cx="3643338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3) </a:t>
            </a:r>
            <a:r>
              <a:rPr lang="ru-RU" sz="3200" b="1" dirty="0" smtClean="0">
                <a:solidFill>
                  <a:srgbClr val="FFFF00"/>
                </a:solidFill>
              </a:rPr>
              <a:t>НАДФ*</a:t>
            </a:r>
            <a:r>
              <a:rPr lang="en-US" sz="3200" b="1" dirty="0" smtClean="0">
                <a:solidFill>
                  <a:srgbClr val="FFFF00"/>
                </a:solidFill>
              </a:rPr>
              <a:t>H₂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4048" y="4077072"/>
            <a:ext cx="3643338" cy="7694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4)Кислород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88529E-7 L 0.23628 0.1572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8" grpId="2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64307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6. В процессе фотосинтеза кислород образуется: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2348880"/>
            <a:ext cx="3744416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1)В </a:t>
            </a:r>
            <a:r>
              <a:rPr lang="ru-RU" sz="3600" b="1" dirty="0" err="1" smtClean="0">
                <a:solidFill>
                  <a:srgbClr val="FFFF00"/>
                </a:solidFill>
              </a:rPr>
              <a:t>темновую</a:t>
            </a:r>
            <a:r>
              <a:rPr lang="ru-RU" sz="3600" b="1" dirty="0" smtClean="0">
                <a:solidFill>
                  <a:srgbClr val="FFFF00"/>
                </a:solidFill>
              </a:rPr>
              <a:t> фазу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4869160"/>
            <a:ext cx="3744416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4)В процессе фотолиза воды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2348880"/>
            <a:ext cx="3744416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3)Благодаря окислению глюкозы 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4365104"/>
            <a:ext cx="3599260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2)В результате разложения углекислого газа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-0.26771 -0.2465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0" y="-1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64307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7. Биологическое значение подготовительного этапа энергетического обмена заключается в: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132856"/>
            <a:ext cx="4104456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solidFill>
                  <a:srgbClr val="FFFF00"/>
                </a:solidFill>
              </a:rPr>
              <a:t>1)Полном окислении органических веществ до неорганических</a:t>
            </a:r>
            <a:endParaRPr lang="ru-RU" sz="31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2132856"/>
            <a:ext cx="4104456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3)Расщеплении полимеров до мономеров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4149080"/>
            <a:ext cx="4104456" cy="15542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100" b="1" dirty="0" smtClean="0">
                <a:solidFill>
                  <a:srgbClr val="FFFF00"/>
                </a:solidFill>
              </a:rPr>
              <a:t>2)</a:t>
            </a:r>
            <a:r>
              <a:rPr lang="ru-RU" sz="3000" b="1" dirty="0" smtClean="0">
                <a:solidFill>
                  <a:srgbClr val="FFFF00"/>
                </a:solidFill>
              </a:rPr>
              <a:t>Неполном окислении </a:t>
            </a:r>
            <a:r>
              <a:rPr lang="ru-RU" sz="3200" b="1" dirty="0" smtClean="0">
                <a:solidFill>
                  <a:srgbClr val="FFFF00"/>
                </a:solidFill>
              </a:rPr>
              <a:t>питательных веществ в цитоплазме клеток 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4149080"/>
            <a:ext cx="4104456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4)Образовании крахмала из молекул глюкозы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6 L -0.28975 0.1511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00" y="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64307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8. Второй этап энергетического обмена - это: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4581128"/>
            <a:ext cx="4032448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2)Неполное окисление веществ в цитоплазме клеток 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276872"/>
            <a:ext cx="4032448" cy="20621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1)Полное окисление органических веществ до неорганических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8024" y="2276872"/>
            <a:ext cx="4032448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3)Расщепление полимеров до мономеров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8024" y="4581128"/>
            <a:ext cx="4032448" cy="15696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4)Образование крахмала из молекул глюкозы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4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0.25347 -0.1398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0" y="-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8" grpId="2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275</Words>
  <Application>Microsoft Office PowerPoint</Application>
  <PresentationFormat>Экран (4:3)</PresentationFormat>
  <Paragraphs>63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Тест по теме “Жизнедеятельность клетки. Метаболизм: энергетический и пластический обмен. Фотосинтез.”</vt:lpstr>
      <vt:lpstr>1. Совокупность химических реакций синтеза и распада органических веществ, протекающих в клетке, - это:</vt:lpstr>
      <vt:lpstr>2. Совокупность реакций синтеза органических веществ, сопровождающихся поглощением энергии за счёт распада молекул АТФ, - это:</vt:lpstr>
      <vt:lpstr>3. Процесс перевода энергии света в энергию химических связей органических соединений из неорганических у автотрофных организмов – это:</vt:lpstr>
      <vt:lpstr>4. Световая фаза фотосинтеза происходит:</vt:lpstr>
      <vt:lpstr>5.В результате темновой фазы фотосинтеза образуется:</vt:lpstr>
      <vt:lpstr>6. В процессе фотосинтеза кислород образуется:</vt:lpstr>
      <vt:lpstr>7. Биологическое значение подготовительного этапа энергетического обмена заключается в:</vt:lpstr>
      <vt:lpstr>8. Второй этап энергетического обмена - это:</vt:lpstr>
      <vt:lpstr>9. На третьем этапе энергетического обмена образуются: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5. Жизнедеятельность клетки. Метаболизм: энергетический и пластический обмен. Фотосинтез</dc:title>
  <dc:creator>Windows User;Аникеев Георгий</dc:creator>
  <cp:lastModifiedBy>user</cp:lastModifiedBy>
  <cp:revision>26</cp:revision>
  <dcterms:created xsi:type="dcterms:W3CDTF">2014-12-06T13:27:41Z</dcterms:created>
  <dcterms:modified xsi:type="dcterms:W3CDTF">2014-12-10T06:19:49Z</dcterms:modified>
</cp:coreProperties>
</file>