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91" r:id="rId2"/>
    <p:sldId id="259" r:id="rId3"/>
    <p:sldId id="261" r:id="rId4"/>
    <p:sldId id="260" r:id="rId5"/>
    <p:sldId id="262" r:id="rId6"/>
    <p:sldId id="263" r:id="rId7"/>
    <p:sldId id="264" r:id="rId8"/>
    <p:sldId id="274" r:id="rId9"/>
    <p:sldId id="294" r:id="rId10"/>
    <p:sldId id="296" r:id="rId11"/>
    <p:sldId id="293" r:id="rId12"/>
    <p:sldId id="29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7BD"/>
    <a:srgbClr val="FF0000"/>
    <a:srgbClr val="008000"/>
    <a:srgbClr val="3012B2"/>
    <a:srgbClr val="A830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66" d="100"/>
          <a:sy n="66" d="100"/>
        </p:scale>
        <p:origin x="-1272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F88189-8C82-406F-8792-E4E5F1F15C1B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E4432A-5A80-4455-9F5C-580C956A4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22C2-C51E-48CA-A26C-1A084CB209D0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A941D-1007-4231-B568-30FD595FC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516D-B7D4-4C73-9232-B1E99ECEF15D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79C1-628F-4B9A-8EC5-5CB748A01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8E45-2C77-4596-ABAF-C73AD655C915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B4CA-C7A1-48B6-9CAD-DD5BD106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BEBD-4DCB-4693-9BD3-6474BBDF3CF1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D77A-6620-4EFC-96CD-3C1EADDDF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8C3B49-690F-4212-8F6E-3D5E84C7CB89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59254B-79EF-4066-9753-A5A1D0900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E1FC-F08F-4EE3-A2EE-C0AFB804619C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E0AA8-8B29-40BE-835F-A9BC4270C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2DA7-2E61-4FD0-AC3B-DDD9EFDF15FE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D405-580E-49C9-A8DB-4E4970FD8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5933-39A5-4F1F-A1B6-1C0FF95617DA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D1DB-3AE4-41D5-AEEE-B35A279AC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339C03-E14E-44BB-97C2-1D96702489B5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AA2BE8-AD44-4C43-9D4A-5E759F797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FEBB-62CC-4210-A65B-96963D2F5C90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E820-9F03-41B4-B7F0-8E55E1B44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C9D8B5-4E99-4D52-A9F2-A96CDD155396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AA24BA-60F9-43DA-99CE-CFD56A903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1CD9D0-97AD-4BAB-881F-23A52464F02B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B4B848-1535-4A69-AC48-A98D75CEC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AAD15B9-8BBB-4D7A-9154-36C74DD351E2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FD64470-1346-497C-9B6B-C0307B00E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29" r:id="rId4"/>
    <p:sldLayoutId id="2147483830" r:id="rId5"/>
    <p:sldLayoutId id="2147483838" r:id="rId6"/>
    <p:sldLayoutId id="2147483831" r:id="rId7"/>
    <p:sldLayoutId id="2147483839" r:id="rId8"/>
    <p:sldLayoutId id="2147483840" r:id="rId9"/>
    <p:sldLayoutId id="2147483832" r:id="rId10"/>
    <p:sldLayoutId id="2147483833" r:id="rId11"/>
    <p:sldLayoutId id="214748383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84213" y="260350"/>
            <a:ext cx="8291512" cy="26495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b="1" cap="none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Технология использования нетрадиционных общеразвивающих упражнений</a:t>
            </a:r>
            <a:br>
              <a:rPr lang="ru-RU" sz="3200" b="1" cap="none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cap="none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 уроках физической культуры</a:t>
            </a:r>
            <a:br>
              <a:rPr lang="ru-RU" sz="3200" b="1" cap="none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cap="none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в начальной </a:t>
            </a:r>
            <a:r>
              <a:rPr lang="ru-RU" sz="3200" b="1" cap="none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школе (продолжение)</a:t>
            </a:r>
            <a:endParaRPr lang="ru-RU" i="1" cap="none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5780" name="Рисунок 2" descr="1111.jpg"/>
          <p:cNvPicPr>
            <a:picLocks noGrp="1" noChangeAspect="1"/>
          </p:cNvPicPr>
          <p:nvPr>
            <p:ph type="body" idx="4294967295"/>
          </p:nvPr>
        </p:nvPicPr>
        <p:blipFill>
          <a:blip r:embed="rId2" cstate="print"/>
          <a:srcRect b="5635"/>
          <a:stretch>
            <a:fillRect/>
          </a:stretch>
        </p:blipFill>
        <p:spPr>
          <a:xfrm>
            <a:off x="1908175" y="2924175"/>
            <a:ext cx="5621338" cy="3455988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 descr="Изображение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2909887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Изображение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484313"/>
            <a:ext cx="28416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 descr="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133600"/>
            <a:ext cx="304958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42938" y="571500"/>
            <a:ext cx="7467600" cy="631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600" b="1" cap="none" smtClean="0">
                <a:solidFill>
                  <a:srgbClr val="5A160B"/>
                </a:solidFill>
                <a:latin typeface="Comic Sans MS" pitchFamily="66" charset="0"/>
              </a:rPr>
              <a:t>РАСПРОСТРАНЕНИЕ </a:t>
            </a:r>
            <a:br>
              <a:rPr lang="ru-RU" sz="2600" b="1" cap="none" smtClean="0">
                <a:solidFill>
                  <a:srgbClr val="5A160B"/>
                </a:solidFill>
                <a:latin typeface="Comic Sans MS" pitchFamily="66" charset="0"/>
              </a:rPr>
            </a:br>
            <a:r>
              <a:rPr lang="ru-RU" sz="2600" b="1" cap="none" smtClean="0">
                <a:solidFill>
                  <a:srgbClr val="5A160B"/>
                </a:solidFill>
                <a:latin typeface="Comic Sans MS" pitchFamily="66" charset="0"/>
              </a:rPr>
              <a:t>ИННОВАЦИОННОГО ОПЫТА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8186738" cy="5187950"/>
          </a:xfrm>
        </p:spPr>
        <p:txBody>
          <a:bodyPr/>
          <a:lstStyle/>
          <a:p>
            <a:r>
              <a:rPr lang="ru-RU" sz="2000" b="1" i="1" smtClean="0">
                <a:latin typeface="Comic Sans MS" pitchFamily="66" charset="0"/>
              </a:rPr>
              <a:t>Участие в школьной методической конференции</a:t>
            </a:r>
          </a:p>
          <a:p>
            <a:r>
              <a:rPr lang="ru-RU" sz="2000" b="1" i="1" smtClean="0">
                <a:latin typeface="Comic Sans MS" pitchFamily="66" charset="0"/>
              </a:rPr>
              <a:t>Семинары для слушателей городских и областных курсов повышения квалификации в Нижегородском областном институте развития образования</a:t>
            </a:r>
          </a:p>
          <a:p>
            <a:r>
              <a:rPr lang="ru-RU" sz="2000" b="1" i="1" smtClean="0">
                <a:latin typeface="Comic Sans MS" pitchFamily="66" charset="0"/>
              </a:rPr>
              <a:t>Представление опыта на областном и </a:t>
            </a:r>
            <a:r>
              <a:rPr lang="ru-RU" sz="2000" b="1" smtClean="0">
                <a:latin typeface="Comic Sans MS" pitchFamily="66" charset="0"/>
              </a:rPr>
              <a:t>зональном </a:t>
            </a:r>
            <a:r>
              <a:rPr lang="ru-RU" sz="2000" b="1" i="1" smtClean="0">
                <a:latin typeface="Comic Sans MS" pitchFamily="66" charset="0"/>
              </a:rPr>
              <a:t>этапах Всероссийского конкурса «Мастер педагогического труда по учебным и внеучебным формам физкультурно-оздоровительной работы»</a:t>
            </a:r>
          </a:p>
        </p:txBody>
      </p:sp>
      <p:pic>
        <p:nvPicPr>
          <p:cNvPr id="38916" name="Picture 4" descr="F:\Князева О.В. Учитель года\Защита опыта\Фото (Князева) Саранск\DSCN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963988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F:\Князева О.В. Учитель года\Защита опыта\Фото (Князева) Саранск\DSCN0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968750"/>
            <a:ext cx="3070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9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1979613" y="692150"/>
            <a:ext cx="63849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500" b="1" i="1" dirty="0"/>
              <a:t> </a:t>
            </a:r>
            <a:r>
              <a:rPr lang="ru-RU" sz="3000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Спорт становится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000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средством воспитания тогда,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000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когда он любимое занятие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000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каждого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sz="3000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В.Сухомлинский</a:t>
            </a:r>
            <a:endParaRPr lang="ru-RU" sz="3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9940" name="Picture 4" descr="DSCN0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57563"/>
            <a:ext cx="3863975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187450" y="476250"/>
            <a:ext cx="657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Мониторинг исследуемых показателей детей экспериментальной группы.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000250" y="11430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Динамика результатов прыжков в длину с места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258888" y="5661025"/>
            <a:ext cx="6929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По результатам прыжка в длину с места прирост составил «4,7» у девочек и «5,8» у мальчиков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1187450" y="1484313"/>
          <a:ext cx="6946900" cy="4433887"/>
        </p:xfrm>
        <a:graphic>
          <a:graphicData uri="http://schemas.openxmlformats.org/presentationml/2006/ole">
            <p:oleObj spid="_x0000_s2050" name="Диаграмма" r:id="rId3" imgW="6077102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900113" y="692150"/>
            <a:ext cx="750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Schoolbook" pitchFamily="18" charset="0"/>
              </a:rPr>
              <a:t>Развитие гибкости, динамика результатов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000125" y="5500688"/>
            <a:ext cx="735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По результатам тестирования гибкости прирост составил «6,7» % у девочек и «2,5» % у мальчиков.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187450" y="981075"/>
          <a:ext cx="6946900" cy="4649788"/>
        </p:xfrm>
        <a:graphic>
          <a:graphicData uri="http://schemas.openxmlformats.org/presentationml/2006/ole">
            <p:oleObj spid="_x0000_s3074" name="Диаграмма" r:id="rId3" imgW="6077102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547813" y="549275"/>
            <a:ext cx="600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Schoolbook" pitchFamily="18" charset="0"/>
              </a:rPr>
              <a:t>Динамика результатов в челночном беге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755650" y="5661025"/>
            <a:ext cx="7572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По результатам тестирования в челночном беге прирост составил «2,7» % у девочек  и «2,09» % у мальчиков.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827088" y="836613"/>
          <a:ext cx="7273925" cy="4868862"/>
        </p:xfrm>
        <a:graphic>
          <a:graphicData uri="http://schemas.openxmlformats.org/presentationml/2006/ole">
            <p:oleObj spid="_x0000_s4098" name="Диаграмма" r:id="rId3" imgW="6077102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971550" y="549275"/>
            <a:ext cx="750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Schoolbook" pitchFamily="18" charset="0"/>
              </a:rPr>
              <a:t>Динамика результатов в подтягивании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714375" y="5715000"/>
            <a:ext cx="742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По результатам тестирования прирост в подтягиваниях составил «23,6» % у девочек и «21,4» % у мальчиков.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684213" y="857250"/>
          <a:ext cx="7775575" cy="4965700"/>
        </p:xfrm>
        <a:graphic>
          <a:graphicData uri="http://schemas.openxmlformats.org/presentationml/2006/ole">
            <p:oleObj spid="_x0000_s5122" name="Диаграмма" r:id="rId3" imgW="6077102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403350" y="549275"/>
            <a:ext cx="657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Schoolbook" pitchFamily="18" charset="0"/>
              </a:rPr>
              <a:t>Динамика результатов в 6-минутном беге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971550" y="5661025"/>
            <a:ext cx="721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По результатам тестирования в 6-минутном беге прирост составил «8,77» % у девочек и «9,27» у мальчиков.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827088" y="857250"/>
          <a:ext cx="7705725" cy="4921250"/>
        </p:xfrm>
        <a:graphic>
          <a:graphicData uri="http://schemas.openxmlformats.org/presentationml/2006/ole">
            <p:oleObj spid="_x0000_s6146" name="Диаграмма" r:id="rId3" imgW="6077102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900113" y="404813"/>
            <a:ext cx="714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Schoolbook" pitchFamily="18" charset="0"/>
              </a:rPr>
              <a:t>Усвоение материала по разделу «ритмитка»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143000" y="3786188"/>
            <a:ext cx="714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Schoolbook" pitchFamily="18" charset="0"/>
              </a:rPr>
              <a:t>Динамика технической подготовленности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116013" y="620713"/>
          <a:ext cx="7704137" cy="3068637"/>
        </p:xfrm>
        <a:graphic>
          <a:graphicData uri="http://schemas.openxmlformats.org/presentationml/2006/ole">
            <p:oleObj spid="_x0000_s7170" name="Диаграмма" r:id="rId3" imgW="6077102" imgH="4067251" progId="MSGraph.Chart.8">
              <p:embed followColorScheme="full"/>
            </p:oleObj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1258888" y="4076700"/>
          <a:ext cx="7056437" cy="2384425"/>
        </p:xfrm>
        <a:graphic>
          <a:graphicData uri="http://schemas.openxmlformats.org/presentationml/2006/ole">
            <p:oleObj spid="_x0000_s7171" name="Диаграмма" r:id="rId4" imgW="6077102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00063" y="642938"/>
            <a:ext cx="8135937" cy="5287962"/>
            <a:chOff x="36" y="-215"/>
            <a:chExt cx="9343" cy="5864"/>
          </a:xfrm>
        </p:grpSpPr>
        <p:sp>
          <p:nvSpPr>
            <p:cNvPr id="35843" name="AutoShape 5"/>
            <p:cNvSpPr>
              <a:spLocks noChangeAspect="1" noChangeArrowheads="1"/>
            </p:cNvSpPr>
            <p:nvPr/>
          </p:nvSpPr>
          <p:spPr bwMode="auto">
            <a:xfrm>
              <a:off x="36" y="23"/>
              <a:ext cx="9343" cy="5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4" name="Rectangle 6"/>
            <p:cNvSpPr>
              <a:spLocks noChangeArrowheads="1"/>
            </p:cNvSpPr>
            <p:nvPr/>
          </p:nvSpPr>
          <p:spPr bwMode="auto">
            <a:xfrm>
              <a:off x="912" y="1654"/>
              <a:ext cx="6817" cy="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5" name="Line 7"/>
            <p:cNvSpPr>
              <a:spLocks noChangeShapeType="1"/>
            </p:cNvSpPr>
            <p:nvPr/>
          </p:nvSpPr>
          <p:spPr bwMode="auto">
            <a:xfrm>
              <a:off x="912" y="4448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6" name="Line 8"/>
            <p:cNvSpPr>
              <a:spLocks noChangeShapeType="1"/>
            </p:cNvSpPr>
            <p:nvPr/>
          </p:nvSpPr>
          <p:spPr bwMode="auto">
            <a:xfrm>
              <a:off x="912" y="4124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7" name="Line 9"/>
            <p:cNvSpPr>
              <a:spLocks noChangeShapeType="1"/>
            </p:cNvSpPr>
            <p:nvPr/>
          </p:nvSpPr>
          <p:spPr bwMode="auto">
            <a:xfrm>
              <a:off x="912" y="3820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Line 10"/>
            <p:cNvSpPr>
              <a:spLocks noChangeShapeType="1"/>
            </p:cNvSpPr>
            <p:nvPr/>
          </p:nvSpPr>
          <p:spPr bwMode="auto">
            <a:xfrm>
              <a:off x="912" y="3516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Line 11"/>
            <p:cNvSpPr>
              <a:spLocks noChangeShapeType="1"/>
            </p:cNvSpPr>
            <p:nvPr/>
          </p:nvSpPr>
          <p:spPr bwMode="auto">
            <a:xfrm>
              <a:off x="912" y="3212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Line 12"/>
            <p:cNvSpPr>
              <a:spLocks noChangeShapeType="1"/>
            </p:cNvSpPr>
            <p:nvPr/>
          </p:nvSpPr>
          <p:spPr bwMode="auto">
            <a:xfrm>
              <a:off x="912" y="2889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Line 13"/>
            <p:cNvSpPr>
              <a:spLocks noChangeShapeType="1"/>
            </p:cNvSpPr>
            <p:nvPr/>
          </p:nvSpPr>
          <p:spPr bwMode="auto">
            <a:xfrm>
              <a:off x="912" y="2585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4"/>
            <p:cNvSpPr>
              <a:spLocks noChangeShapeType="1"/>
            </p:cNvSpPr>
            <p:nvPr/>
          </p:nvSpPr>
          <p:spPr bwMode="auto">
            <a:xfrm>
              <a:off x="912" y="2281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5"/>
            <p:cNvSpPr>
              <a:spLocks noChangeShapeType="1"/>
            </p:cNvSpPr>
            <p:nvPr/>
          </p:nvSpPr>
          <p:spPr bwMode="auto">
            <a:xfrm>
              <a:off x="912" y="1958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6"/>
            <p:cNvSpPr>
              <a:spLocks noChangeShapeType="1"/>
            </p:cNvSpPr>
            <p:nvPr/>
          </p:nvSpPr>
          <p:spPr bwMode="auto">
            <a:xfrm>
              <a:off x="912" y="1654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Rectangle 17"/>
            <p:cNvSpPr>
              <a:spLocks noChangeArrowheads="1"/>
            </p:cNvSpPr>
            <p:nvPr/>
          </p:nvSpPr>
          <p:spPr bwMode="auto">
            <a:xfrm>
              <a:off x="912" y="1654"/>
              <a:ext cx="6817" cy="3098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Rectangle 18"/>
            <p:cNvSpPr>
              <a:spLocks noChangeArrowheads="1"/>
            </p:cNvSpPr>
            <p:nvPr/>
          </p:nvSpPr>
          <p:spPr bwMode="auto">
            <a:xfrm>
              <a:off x="1272" y="3972"/>
              <a:ext cx="494" cy="780"/>
            </a:xfrm>
            <a:prstGeom prst="rect">
              <a:avLst/>
            </a:prstGeom>
            <a:solidFill>
              <a:schemeClr val="accent1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Rectangle 19"/>
            <p:cNvSpPr>
              <a:spLocks noChangeArrowheads="1"/>
            </p:cNvSpPr>
            <p:nvPr/>
          </p:nvSpPr>
          <p:spPr bwMode="auto">
            <a:xfrm>
              <a:off x="2981" y="3630"/>
              <a:ext cx="494" cy="1122"/>
            </a:xfrm>
            <a:prstGeom prst="rect">
              <a:avLst/>
            </a:prstGeom>
            <a:solidFill>
              <a:schemeClr val="accent1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Rectangle 20"/>
            <p:cNvSpPr>
              <a:spLocks noChangeArrowheads="1"/>
            </p:cNvSpPr>
            <p:nvPr/>
          </p:nvSpPr>
          <p:spPr bwMode="auto">
            <a:xfrm>
              <a:off x="4690" y="2642"/>
              <a:ext cx="494" cy="2110"/>
            </a:xfrm>
            <a:prstGeom prst="rect">
              <a:avLst/>
            </a:prstGeom>
            <a:solidFill>
              <a:schemeClr val="accent1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Rectangle 21"/>
            <p:cNvSpPr>
              <a:spLocks noChangeArrowheads="1"/>
            </p:cNvSpPr>
            <p:nvPr/>
          </p:nvSpPr>
          <p:spPr bwMode="auto">
            <a:xfrm>
              <a:off x="6381" y="4162"/>
              <a:ext cx="493" cy="590"/>
            </a:xfrm>
            <a:prstGeom prst="rect">
              <a:avLst/>
            </a:prstGeom>
            <a:solidFill>
              <a:schemeClr val="accent1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Rectangle 22"/>
            <p:cNvSpPr>
              <a:spLocks noChangeArrowheads="1"/>
            </p:cNvSpPr>
            <p:nvPr/>
          </p:nvSpPr>
          <p:spPr bwMode="auto">
            <a:xfrm>
              <a:off x="1766" y="3611"/>
              <a:ext cx="494" cy="1141"/>
            </a:xfrm>
            <a:prstGeom prst="rect">
              <a:avLst/>
            </a:prstGeom>
            <a:solidFill>
              <a:schemeClr val="accent2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Rectangle 23"/>
            <p:cNvSpPr>
              <a:spLocks noChangeArrowheads="1"/>
            </p:cNvSpPr>
            <p:nvPr/>
          </p:nvSpPr>
          <p:spPr bwMode="auto">
            <a:xfrm>
              <a:off x="3475" y="3174"/>
              <a:ext cx="494" cy="1578"/>
            </a:xfrm>
            <a:prstGeom prst="rect">
              <a:avLst/>
            </a:prstGeom>
            <a:solidFill>
              <a:schemeClr val="accent2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2" name="Rectangle 24"/>
            <p:cNvSpPr>
              <a:spLocks noChangeArrowheads="1"/>
            </p:cNvSpPr>
            <p:nvPr/>
          </p:nvSpPr>
          <p:spPr bwMode="auto">
            <a:xfrm>
              <a:off x="5184" y="1806"/>
              <a:ext cx="475" cy="2946"/>
            </a:xfrm>
            <a:prstGeom prst="rect">
              <a:avLst/>
            </a:prstGeom>
            <a:solidFill>
              <a:schemeClr val="accent2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Rectangle 25"/>
            <p:cNvSpPr>
              <a:spLocks noChangeArrowheads="1"/>
            </p:cNvSpPr>
            <p:nvPr/>
          </p:nvSpPr>
          <p:spPr bwMode="auto">
            <a:xfrm>
              <a:off x="6874" y="3877"/>
              <a:ext cx="494" cy="875"/>
            </a:xfrm>
            <a:prstGeom prst="rect">
              <a:avLst/>
            </a:prstGeom>
            <a:solidFill>
              <a:schemeClr val="accent2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Line 26"/>
            <p:cNvSpPr>
              <a:spLocks noChangeShapeType="1"/>
            </p:cNvSpPr>
            <p:nvPr/>
          </p:nvSpPr>
          <p:spPr bwMode="auto">
            <a:xfrm>
              <a:off x="912" y="1654"/>
              <a:ext cx="1" cy="3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Line 27"/>
            <p:cNvSpPr>
              <a:spLocks noChangeShapeType="1"/>
            </p:cNvSpPr>
            <p:nvPr/>
          </p:nvSpPr>
          <p:spPr bwMode="auto">
            <a:xfrm>
              <a:off x="836" y="4752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6" name="Line 28"/>
            <p:cNvSpPr>
              <a:spLocks noChangeShapeType="1"/>
            </p:cNvSpPr>
            <p:nvPr/>
          </p:nvSpPr>
          <p:spPr bwMode="auto">
            <a:xfrm>
              <a:off x="836" y="4448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Line 29"/>
            <p:cNvSpPr>
              <a:spLocks noChangeShapeType="1"/>
            </p:cNvSpPr>
            <p:nvPr/>
          </p:nvSpPr>
          <p:spPr bwMode="auto">
            <a:xfrm>
              <a:off x="836" y="4124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Line 30"/>
            <p:cNvSpPr>
              <a:spLocks noChangeShapeType="1"/>
            </p:cNvSpPr>
            <p:nvPr/>
          </p:nvSpPr>
          <p:spPr bwMode="auto">
            <a:xfrm>
              <a:off x="836" y="3820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31"/>
            <p:cNvSpPr>
              <a:spLocks noChangeShapeType="1"/>
            </p:cNvSpPr>
            <p:nvPr/>
          </p:nvSpPr>
          <p:spPr bwMode="auto">
            <a:xfrm>
              <a:off x="836" y="3516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32"/>
            <p:cNvSpPr>
              <a:spLocks noChangeShapeType="1"/>
            </p:cNvSpPr>
            <p:nvPr/>
          </p:nvSpPr>
          <p:spPr bwMode="auto">
            <a:xfrm>
              <a:off x="836" y="3212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Line 33"/>
            <p:cNvSpPr>
              <a:spLocks noChangeShapeType="1"/>
            </p:cNvSpPr>
            <p:nvPr/>
          </p:nvSpPr>
          <p:spPr bwMode="auto">
            <a:xfrm>
              <a:off x="836" y="2889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2" name="Line 34"/>
            <p:cNvSpPr>
              <a:spLocks noChangeShapeType="1"/>
            </p:cNvSpPr>
            <p:nvPr/>
          </p:nvSpPr>
          <p:spPr bwMode="auto">
            <a:xfrm>
              <a:off x="836" y="2585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Line 35"/>
            <p:cNvSpPr>
              <a:spLocks noChangeShapeType="1"/>
            </p:cNvSpPr>
            <p:nvPr/>
          </p:nvSpPr>
          <p:spPr bwMode="auto">
            <a:xfrm>
              <a:off x="836" y="2281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4" name="Line 36"/>
            <p:cNvSpPr>
              <a:spLocks noChangeShapeType="1"/>
            </p:cNvSpPr>
            <p:nvPr/>
          </p:nvSpPr>
          <p:spPr bwMode="auto">
            <a:xfrm>
              <a:off x="836" y="1958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5" name="Line 37"/>
            <p:cNvSpPr>
              <a:spLocks noChangeShapeType="1"/>
            </p:cNvSpPr>
            <p:nvPr/>
          </p:nvSpPr>
          <p:spPr bwMode="auto">
            <a:xfrm>
              <a:off x="836" y="1654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6" name="Line 38"/>
            <p:cNvSpPr>
              <a:spLocks noChangeShapeType="1"/>
            </p:cNvSpPr>
            <p:nvPr/>
          </p:nvSpPr>
          <p:spPr bwMode="auto">
            <a:xfrm>
              <a:off x="912" y="4752"/>
              <a:ext cx="68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7" name="Line 39"/>
            <p:cNvSpPr>
              <a:spLocks noChangeShapeType="1"/>
            </p:cNvSpPr>
            <p:nvPr/>
          </p:nvSpPr>
          <p:spPr bwMode="auto">
            <a:xfrm flipV="1">
              <a:off x="912" y="4752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8" name="Line 40"/>
            <p:cNvSpPr>
              <a:spLocks noChangeShapeType="1"/>
            </p:cNvSpPr>
            <p:nvPr/>
          </p:nvSpPr>
          <p:spPr bwMode="auto">
            <a:xfrm flipV="1">
              <a:off x="2621" y="4752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9" name="Line 41"/>
            <p:cNvSpPr>
              <a:spLocks noChangeShapeType="1"/>
            </p:cNvSpPr>
            <p:nvPr/>
          </p:nvSpPr>
          <p:spPr bwMode="auto">
            <a:xfrm flipV="1">
              <a:off x="4330" y="4752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0" name="Line 42"/>
            <p:cNvSpPr>
              <a:spLocks noChangeShapeType="1"/>
            </p:cNvSpPr>
            <p:nvPr/>
          </p:nvSpPr>
          <p:spPr bwMode="auto">
            <a:xfrm flipV="1">
              <a:off x="6020" y="4752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1" name="Line 43"/>
            <p:cNvSpPr>
              <a:spLocks noChangeShapeType="1"/>
            </p:cNvSpPr>
            <p:nvPr/>
          </p:nvSpPr>
          <p:spPr bwMode="auto">
            <a:xfrm flipV="1">
              <a:off x="7729" y="4752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2" name="Rectangle 44"/>
            <p:cNvSpPr>
              <a:spLocks noChangeArrowheads="1"/>
            </p:cNvSpPr>
            <p:nvPr/>
          </p:nvSpPr>
          <p:spPr bwMode="auto">
            <a:xfrm>
              <a:off x="1102" y="-215"/>
              <a:ext cx="741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500" b="1">
                  <a:solidFill>
                    <a:srgbClr val="000000"/>
                  </a:solidFill>
                  <a:latin typeface="Comic Sans MS" pitchFamily="66" charset="0"/>
                </a:rPr>
                <a:t>Сравнение заболеваемости </a:t>
              </a:r>
              <a:r>
                <a:rPr lang="ru-RU" sz="2500" b="1">
                  <a:solidFill>
                    <a:srgbClr val="000000"/>
                  </a:solidFill>
                  <a:latin typeface="Comic Sans MS" pitchFamily="66" charset="0"/>
                </a:rPr>
                <a:t> детей</a:t>
              </a:r>
            </a:p>
            <a:p>
              <a:pPr algn="ctr"/>
              <a:r>
                <a:rPr lang="ru-RU" sz="2500" b="1">
                  <a:solidFill>
                    <a:srgbClr val="000000"/>
                  </a:solidFill>
                  <a:latin typeface="Comic Sans MS" pitchFamily="66" charset="0"/>
                </a:rPr>
                <a:t> экспериментальной и контрольной групп (4 классы)</a:t>
              </a:r>
              <a:endParaRPr lang="ru-RU" sz="2500" b="1">
                <a:latin typeface="Comic Sans MS" pitchFamily="66" charset="0"/>
              </a:endParaRPr>
            </a:p>
            <a:p>
              <a:pPr algn="ctr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ru-RU" sz="1500">
                <a:solidFill>
                  <a:srgbClr val="000000"/>
                </a:solidFill>
              </a:endParaRPr>
            </a:p>
          </p:txBody>
        </p:sp>
        <p:sp>
          <p:nvSpPr>
            <p:cNvPr id="35883" name="Rectangle 45"/>
            <p:cNvSpPr>
              <a:spLocks noChangeArrowheads="1"/>
            </p:cNvSpPr>
            <p:nvPr/>
          </p:nvSpPr>
          <p:spPr bwMode="auto">
            <a:xfrm>
              <a:off x="3664" y="702"/>
              <a:ext cx="1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5884" name="Rectangle 46"/>
            <p:cNvSpPr>
              <a:spLocks noChangeArrowheads="1"/>
            </p:cNvSpPr>
            <p:nvPr/>
          </p:nvSpPr>
          <p:spPr bwMode="auto">
            <a:xfrm>
              <a:off x="591" y="4600"/>
              <a:ext cx="9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35885" name="Rectangle 47"/>
            <p:cNvSpPr>
              <a:spLocks noChangeArrowheads="1"/>
            </p:cNvSpPr>
            <p:nvPr/>
          </p:nvSpPr>
          <p:spPr bwMode="auto">
            <a:xfrm>
              <a:off x="454" y="4295"/>
              <a:ext cx="19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</a:t>
              </a:r>
              <a:endParaRPr lang="ru-RU"/>
            </a:p>
          </p:txBody>
        </p:sp>
        <p:sp>
          <p:nvSpPr>
            <p:cNvPr id="35886" name="Rectangle 48"/>
            <p:cNvSpPr>
              <a:spLocks noChangeArrowheads="1"/>
            </p:cNvSpPr>
            <p:nvPr/>
          </p:nvSpPr>
          <p:spPr bwMode="auto">
            <a:xfrm>
              <a:off x="454" y="3971"/>
              <a:ext cx="19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</a:t>
              </a:r>
              <a:endParaRPr lang="ru-RU"/>
            </a:p>
          </p:txBody>
        </p:sp>
        <p:sp>
          <p:nvSpPr>
            <p:cNvPr id="35887" name="Rectangle 49"/>
            <p:cNvSpPr>
              <a:spLocks noChangeArrowheads="1"/>
            </p:cNvSpPr>
            <p:nvPr/>
          </p:nvSpPr>
          <p:spPr bwMode="auto">
            <a:xfrm>
              <a:off x="454" y="3669"/>
              <a:ext cx="1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</a:t>
              </a:r>
              <a:endParaRPr lang="ru-RU"/>
            </a:p>
          </p:txBody>
        </p:sp>
        <p:sp>
          <p:nvSpPr>
            <p:cNvPr id="35888" name="Rectangle 50"/>
            <p:cNvSpPr>
              <a:spLocks noChangeArrowheads="1"/>
            </p:cNvSpPr>
            <p:nvPr/>
          </p:nvSpPr>
          <p:spPr bwMode="auto">
            <a:xfrm>
              <a:off x="454" y="3364"/>
              <a:ext cx="1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40</a:t>
              </a:r>
              <a:endParaRPr lang="ru-RU"/>
            </a:p>
          </p:txBody>
        </p:sp>
        <p:sp>
          <p:nvSpPr>
            <p:cNvPr id="35889" name="Rectangle 51"/>
            <p:cNvSpPr>
              <a:spLocks noChangeArrowheads="1"/>
            </p:cNvSpPr>
            <p:nvPr/>
          </p:nvSpPr>
          <p:spPr bwMode="auto">
            <a:xfrm>
              <a:off x="454" y="3059"/>
              <a:ext cx="19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50</a:t>
              </a:r>
              <a:endParaRPr lang="ru-RU"/>
            </a:p>
          </p:txBody>
        </p:sp>
        <p:sp>
          <p:nvSpPr>
            <p:cNvPr id="35890" name="Rectangle 52"/>
            <p:cNvSpPr>
              <a:spLocks noChangeArrowheads="1"/>
            </p:cNvSpPr>
            <p:nvPr/>
          </p:nvSpPr>
          <p:spPr bwMode="auto">
            <a:xfrm>
              <a:off x="454" y="2737"/>
              <a:ext cx="19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60</a:t>
              </a:r>
              <a:endParaRPr lang="ru-RU"/>
            </a:p>
          </p:txBody>
        </p:sp>
        <p:sp>
          <p:nvSpPr>
            <p:cNvPr id="35891" name="Rectangle 53"/>
            <p:cNvSpPr>
              <a:spLocks noChangeArrowheads="1"/>
            </p:cNvSpPr>
            <p:nvPr/>
          </p:nvSpPr>
          <p:spPr bwMode="auto">
            <a:xfrm>
              <a:off x="454" y="2433"/>
              <a:ext cx="1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70</a:t>
              </a:r>
              <a:endParaRPr lang="ru-RU"/>
            </a:p>
          </p:txBody>
        </p:sp>
        <p:sp>
          <p:nvSpPr>
            <p:cNvPr id="35892" name="Rectangle 54"/>
            <p:cNvSpPr>
              <a:spLocks noChangeArrowheads="1"/>
            </p:cNvSpPr>
            <p:nvPr/>
          </p:nvSpPr>
          <p:spPr bwMode="auto">
            <a:xfrm>
              <a:off x="454" y="2128"/>
              <a:ext cx="19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80</a:t>
              </a:r>
              <a:endParaRPr lang="ru-RU"/>
            </a:p>
          </p:txBody>
        </p:sp>
        <p:sp>
          <p:nvSpPr>
            <p:cNvPr id="35893" name="Rectangle 55"/>
            <p:cNvSpPr>
              <a:spLocks noChangeArrowheads="1"/>
            </p:cNvSpPr>
            <p:nvPr/>
          </p:nvSpPr>
          <p:spPr bwMode="auto">
            <a:xfrm>
              <a:off x="454" y="1808"/>
              <a:ext cx="1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90</a:t>
              </a:r>
              <a:endParaRPr lang="ru-RU"/>
            </a:p>
          </p:txBody>
        </p:sp>
        <p:sp>
          <p:nvSpPr>
            <p:cNvPr id="35894" name="Rectangle 56"/>
            <p:cNvSpPr>
              <a:spLocks noChangeArrowheads="1"/>
            </p:cNvSpPr>
            <p:nvPr/>
          </p:nvSpPr>
          <p:spPr bwMode="auto">
            <a:xfrm>
              <a:off x="323" y="1502"/>
              <a:ext cx="29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100</a:t>
              </a:r>
              <a:endParaRPr lang="ru-RU"/>
            </a:p>
          </p:txBody>
        </p:sp>
        <p:sp>
          <p:nvSpPr>
            <p:cNvPr id="35895" name="Rectangle 57"/>
            <p:cNvSpPr>
              <a:spLocks noChangeArrowheads="1"/>
            </p:cNvSpPr>
            <p:nvPr/>
          </p:nvSpPr>
          <p:spPr bwMode="auto">
            <a:xfrm>
              <a:off x="1178" y="4961"/>
              <a:ext cx="116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 четверть</a:t>
              </a:r>
              <a:endParaRPr lang="ru-RU" sz="1600"/>
            </a:p>
          </p:txBody>
        </p:sp>
        <p:sp>
          <p:nvSpPr>
            <p:cNvPr id="35896" name="Rectangle 58"/>
            <p:cNvSpPr>
              <a:spLocks noChangeArrowheads="1"/>
            </p:cNvSpPr>
            <p:nvPr/>
          </p:nvSpPr>
          <p:spPr bwMode="auto">
            <a:xfrm>
              <a:off x="2888" y="4961"/>
              <a:ext cx="116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2 четверть</a:t>
              </a:r>
              <a:endParaRPr lang="ru-RU" sz="1600"/>
            </a:p>
          </p:txBody>
        </p:sp>
        <p:sp>
          <p:nvSpPr>
            <p:cNvPr id="35897" name="Rectangle 59"/>
            <p:cNvSpPr>
              <a:spLocks noChangeArrowheads="1"/>
            </p:cNvSpPr>
            <p:nvPr/>
          </p:nvSpPr>
          <p:spPr bwMode="auto">
            <a:xfrm>
              <a:off x="4578" y="4961"/>
              <a:ext cx="116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3 четверть</a:t>
              </a:r>
              <a:endParaRPr lang="ru-RU" sz="1600"/>
            </a:p>
          </p:txBody>
        </p:sp>
        <p:sp>
          <p:nvSpPr>
            <p:cNvPr id="35898" name="Rectangle 60"/>
            <p:cNvSpPr>
              <a:spLocks noChangeArrowheads="1"/>
            </p:cNvSpPr>
            <p:nvPr/>
          </p:nvSpPr>
          <p:spPr bwMode="auto">
            <a:xfrm>
              <a:off x="6288" y="4961"/>
              <a:ext cx="116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4 четверть</a:t>
              </a:r>
              <a:endParaRPr lang="ru-RU" sz="1600"/>
            </a:p>
          </p:txBody>
        </p:sp>
        <p:sp>
          <p:nvSpPr>
            <p:cNvPr id="35899" name="Rectangle 61"/>
            <p:cNvSpPr>
              <a:spLocks noChangeArrowheads="1"/>
            </p:cNvSpPr>
            <p:nvPr/>
          </p:nvSpPr>
          <p:spPr bwMode="auto">
            <a:xfrm>
              <a:off x="7938" y="2794"/>
              <a:ext cx="1215" cy="79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0" name="Rectangle 62"/>
            <p:cNvSpPr>
              <a:spLocks noChangeArrowheads="1"/>
            </p:cNvSpPr>
            <p:nvPr/>
          </p:nvSpPr>
          <p:spPr bwMode="auto">
            <a:xfrm>
              <a:off x="8033" y="2946"/>
              <a:ext cx="133" cy="133"/>
            </a:xfrm>
            <a:prstGeom prst="rect">
              <a:avLst/>
            </a:prstGeom>
            <a:solidFill>
              <a:schemeClr val="accent1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1" name="Rectangle 63"/>
            <p:cNvSpPr>
              <a:spLocks noChangeArrowheads="1"/>
            </p:cNvSpPr>
            <p:nvPr/>
          </p:nvSpPr>
          <p:spPr bwMode="auto">
            <a:xfrm>
              <a:off x="8244" y="2852"/>
              <a:ext cx="86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/>
                <a:t>Эксперим</a:t>
              </a:r>
              <a:r>
                <a:rPr lang="ru-RU" sz="1400"/>
                <a:t>.</a:t>
              </a:r>
            </a:p>
          </p:txBody>
        </p:sp>
        <p:sp>
          <p:nvSpPr>
            <p:cNvPr id="35902" name="Rectangle 64"/>
            <p:cNvSpPr>
              <a:spLocks noChangeArrowheads="1"/>
            </p:cNvSpPr>
            <p:nvPr/>
          </p:nvSpPr>
          <p:spPr bwMode="auto">
            <a:xfrm>
              <a:off x="8033" y="3345"/>
              <a:ext cx="133" cy="133"/>
            </a:xfrm>
            <a:prstGeom prst="rect">
              <a:avLst/>
            </a:prstGeom>
            <a:solidFill>
              <a:schemeClr val="accent2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3" name="Rectangle 65"/>
            <p:cNvSpPr>
              <a:spLocks noChangeArrowheads="1"/>
            </p:cNvSpPr>
            <p:nvPr/>
          </p:nvSpPr>
          <p:spPr bwMode="auto">
            <a:xfrm>
              <a:off x="8244" y="3250"/>
              <a:ext cx="92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</a:rPr>
                <a:t>Контрольн</a:t>
              </a:r>
              <a:r>
                <a:rPr lang="ru-RU" sz="1400">
                  <a:solidFill>
                    <a:srgbClr val="000000"/>
                  </a:solidFill>
                </a:rPr>
                <a:t>.</a:t>
              </a:r>
              <a:endParaRPr lang="ru-RU" sz="1400"/>
            </a:p>
          </p:txBody>
        </p:sp>
        <p:sp>
          <p:nvSpPr>
            <p:cNvPr id="35904" name="Rectangle 66"/>
            <p:cNvSpPr>
              <a:spLocks noChangeArrowheads="1"/>
            </p:cNvSpPr>
            <p:nvPr/>
          </p:nvSpPr>
          <p:spPr bwMode="auto">
            <a:xfrm>
              <a:off x="118" y="102"/>
              <a:ext cx="9134" cy="5436"/>
            </a:xfrm>
            <a:prstGeom prst="rect">
              <a:avLst/>
            </a:prstGeom>
            <a:noFill/>
            <a:ln w="1206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Результативность участия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спортивных соревнованиях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939" name="Содержимое 7"/>
          <p:cNvSpPr>
            <a:spLocks noGrp="1"/>
          </p:cNvSpPr>
          <p:nvPr>
            <p:ph sz="quarter" idx="1"/>
          </p:nvPr>
        </p:nvSpPr>
        <p:spPr>
          <a:xfrm>
            <a:off x="785813" y="1643063"/>
            <a:ext cx="3657600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9940" name="Содержимое 8"/>
          <p:cNvSpPr>
            <a:spLocks noGrp="1"/>
          </p:cNvSpPr>
          <p:nvPr>
            <p:ph sz="quarter" idx="2"/>
          </p:nvPr>
        </p:nvSpPr>
        <p:spPr>
          <a:xfrm>
            <a:off x="4500563" y="1571625"/>
            <a:ext cx="3657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5" name="Picture 7" descr="Изображение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57338"/>
            <a:ext cx="346710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Изображение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353695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1023</TotalTime>
  <Words>245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Calibri</vt:lpstr>
      <vt:lpstr>Comic Sans MS</vt:lpstr>
      <vt:lpstr>Times New Roman</vt:lpstr>
      <vt:lpstr>Georgia</vt:lpstr>
      <vt:lpstr>Эркер</vt:lpstr>
      <vt:lpstr>Диаграмма</vt:lpstr>
      <vt:lpstr>Технология использования нетрадиционных общеразвивающих упражнений на уроках физической культуры  в начальной школе (продолжение)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Результативность участия  в спортивных соревнованиях</vt:lpstr>
      <vt:lpstr>Слайд 10</vt:lpstr>
      <vt:lpstr>РАСПРОСТРАНЕНИЕ  ИННОВАЦИОННОГО ОПЫТА</vt:lpstr>
      <vt:lpstr>Слайд 12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Завуч</cp:lastModifiedBy>
  <cp:revision>83</cp:revision>
  <dcterms:created xsi:type="dcterms:W3CDTF">2008-04-21T09:52:46Z</dcterms:created>
  <dcterms:modified xsi:type="dcterms:W3CDTF">2013-02-13T11:49:51Z</dcterms:modified>
</cp:coreProperties>
</file>