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21" r:id="rId2"/>
    <p:sldId id="256" r:id="rId3"/>
    <p:sldId id="261" r:id="rId4"/>
    <p:sldId id="257" r:id="rId5"/>
    <p:sldId id="262" r:id="rId6"/>
    <p:sldId id="258" r:id="rId7"/>
    <p:sldId id="25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319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13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20" r:id="rId50"/>
    <p:sldId id="312" r:id="rId51"/>
    <p:sldId id="311" r:id="rId52"/>
    <p:sldId id="314" r:id="rId53"/>
    <p:sldId id="315" r:id="rId54"/>
    <p:sldId id="316" r:id="rId55"/>
    <p:sldId id="317" r:id="rId56"/>
    <p:sldId id="318" r:id="rId57"/>
    <p:sldId id="269" r:id="rId58"/>
    <p:sldId id="322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42D"/>
    <a:srgbClr val="003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1" autoAdjust="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7918551-8059-4D0A-8442-45AE139EF88A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282D0B0-B8E8-47E5-B88F-DB0B7883E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551-8059-4D0A-8442-45AE139EF88A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D0B0-B8E8-47E5-B88F-DB0B7883E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551-8059-4D0A-8442-45AE139EF88A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D0B0-B8E8-47E5-B88F-DB0B7883E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918551-8059-4D0A-8442-45AE139EF88A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82D0B0-B8E8-47E5-B88F-DB0B7883E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7918551-8059-4D0A-8442-45AE139EF88A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282D0B0-B8E8-47E5-B88F-DB0B7883E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551-8059-4D0A-8442-45AE139EF88A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D0B0-B8E8-47E5-B88F-DB0B7883E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551-8059-4D0A-8442-45AE139EF88A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D0B0-B8E8-47E5-B88F-DB0B7883E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918551-8059-4D0A-8442-45AE139EF88A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82D0B0-B8E8-47E5-B88F-DB0B7883E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551-8059-4D0A-8442-45AE139EF88A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D0B0-B8E8-47E5-B88F-DB0B7883E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918551-8059-4D0A-8442-45AE139EF88A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82D0B0-B8E8-47E5-B88F-DB0B7883E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918551-8059-4D0A-8442-45AE139EF88A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82D0B0-B8E8-47E5-B88F-DB0B7883E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918551-8059-4D0A-8442-45AE139EF88A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82D0B0-B8E8-47E5-B88F-DB0B7883E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4.xml"/><Relationship Id="rId18" Type="http://schemas.openxmlformats.org/officeDocument/2006/relationships/slide" Target="slide15.xml"/><Relationship Id="rId26" Type="http://schemas.openxmlformats.org/officeDocument/2006/relationships/slide" Target="slide31.xml"/><Relationship Id="rId3" Type="http://schemas.openxmlformats.org/officeDocument/2006/relationships/slide" Target="slide12.xml"/><Relationship Id="rId21" Type="http://schemas.openxmlformats.org/officeDocument/2006/relationships/slide" Target="slide30.xml"/><Relationship Id="rId7" Type="http://schemas.openxmlformats.org/officeDocument/2006/relationships/slide" Target="slide8.xml"/><Relationship Id="rId12" Type="http://schemas.openxmlformats.org/officeDocument/2006/relationships/slide" Target="slide9.xml"/><Relationship Id="rId17" Type="http://schemas.openxmlformats.org/officeDocument/2006/relationships/slide" Target="slide10.xml"/><Relationship Id="rId25" Type="http://schemas.openxmlformats.org/officeDocument/2006/relationships/slide" Target="slide26.xml"/><Relationship Id="rId2" Type="http://schemas.openxmlformats.org/officeDocument/2006/relationships/slide" Target="slide7.xml"/><Relationship Id="rId16" Type="http://schemas.openxmlformats.org/officeDocument/2006/relationships/slide" Target="slide29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28.xml"/><Relationship Id="rId24" Type="http://schemas.openxmlformats.org/officeDocument/2006/relationships/slide" Target="slide21.xml"/><Relationship Id="rId5" Type="http://schemas.openxmlformats.org/officeDocument/2006/relationships/slide" Target="slide22.xml"/><Relationship Id="rId15" Type="http://schemas.openxmlformats.org/officeDocument/2006/relationships/slide" Target="slide24.xml"/><Relationship Id="rId23" Type="http://schemas.openxmlformats.org/officeDocument/2006/relationships/slide" Target="slide16.xml"/><Relationship Id="rId10" Type="http://schemas.openxmlformats.org/officeDocument/2006/relationships/slide" Target="slide23.xml"/><Relationship Id="rId19" Type="http://schemas.openxmlformats.org/officeDocument/2006/relationships/slide" Target="slide20.xml"/><Relationship Id="rId4" Type="http://schemas.openxmlformats.org/officeDocument/2006/relationships/slide" Target="slide27.xml"/><Relationship Id="rId9" Type="http://schemas.openxmlformats.org/officeDocument/2006/relationships/slide" Target="slide18.xml"/><Relationship Id="rId14" Type="http://schemas.openxmlformats.org/officeDocument/2006/relationships/slide" Target="slide19.xml"/><Relationship Id="rId22" Type="http://schemas.openxmlformats.org/officeDocument/2006/relationships/slide" Target="slide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surrir50/post250651116" TargetMode="External"/><Relationship Id="rId2" Type="http://schemas.openxmlformats.org/officeDocument/2006/relationships/hyperlink" Target="http://www.zooclub.ru/samye/index.s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lorets.ru/legendy-o-tsvetah/" TargetMode="External"/><Relationship Id="rId5" Type="http://schemas.openxmlformats.org/officeDocument/2006/relationships/hyperlink" Target="http://www.medunica.info/" TargetMode="External"/><Relationship Id="rId4" Type="http://schemas.openxmlformats.org/officeDocument/2006/relationships/hyperlink" Target="http://ps-cs.ucoz.ru/load/mir_prirody/mir_prirody/rastenija_rekordsmeny/60-1-0-226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39.xml"/><Relationship Id="rId18" Type="http://schemas.openxmlformats.org/officeDocument/2006/relationships/slide" Target="slide40.xml"/><Relationship Id="rId26" Type="http://schemas.openxmlformats.org/officeDocument/2006/relationships/slide" Target="slide56.xml"/><Relationship Id="rId3" Type="http://schemas.openxmlformats.org/officeDocument/2006/relationships/slide" Target="slide37.xml"/><Relationship Id="rId21" Type="http://schemas.openxmlformats.org/officeDocument/2006/relationships/slide" Target="slide55.xml"/><Relationship Id="rId7" Type="http://schemas.openxmlformats.org/officeDocument/2006/relationships/slide" Target="slide33.xml"/><Relationship Id="rId12" Type="http://schemas.openxmlformats.org/officeDocument/2006/relationships/slide" Target="slide34.xml"/><Relationship Id="rId17" Type="http://schemas.openxmlformats.org/officeDocument/2006/relationships/slide" Target="slide35.xml"/><Relationship Id="rId25" Type="http://schemas.openxmlformats.org/officeDocument/2006/relationships/slide" Target="slide51.xml"/><Relationship Id="rId2" Type="http://schemas.openxmlformats.org/officeDocument/2006/relationships/slide" Target="slide32.xml"/><Relationship Id="rId16" Type="http://schemas.openxmlformats.org/officeDocument/2006/relationships/slide" Target="slide54.xml"/><Relationship Id="rId20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11" Type="http://schemas.openxmlformats.org/officeDocument/2006/relationships/slide" Target="slide53.xml"/><Relationship Id="rId24" Type="http://schemas.openxmlformats.org/officeDocument/2006/relationships/slide" Target="slide46.xml"/><Relationship Id="rId5" Type="http://schemas.openxmlformats.org/officeDocument/2006/relationships/slide" Target="slide47.xml"/><Relationship Id="rId15" Type="http://schemas.openxmlformats.org/officeDocument/2006/relationships/slide" Target="slide49.xml"/><Relationship Id="rId23" Type="http://schemas.openxmlformats.org/officeDocument/2006/relationships/slide" Target="slide41.xml"/><Relationship Id="rId10" Type="http://schemas.openxmlformats.org/officeDocument/2006/relationships/slide" Target="slide48.xml"/><Relationship Id="rId19" Type="http://schemas.openxmlformats.org/officeDocument/2006/relationships/slide" Target="slide45.xml"/><Relationship Id="rId4" Type="http://schemas.openxmlformats.org/officeDocument/2006/relationships/slide" Target="slide52.xml"/><Relationship Id="rId9" Type="http://schemas.openxmlformats.org/officeDocument/2006/relationships/slide" Target="slide43.xml"/><Relationship Id="rId14" Type="http://schemas.openxmlformats.org/officeDocument/2006/relationships/slide" Target="slide44.xml"/><Relationship Id="rId22" Type="http://schemas.openxmlformats.org/officeDocument/2006/relationships/slide" Target="slide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357166"/>
            <a:ext cx="6622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Игра «Своя игра»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3214686"/>
            <a:ext cx="55114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Автор:</a:t>
            </a:r>
          </a:p>
          <a:p>
            <a:r>
              <a:rPr lang="ru-RU" sz="2400" dirty="0" smtClean="0"/>
              <a:t>Бессонова Татьяна Леонидовна–</a:t>
            </a:r>
          </a:p>
          <a:p>
            <a:r>
              <a:rPr lang="ru-RU" sz="2400" dirty="0" smtClean="0"/>
              <a:t>учитель биологии</a:t>
            </a:r>
          </a:p>
          <a:p>
            <a:r>
              <a:rPr lang="ru-RU" sz="2400" dirty="0" smtClean="0"/>
              <a:t>МБОУСОШ п. </a:t>
            </a:r>
            <a:r>
              <a:rPr lang="ru-RU" sz="2400" dirty="0" err="1" smtClean="0"/>
              <a:t>свх</a:t>
            </a:r>
            <a:r>
              <a:rPr lang="ru-RU" sz="2400" dirty="0" smtClean="0"/>
              <a:t>. Прибытковский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357298"/>
            <a:ext cx="7452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Познавательная игра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для внеклассных мероприятий по биологии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московк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928934"/>
            <a:ext cx="3348042" cy="285880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7030A0"/>
                </a:solidFill>
              </a:rPr>
              <a:t>Птицы-рекордсмены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40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857364"/>
            <a:ext cx="73917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этой птицы самый </a:t>
            </a:r>
          </a:p>
          <a:p>
            <a:pPr algn="ctr"/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большой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размах крыльев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071538" y="928670"/>
            <a:ext cx="7286676" cy="4833950"/>
            <a:chOff x="1071538" y="285728"/>
            <a:chExt cx="7286676" cy="483395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357818" y="1357298"/>
              <a:ext cx="3000396" cy="353943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Размах крыльев странствующего альбатроса достигает 3,7 метров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альбатрос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71538" y="285728"/>
              <a:ext cx="4018221" cy="483395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7030A0"/>
                </a:solidFill>
              </a:rPr>
              <a:t>Птицы-рекордсмены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50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000240"/>
            <a:ext cx="58865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этой птицы самый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громкий голос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71472" y="357166"/>
            <a:ext cx="7286676" cy="5705441"/>
            <a:chOff x="857224" y="214290"/>
            <a:chExt cx="7286676" cy="570544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57224" y="3857628"/>
              <a:ext cx="7286676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Индийский павлин издает самые громкие среди всех птиц крики, которые слышны за несколько километров 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инд. павлин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643042" y="214290"/>
              <a:ext cx="5357850" cy="356966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</a:rPr>
              <a:t>Растения-рекордсмены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10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3116"/>
            <a:ext cx="48285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Самые крупные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овощи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14348" y="500042"/>
            <a:ext cx="7572428" cy="5419689"/>
            <a:chOff x="714348" y="500042"/>
            <a:chExt cx="7572428" cy="541968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3857628"/>
              <a:ext cx="7572428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Самые крупные размеры выращенных человеком фруктов и овоще: капуста 51,8 кг, тыква – 171,4 кг., дыня – 40,8 кг.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тыква.bmp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142976" y="500042"/>
              <a:ext cx="3857652" cy="327900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</a:rPr>
              <a:t>Растения-рекордсмены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20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857364"/>
            <a:ext cx="65790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самое крошечное</a:t>
            </a:r>
          </a:p>
          <a:p>
            <a:pPr algn="ctr"/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цветущих растений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14348" y="428604"/>
            <a:ext cx="7572428" cy="5626379"/>
            <a:chOff x="714348" y="428604"/>
            <a:chExt cx="7572428" cy="562637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3500438"/>
              <a:ext cx="7572428" cy="25545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Плавающая ряска – самое маленькое цветущее растение в мире. На ногте вашего пальца свободно разместится 25 таких листьев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рязка.bmp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00100" y="428604"/>
              <a:ext cx="4162425" cy="30861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</a:rPr>
              <a:t>Растения-рекордсмены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30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3116"/>
            <a:ext cx="50882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крупное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водное растение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428596" y="142852"/>
            <a:ext cx="8143932" cy="5697817"/>
            <a:chOff x="428596" y="142852"/>
            <a:chExt cx="8143932" cy="569781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00100" y="3286124"/>
              <a:ext cx="7572428" cy="25545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Гигантская водяная лилия с Амазонки является самым крупным растением. Ее листья достигают 2 м., способны выдержать на себе ребенка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9.bmp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28596" y="142852"/>
              <a:ext cx="4357718" cy="326828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</a:rPr>
              <a:t>Растения-рекордсмены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40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785926"/>
            <a:ext cx="6843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этого растения самые</a:t>
            </a:r>
          </a:p>
          <a:p>
            <a:pPr algn="ctr"/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крупные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листья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00034" y="285728"/>
            <a:ext cx="8143932" cy="5840693"/>
            <a:chOff x="500034" y="285728"/>
            <a:chExt cx="8143932" cy="584069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429124" y="3571876"/>
              <a:ext cx="4214842" cy="255454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Пальма </a:t>
              </a:r>
              <a:r>
                <a:rPr lang="ru-RU" sz="32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раффия</a:t>
              </a:r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имеет самые крупные в мире листья. Они достигают 20м.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пальма раффия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00034" y="285728"/>
              <a:ext cx="3924310" cy="449348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</a:rPr>
              <a:t>Растения-рекордсмены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50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571612"/>
            <a:ext cx="735489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самое крупное живое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создание, живущее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ныне на Земле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428596" y="142852"/>
            <a:ext cx="8429684" cy="5929354"/>
            <a:chOff x="428596" y="142852"/>
            <a:chExt cx="8429684" cy="5929354"/>
          </a:xfrm>
        </p:grpSpPr>
        <p:pic>
          <p:nvPicPr>
            <p:cNvPr id="7" name="Рисунок 6" descr="секвойя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596" y="142852"/>
              <a:ext cx="4447016" cy="5929354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143372" y="1500174"/>
              <a:ext cx="4714908" cy="452431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Это гигантская секвойя, она живет в Калифорнии, США и носит </a:t>
              </a:r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имя «генерал </a:t>
              </a:r>
              <a:r>
                <a:rPr lang="ru-RU" sz="32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Шерман</a:t>
              </a:r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». Ее высота 83м. Ее древесины хватило бы на 40 одноэтажных домов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Рептилии-рекордсмены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10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714488"/>
            <a:ext cx="46025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 змея самая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длинная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00034" y="928670"/>
            <a:ext cx="7786742" cy="5143536"/>
            <a:chOff x="571472" y="714356"/>
            <a:chExt cx="7786742" cy="5404442"/>
          </a:xfrm>
        </p:grpSpPr>
        <p:pic>
          <p:nvPicPr>
            <p:cNvPr id="7" name="Рисунок 6" descr="анаконда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143372" y="864479"/>
              <a:ext cx="4143404" cy="2132472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785786" y="3071810"/>
              <a:ext cx="7572428" cy="30469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Самая крупная рептилия, когда-либо пойманная – 9-тиметровый сетчатый питон. Анаконды могут достигать огромных размеров. </a:t>
              </a:r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Сообщали об экземпляре в 42 метра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8" name="Рисунок 7" descr="питон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71472" y="714356"/>
              <a:ext cx="3697493" cy="249742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Рептилии-рекордсмены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20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714488"/>
            <a:ext cx="48285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Самые крупные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рептилии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57158" y="357166"/>
            <a:ext cx="8358246" cy="6001643"/>
            <a:chOff x="285720" y="428604"/>
            <a:chExt cx="8358246" cy="6001643"/>
          </a:xfrm>
        </p:grpSpPr>
        <p:pic>
          <p:nvPicPr>
            <p:cNvPr id="7" name="Рисунок 6" descr="морс. крок.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285720" y="1785926"/>
              <a:ext cx="5203752" cy="3517159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5143504" y="428604"/>
              <a:ext cx="3500462" cy="600164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Морские крокодилы – самые крупные рептилии. В 1954 году был убит крокодил длиной 8м., весом 2 т. Ширина его туловища была 1,5 метра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Рептилии-рекордсмены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30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714488"/>
            <a:ext cx="4831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ядовитая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змея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85786" y="500042"/>
            <a:ext cx="7715304" cy="5083190"/>
            <a:chOff x="785786" y="500042"/>
            <a:chExt cx="7715304" cy="508319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214810" y="2857496"/>
              <a:ext cx="4286280" cy="255454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Яд морской кобры примерно в 100 раз сильнее яда любых других змей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кобра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786" y="500042"/>
              <a:ext cx="3293644" cy="508319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357290" y="714356"/>
            <a:ext cx="5840430" cy="2771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СВОЯ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ИГРА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4071942"/>
            <a:ext cx="7467600" cy="20002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Можно играть индивидуально или командами по 2-3 человека.  Игра состоит из 2-х раундов.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I</a:t>
            </a:r>
            <a:r>
              <a:rPr lang="ru-RU" sz="2000" b="1" dirty="0" smtClean="0">
                <a:solidFill>
                  <a:schemeClr val="tx1"/>
                </a:solidFill>
              </a:rPr>
              <a:t> раунд </a:t>
            </a:r>
            <a:r>
              <a:rPr lang="ru-RU" sz="2000" dirty="0" smtClean="0">
                <a:solidFill>
                  <a:schemeClr val="tx1"/>
                </a:solidFill>
              </a:rPr>
              <a:t>– синий раунд «Самый, самый…» (живые организмы-рекордсмены)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II</a:t>
            </a:r>
            <a:r>
              <a:rPr lang="ru-RU" sz="2000" b="1" dirty="0" smtClean="0">
                <a:solidFill>
                  <a:schemeClr val="tx1"/>
                </a:solidFill>
              </a:rPr>
              <a:t> раунд </a:t>
            </a:r>
            <a:r>
              <a:rPr lang="ru-RU" sz="2000" dirty="0" smtClean="0">
                <a:solidFill>
                  <a:schemeClr val="tx1"/>
                </a:solidFill>
              </a:rPr>
              <a:t>– черный раунд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финальный раунд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Рептилии-рекордсмены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4 0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714488"/>
            <a:ext cx="59699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Эти рептилии живут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дольше всех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928662" y="357166"/>
            <a:ext cx="7572428" cy="5149184"/>
            <a:chOff x="714348" y="357166"/>
            <a:chExt cx="7572428" cy="51491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4429132"/>
              <a:ext cx="757242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Это мавританская черепаха.</a:t>
              </a:r>
            </a:p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Она живет 150 лет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маврит. черепаха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643174" y="357166"/>
              <a:ext cx="5429288" cy="407196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Рептилии-рекордсмены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50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714488"/>
            <a:ext cx="58673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 черепаха самая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крупная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71472" y="285728"/>
            <a:ext cx="7572428" cy="5562565"/>
            <a:chOff x="642910" y="214290"/>
            <a:chExt cx="7572428" cy="556256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0" y="3714752"/>
              <a:ext cx="7572428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Гигантская кожистая черепаха с </a:t>
              </a:r>
              <a:r>
                <a:rPr lang="ru-RU" sz="32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Галапагосских</a:t>
              </a:r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островов весит около 159 кг., а ее панцирь достигает метра в поперечнике 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кож. черепаха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857488" y="214290"/>
              <a:ext cx="5144080" cy="350046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29618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00FF"/>
                </a:solidFill>
              </a:rPr>
              <a:t>Насекомые-рекордсмены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10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00174"/>
            <a:ext cx="6704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Самый крупный отряд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насекомых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1000108"/>
            <a:ext cx="8001056" cy="4848185"/>
            <a:chOff x="214282" y="1000108"/>
            <a:chExt cx="8001056" cy="484818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0" y="3786190"/>
              <a:ext cx="7572428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Это отряд жесткокрылых (жуков), которых насчитывается около 330 тыс. видов, что составляет 1/3 всех насекомых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1-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14282" y="1000108"/>
              <a:ext cx="3714776" cy="2786082"/>
            </a:xfrm>
            <a:prstGeom prst="rect">
              <a:avLst/>
            </a:prstGeom>
          </p:spPr>
        </p:pic>
        <p:pic>
          <p:nvPicPr>
            <p:cNvPr id="8" name="Рисунок 7" descr="1245095724289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000496" y="1000108"/>
              <a:ext cx="3746512" cy="280988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Насекомые-рекордсмены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20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00174"/>
            <a:ext cx="62824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громкогласное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насекомое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85720" y="428604"/>
            <a:ext cx="8429684" cy="5507133"/>
            <a:chOff x="285720" y="428604"/>
            <a:chExt cx="8429684" cy="5507133"/>
          </a:xfrm>
        </p:grpSpPr>
        <p:pic>
          <p:nvPicPr>
            <p:cNvPr id="7" name="Рисунок 6" descr="цикада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85720" y="1643050"/>
              <a:ext cx="4786346" cy="4292687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3571868" y="428604"/>
              <a:ext cx="5143536" cy="304698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Самцы цикады издают самые громкие звуки. Этот звук слышен на расстоянии свыше 400м.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Насекомые-рекордсмены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30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00175"/>
            <a:ext cx="60007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большая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продолжительность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жизни у насекомых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42910" y="500042"/>
            <a:ext cx="7572428" cy="5149184"/>
            <a:chOff x="714348" y="428604"/>
            <a:chExt cx="7572428" cy="51491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4500570"/>
              <a:ext cx="757242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Царицы некоторых видов термитов живут до 50 лет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термиты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042" y="428604"/>
              <a:ext cx="5715008" cy="367567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Насекомые-рекордсмены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40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500174"/>
            <a:ext cx="44262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насекомое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тяжелое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14348" y="285728"/>
            <a:ext cx="7572428" cy="5355874"/>
            <a:chOff x="714348" y="285728"/>
            <a:chExt cx="7572428" cy="535587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4071942"/>
              <a:ext cx="757242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Это облаченный в массивный панцирь африканский жук голиаф. Его вес достигает 100г.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жук голиаф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214546" y="285728"/>
              <a:ext cx="4643451" cy="347851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Насекомые-рекордсмены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50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00174"/>
            <a:ext cx="68307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Самые крупные гнезда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насекомых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00034" y="1142984"/>
            <a:ext cx="8072494" cy="4429156"/>
            <a:chOff x="500034" y="785794"/>
            <a:chExt cx="8072494" cy="442915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29058" y="1142984"/>
              <a:ext cx="4643470" cy="403187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В Австралии найдено самое крупное гнездо термитов. Его высота составляет 6,1м., а длина окружности у основания – 31м. 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термитник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00034" y="785794"/>
              <a:ext cx="3321867" cy="442915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Звери-рекордсмены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10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500174"/>
            <a:ext cx="50930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Млекопитающие-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долгожители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14348" y="285728"/>
            <a:ext cx="7572428" cy="5434936"/>
            <a:chOff x="714348" y="285728"/>
            <a:chExt cx="7572428" cy="543493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4643446"/>
              <a:ext cx="757242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Африканские слоны живут 70 лет, некоторые около 80 лет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афр. слон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5984" y="285728"/>
              <a:ext cx="4324350" cy="40005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Звери-рекордсмены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20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500174"/>
            <a:ext cx="50081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быстрое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млекопитающее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85786" y="428604"/>
            <a:ext cx="7572428" cy="5434936"/>
            <a:chOff x="714348" y="357166"/>
            <a:chExt cx="7572428" cy="543493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4714884"/>
              <a:ext cx="757242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Гепард на коротких отрезках  развивает скорость до 110 км/ч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гепард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57356" y="357166"/>
              <a:ext cx="5619789" cy="421484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Звери-рекордсмены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30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00174"/>
            <a:ext cx="8204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крохотное</a:t>
            </a:r>
          </a:p>
          <a:p>
            <a:pPr algn="ctr"/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сухопутное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млекопитающее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85786" y="285728"/>
            <a:ext cx="7572428" cy="5498750"/>
            <a:chOff x="714348" y="285728"/>
            <a:chExt cx="7572428" cy="549875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4214818"/>
              <a:ext cx="757242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Землеройка от головы до хвоста составляет 6-8 см., длина хвоста 2,5 см, весит до 2,5г.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землеройка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85918" y="285728"/>
              <a:ext cx="5715000" cy="38100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542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I</a:t>
            </a:r>
            <a:r>
              <a:rPr lang="ru-RU" sz="6000" b="1" dirty="0" smtClean="0">
                <a:solidFill>
                  <a:srgbClr val="0000FF"/>
                </a:solidFill>
              </a:rPr>
              <a:t> раунд</a:t>
            </a:r>
            <a:br>
              <a:rPr lang="ru-RU" sz="6000" b="1" dirty="0" smtClean="0">
                <a:solidFill>
                  <a:srgbClr val="0000FF"/>
                </a:solidFill>
              </a:rPr>
            </a:br>
            <a:r>
              <a:rPr lang="ru-RU" sz="6000" b="1" dirty="0" smtClean="0">
                <a:solidFill>
                  <a:srgbClr val="0000FF"/>
                </a:solidFill>
              </a:rPr>
              <a:t>синий</a:t>
            </a:r>
            <a:br>
              <a:rPr lang="ru-RU" sz="6000" b="1" dirty="0" smtClean="0">
                <a:solidFill>
                  <a:srgbClr val="0000FF"/>
                </a:solidFill>
              </a:rPr>
            </a:br>
            <a:r>
              <a:rPr lang="ru-RU" sz="4000" b="1" dirty="0" smtClean="0">
                <a:solidFill>
                  <a:srgbClr val="0000FF"/>
                </a:solidFill>
              </a:rPr>
              <a:t>Самый, самый …</a:t>
            </a:r>
            <a:endParaRPr lang="ru-RU" sz="6000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 descr="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643181"/>
            <a:ext cx="5143536" cy="354575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Звери-рекордсмены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40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500174"/>
            <a:ext cx="60372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медлительное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млекопитающее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85720" y="642918"/>
            <a:ext cx="8001056" cy="5080000"/>
            <a:chOff x="428596" y="428604"/>
            <a:chExt cx="8001056" cy="508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00562" y="1071546"/>
              <a:ext cx="3929090" cy="403187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Трехпалый ленивец передвигается по земле со скоростью около 2м. В минуту, по деревьям – 3 м/мин.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ленивец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428604"/>
              <a:ext cx="3810000" cy="50800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Звери-рекордсмены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50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00174"/>
            <a:ext cx="61670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большое стадо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млекопитающих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14348" y="0"/>
            <a:ext cx="7572428" cy="5840693"/>
            <a:chOff x="714348" y="142852"/>
            <a:chExt cx="7572428" cy="584069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3429000"/>
              <a:ext cx="7572428" cy="25545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Стадо газелей достигает численности до 100млн. животных. Рассказывают, что одно такое стадо было шириной 24 км. и тянулось на 150км.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газели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214414" y="142852"/>
              <a:ext cx="5000628" cy="325331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Фауна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10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500174"/>
            <a:ext cx="4592924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коровы – отел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кошки – окот,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свиньи – …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214414" y="1214422"/>
            <a:ext cx="5715040" cy="4071966"/>
            <a:chOff x="1643042" y="1071546"/>
            <a:chExt cx="5072098" cy="372804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43042" y="4214818"/>
              <a:ext cx="507209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У свиньи опорос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порос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357422" y="1071546"/>
              <a:ext cx="3824044" cy="286950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Фауна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20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428736"/>
            <a:ext cx="7201010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Они единственные 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млекопитающих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способны летать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 посторонней помощи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71472" y="285728"/>
            <a:ext cx="7572428" cy="5991193"/>
            <a:chOff x="571472" y="285728"/>
            <a:chExt cx="7572428" cy="599119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1472" y="4214818"/>
              <a:ext cx="7572428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Это рукокрылые – летучие мыши. Их существует почти 100 видов: нетопыри, вампиры, крыланы, ушаны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лет. мышь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57356" y="285728"/>
              <a:ext cx="5357850" cy="401838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Фауна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30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000240"/>
            <a:ext cx="6657592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Эту птицу учат петь,</a:t>
            </a:r>
          </a:p>
          <a:p>
            <a:pPr algn="ctr"/>
            <a:r>
              <a:rPr lang="ru-RU" sz="40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посадив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рядом соловья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71472" y="214290"/>
            <a:ext cx="7572428" cy="5228245"/>
            <a:chOff x="571472" y="214290"/>
            <a:chExt cx="7572428" cy="522824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1472" y="4857760"/>
              <a:ext cx="757242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Канарейку 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канарейка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4480" y="214290"/>
              <a:ext cx="5715000" cy="428625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Фауна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40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00174"/>
            <a:ext cx="825738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Этого симпатичного зверька</a:t>
            </a:r>
          </a:p>
          <a:p>
            <a:pPr algn="ctr"/>
            <a:r>
              <a:rPr lang="ru-RU" sz="40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можно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назвать инженером – 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гидростроителем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928662" y="500042"/>
            <a:ext cx="7572428" cy="5212999"/>
            <a:chOff x="571472" y="357165"/>
            <a:chExt cx="7572428" cy="521299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1472" y="4000504"/>
              <a:ext cx="757242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Бобры сооружают не только норы, но и каналы, и многометровые плотины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бобры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7356" y="357165"/>
              <a:ext cx="4929222" cy="352087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Фауна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50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00174"/>
            <a:ext cx="7715574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этим близким родствен-</a:t>
            </a:r>
          </a:p>
          <a:p>
            <a:pPr algn="ctr"/>
            <a:r>
              <a:rPr lang="ru-RU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ником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ящерицы А.П. Чехов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сравнивал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господина Очумелова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42910" y="571480"/>
            <a:ext cx="7572428" cy="5013931"/>
            <a:chOff x="571472" y="500042"/>
            <a:chExt cx="7572428" cy="501393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1472" y="4929198"/>
              <a:ext cx="757242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Хамелион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хамелион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28860" y="500042"/>
              <a:ext cx="4240730" cy="420892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642D"/>
                </a:solidFill>
              </a:rPr>
              <a:t>Флора</a:t>
            </a:r>
            <a:br>
              <a:rPr lang="ru-RU" sz="3200" b="1" dirty="0" smtClean="0">
                <a:solidFill>
                  <a:srgbClr val="00642D"/>
                </a:solidFill>
              </a:rPr>
            </a:br>
            <a:r>
              <a:rPr lang="ru-RU" sz="3200" b="1" dirty="0" smtClean="0">
                <a:solidFill>
                  <a:srgbClr val="00642D"/>
                </a:solidFill>
              </a:rPr>
              <a:t>10</a:t>
            </a:r>
            <a:endParaRPr lang="ru-RU" sz="3200" b="1" dirty="0">
              <a:solidFill>
                <a:srgbClr val="00642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428736"/>
            <a:ext cx="7925568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могли бы носить такие</a:t>
            </a:r>
          </a:p>
          <a:p>
            <a:pPr algn="ctr"/>
            <a:r>
              <a:rPr lang="ru-RU" sz="40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брюки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 же такую сумку.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может вам по вкусу</a:t>
            </a:r>
          </a:p>
          <a:p>
            <a:pPr algn="ctr"/>
            <a:r>
              <a:rPr lang="ru-RU" sz="40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эти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тропические плоды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000100" y="500042"/>
            <a:ext cx="7786742" cy="4929198"/>
            <a:chOff x="1000100" y="500042"/>
            <a:chExt cx="7786742" cy="492919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29058" y="4143380"/>
              <a:ext cx="485778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Бананы 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4b7f037ec937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00100" y="500042"/>
              <a:ext cx="3286132" cy="492919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639603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642D"/>
                </a:solidFill>
              </a:rPr>
              <a:t>Флора</a:t>
            </a:r>
            <a:br>
              <a:rPr lang="ru-RU" sz="3200" b="1" dirty="0" smtClean="0">
                <a:solidFill>
                  <a:srgbClr val="00642D"/>
                </a:solidFill>
              </a:rPr>
            </a:br>
            <a:r>
              <a:rPr lang="ru-RU" sz="3200" b="1" dirty="0" smtClean="0">
                <a:solidFill>
                  <a:srgbClr val="00642D"/>
                </a:solidFill>
              </a:rPr>
              <a:t>20</a:t>
            </a:r>
            <a:endParaRPr lang="ru-RU" sz="3200" b="1" dirty="0">
              <a:solidFill>
                <a:srgbClr val="00642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736"/>
            <a:ext cx="834715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Именно это дерево является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наиболее распространенным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России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57158" y="571480"/>
            <a:ext cx="7858180" cy="4981577"/>
            <a:chOff x="714348" y="857232"/>
            <a:chExt cx="7500990" cy="469582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357686" y="4286256"/>
              <a:ext cx="385765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Лиственница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листв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348" y="857232"/>
              <a:ext cx="3524250" cy="469582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642D"/>
                </a:solidFill>
              </a:rPr>
              <a:t>Флора</a:t>
            </a:r>
            <a:br>
              <a:rPr lang="ru-RU" sz="3200" b="1" dirty="0" smtClean="0">
                <a:solidFill>
                  <a:srgbClr val="00642D"/>
                </a:solidFill>
              </a:rPr>
            </a:br>
            <a:r>
              <a:rPr lang="ru-RU" sz="3200" b="1" dirty="0" smtClean="0">
                <a:solidFill>
                  <a:srgbClr val="00642D"/>
                </a:solidFill>
              </a:rPr>
              <a:t>30</a:t>
            </a:r>
            <a:endParaRPr lang="ru-RU" sz="3200" b="1" dirty="0">
              <a:solidFill>
                <a:srgbClr val="00642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71612"/>
            <a:ext cx="8388835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Этой крупной зеленой ягодой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лакомились еще египетские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фараоны, а в Россию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ее завезли в 17 веке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85720" y="642918"/>
            <a:ext cx="8215370" cy="5214950"/>
            <a:chOff x="214282" y="857232"/>
            <a:chExt cx="8215370" cy="450057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4286256"/>
              <a:ext cx="385765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арбуз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vattenmelo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82" y="857232"/>
              <a:ext cx="5317400" cy="450057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60" y="285726"/>
          <a:ext cx="8358246" cy="632537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393041"/>
                <a:gridCol w="1393041"/>
                <a:gridCol w="1393041"/>
                <a:gridCol w="1393041"/>
                <a:gridCol w="1393041"/>
                <a:gridCol w="1393041"/>
              </a:tblGrid>
              <a:tr h="1423721">
                <a:tc>
                  <a:txBody>
                    <a:bodyPr/>
                    <a:lstStyle/>
                    <a:p>
                      <a:r>
                        <a:rPr lang="ru-RU" dirty="0" smtClean="0"/>
                        <a:t>Птицы  рекордсмены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</a:tr>
              <a:tr h="1423721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Растения рекордсмены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</a:tr>
              <a:tr h="1262813">
                <a:tc>
                  <a:txBody>
                    <a:bodyPr/>
                    <a:lstStyle/>
                    <a:p>
                      <a:r>
                        <a:rPr lang="ru-RU" dirty="0" smtClean="0"/>
                        <a:t>Рептилии рекордсмены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</a:tr>
              <a:tr h="117615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Насеко-мые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ре-кордсмены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</a:tr>
              <a:tr h="1026404">
                <a:tc>
                  <a:txBody>
                    <a:bodyPr/>
                    <a:lstStyle/>
                    <a:p>
                      <a:r>
                        <a:rPr lang="ru-RU" dirty="0" smtClean="0"/>
                        <a:t>Звери рекордсмены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Шестиугольник 4"/>
          <p:cNvSpPr/>
          <p:nvPr/>
        </p:nvSpPr>
        <p:spPr>
          <a:xfrm>
            <a:off x="1857356" y="500042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1857356" y="1928802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3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1928794" y="5715016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4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1928794" y="4572008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5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1928794" y="3214686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6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10" name="Шестиугольник 9"/>
          <p:cNvSpPr/>
          <p:nvPr/>
        </p:nvSpPr>
        <p:spPr>
          <a:xfrm>
            <a:off x="3214678" y="500042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7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1" name="Шестиугольник 10"/>
          <p:cNvSpPr/>
          <p:nvPr/>
        </p:nvSpPr>
        <p:spPr>
          <a:xfrm>
            <a:off x="3214678" y="1928802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8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2" name="Шестиугольник 11"/>
          <p:cNvSpPr/>
          <p:nvPr/>
        </p:nvSpPr>
        <p:spPr>
          <a:xfrm>
            <a:off x="3286116" y="3286124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9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3" name="Шестиугольник 12"/>
          <p:cNvSpPr/>
          <p:nvPr/>
        </p:nvSpPr>
        <p:spPr>
          <a:xfrm>
            <a:off x="3357554" y="4572008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0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3357554" y="5643578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1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5" name="Шестиугольник 14"/>
          <p:cNvSpPr/>
          <p:nvPr/>
        </p:nvSpPr>
        <p:spPr>
          <a:xfrm>
            <a:off x="4572000" y="57148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2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16" name="Шестиугольник 15"/>
          <p:cNvSpPr/>
          <p:nvPr/>
        </p:nvSpPr>
        <p:spPr>
          <a:xfrm>
            <a:off x="4714876" y="200024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3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17" name="Шестиугольник 16"/>
          <p:cNvSpPr/>
          <p:nvPr/>
        </p:nvSpPr>
        <p:spPr>
          <a:xfrm>
            <a:off x="4714876" y="3286124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4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4714876" y="450057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5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4786314" y="5643578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6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20" name="Шестиугольник 19"/>
          <p:cNvSpPr/>
          <p:nvPr/>
        </p:nvSpPr>
        <p:spPr>
          <a:xfrm>
            <a:off x="6000760" y="57148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7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1" name="Шестиугольник 20"/>
          <p:cNvSpPr/>
          <p:nvPr/>
        </p:nvSpPr>
        <p:spPr>
          <a:xfrm>
            <a:off x="6000760" y="200024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8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6072198" y="3286124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9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3" name="Шестиугольник 22"/>
          <p:cNvSpPr/>
          <p:nvPr/>
        </p:nvSpPr>
        <p:spPr>
          <a:xfrm>
            <a:off x="6072198" y="450057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0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6072198" y="5643578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1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7358082" y="57148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2" action="ppaction://hlinksldjump"/>
              </a:rPr>
              <a:t>50</a:t>
            </a:r>
            <a:endParaRPr lang="ru-RU" sz="3600" b="1" dirty="0"/>
          </a:p>
        </p:txBody>
      </p:sp>
      <p:sp>
        <p:nvSpPr>
          <p:cNvPr id="26" name="Шестиугольник 25"/>
          <p:cNvSpPr/>
          <p:nvPr/>
        </p:nvSpPr>
        <p:spPr>
          <a:xfrm>
            <a:off x="7429520" y="200024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3" action="ppaction://hlinksldjump"/>
              </a:rPr>
              <a:t>50</a:t>
            </a:r>
            <a:endParaRPr lang="ru-RU" sz="3600" b="1" dirty="0"/>
          </a:p>
        </p:txBody>
      </p:sp>
      <p:sp>
        <p:nvSpPr>
          <p:cNvPr id="27" name="Шестиугольник 26"/>
          <p:cNvSpPr/>
          <p:nvPr/>
        </p:nvSpPr>
        <p:spPr>
          <a:xfrm>
            <a:off x="7500958" y="3286124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4" action="ppaction://hlinksldjump"/>
              </a:rPr>
              <a:t>50</a:t>
            </a:r>
            <a:endParaRPr lang="ru-RU" sz="3600" b="1" dirty="0"/>
          </a:p>
        </p:txBody>
      </p:sp>
      <p:sp>
        <p:nvSpPr>
          <p:cNvPr id="28" name="Шестиугольник 27"/>
          <p:cNvSpPr/>
          <p:nvPr/>
        </p:nvSpPr>
        <p:spPr>
          <a:xfrm>
            <a:off x="7500958" y="450057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5" action="ppaction://hlinksldjump"/>
              </a:rPr>
              <a:t>50</a:t>
            </a:r>
            <a:endParaRPr lang="ru-RU" sz="3600" b="1" dirty="0"/>
          </a:p>
        </p:txBody>
      </p:sp>
      <p:sp>
        <p:nvSpPr>
          <p:cNvPr id="29" name="Шестиугольник 28"/>
          <p:cNvSpPr/>
          <p:nvPr/>
        </p:nvSpPr>
        <p:spPr>
          <a:xfrm>
            <a:off x="7500958" y="5643578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6" action="ppaction://hlinksldjump"/>
              </a:rPr>
              <a:t>50</a:t>
            </a:r>
            <a:endParaRPr lang="ru-RU" sz="36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00642D"/>
                </a:solidFill>
              </a:rPr>
              <a:t>Флора</a:t>
            </a:r>
            <a:br>
              <a:rPr lang="ru-RU" sz="4000" b="1" dirty="0" smtClean="0">
                <a:solidFill>
                  <a:srgbClr val="00642D"/>
                </a:solidFill>
              </a:rPr>
            </a:br>
            <a:r>
              <a:rPr lang="ru-RU" sz="3200" b="1" dirty="0" smtClean="0">
                <a:solidFill>
                  <a:srgbClr val="00642D"/>
                </a:solidFill>
              </a:rPr>
              <a:t>40</a:t>
            </a:r>
            <a:endParaRPr lang="ru-RU" sz="3200" b="1" dirty="0">
              <a:solidFill>
                <a:srgbClr val="00642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00174"/>
            <a:ext cx="8246168" cy="317009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Однолетнее травянистое </a:t>
            </a:r>
          </a:p>
          <a:p>
            <a:pPr algn="ctr"/>
            <a:r>
              <a:rPr lang="ru-RU" sz="4000" b="1" dirty="0" smtClean="0"/>
              <a:t>растение, высотой 2- 3 метра.</a:t>
            </a:r>
          </a:p>
          <a:p>
            <a:pPr algn="ctr"/>
            <a:r>
              <a:rPr lang="ru-RU" sz="4000" b="1" dirty="0" smtClean="0"/>
              <a:t> Ценная зерновая и </a:t>
            </a:r>
          </a:p>
          <a:p>
            <a:pPr algn="ctr"/>
            <a:r>
              <a:rPr lang="ru-RU" sz="4000" b="1" dirty="0" smtClean="0"/>
              <a:t>продовольственная культура</a:t>
            </a:r>
          </a:p>
          <a:p>
            <a:pPr algn="ctr"/>
            <a:r>
              <a:rPr lang="ru-RU" sz="4000" dirty="0" smtClean="0"/>
              <a:t> 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14348" y="285728"/>
            <a:ext cx="7786742" cy="5508208"/>
            <a:chOff x="714348" y="285728"/>
            <a:chExt cx="7786742" cy="550820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643306" y="4572008"/>
              <a:ext cx="485778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Кукуруза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кукур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714348" y="285728"/>
              <a:ext cx="4025205" cy="550820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500990" cy="1000132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>
                <a:solidFill>
                  <a:srgbClr val="00642D"/>
                </a:solidFill>
              </a:rPr>
              <a:t>Флора</a:t>
            </a:r>
            <a:br>
              <a:rPr lang="ru-RU" sz="3200" b="1" dirty="0" smtClean="0">
                <a:solidFill>
                  <a:srgbClr val="00642D"/>
                </a:solidFill>
              </a:rPr>
            </a:br>
            <a:r>
              <a:rPr lang="ru-RU" sz="3200" b="1" dirty="0" smtClean="0">
                <a:solidFill>
                  <a:srgbClr val="00642D"/>
                </a:solidFill>
              </a:rPr>
              <a:t>50</a:t>
            </a:r>
            <a:endParaRPr lang="ru-RU" sz="3200" b="1" dirty="0">
              <a:solidFill>
                <a:srgbClr val="00642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5860"/>
            <a:ext cx="8991564" cy="378565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Его называют сыном солнца и</a:t>
            </a:r>
          </a:p>
          <a:p>
            <a:pPr algn="ctr"/>
            <a:r>
              <a:rPr lang="ru-RU" sz="4000" b="1" dirty="0" smtClean="0"/>
              <a:t> воды. Растение теплолюбиво и </a:t>
            </a:r>
          </a:p>
          <a:p>
            <a:pPr algn="ctr"/>
            <a:r>
              <a:rPr lang="ru-RU" sz="4000" b="1" dirty="0" smtClean="0"/>
              <a:t>требует обилия влаги. Для </a:t>
            </a:r>
          </a:p>
          <a:p>
            <a:pPr algn="ctr"/>
            <a:r>
              <a:rPr lang="ru-RU" sz="4000" b="1" dirty="0" smtClean="0"/>
              <a:t>стран Азиатского континента</a:t>
            </a:r>
          </a:p>
          <a:p>
            <a:pPr algn="ctr"/>
            <a:r>
              <a:rPr lang="ru-RU" sz="4000" b="1" dirty="0" smtClean="0"/>
              <a:t> служит основным продуктом </a:t>
            </a:r>
          </a:p>
          <a:p>
            <a:pPr algn="ctr"/>
            <a:r>
              <a:rPr lang="ru-RU" sz="4000" b="1" dirty="0" smtClean="0"/>
              <a:t>питания.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714348" y="714356"/>
            <a:ext cx="6447430" cy="4942493"/>
            <a:chOff x="714348" y="714356"/>
            <a:chExt cx="6447430" cy="4942493"/>
          </a:xfrm>
        </p:grpSpPr>
        <p:pic>
          <p:nvPicPr>
            <p:cNvPr id="10" name="Рисунок 9" descr="рис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348" y="714356"/>
              <a:ext cx="6447430" cy="428628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2857488" y="5072074"/>
              <a:ext cx="371477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Рис 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85728"/>
            <a:ext cx="496727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00B0F0"/>
                </a:solidFill>
              </a:rPr>
              <a:t>Все о птицах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10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71612"/>
            <a:ext cx="5849678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Эти птицы являются</a:t>
            </a:r>
          </a:p>
          <a:p>
            <a:pPr algn="ctr"/>
            <a:r>
              <a:rPr lang="ru-RU" sz="40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санитарами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леса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14348" y="285728"/>
            <a:ext cx="7429552" cy="5214974"/>
            <a:chOff x="714348" y="285728"/>
            <a:chExt cx="7429552" cy="521497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429124" y="4214818"/>
              <a:ext cx="371477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Дятлы 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stukachog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14348" y="285728"/>
              <a:ext cx="3500462" cy="521497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00B0F0"/>
                </a:solidFill>
              </a:rPr>
              <a:t>Все о птицах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20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714488"/>
            <a:ext cx="8137164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Очень крупная птица,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живущая рядом с человеком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42910" y="357166"/>
            <a:ext cx="7500990" cy="5238744"/>
            <a:chOff x="642910" y="357166"/>
            <a:chExt cx="7500990" cy="523874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143240" y="4214818"/>
              <a:ext cx="500066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Аист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аист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642910" y="357166"/>
              <a:ext cx="3786214" cy="523874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00B0F0"/>
                </a:solidFill>
              </a:rPr>
              <a:t>Все о птицах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30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71612"/>
            <a:ext cx="6944529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 птица прячет голову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песок, почему?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00034" y="357166"/>
            <a:ext cx="7572428" cy="5427312"/>
            <a:chOff x="500034" y="357166"/>
            <a:chExt cx="7572428" cy="542731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0034" y="4214818"/>
              <a:ext cx="757242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Страус, опуская голову в горячий песок, ждет пока сбегут с головы или погибнут паразиты 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untitled.bmp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785786" y="357166"/>
              <a:ext cx="3571900" cy="386436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00B0F0"/>
                </a:solidFill>
              </a:rPr>
              <a:t>Все о птицах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40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571612"/>
            <a:ext cx="7553670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Этот близкий родственник</a:t>
            </a:r>
          </a:p>
          <a:p>
            <a:pPr algn="ctr"/>
            <a:r>
              <a:rPr lang="ru-RU" sz="40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воробья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выстилает свое</a:t>
            </a:r>
          </a:p>
          <a:p>
            <a:pPr algn="ctr"/>
            <a:r>
              <a:rPr lang="ru-RU" sz="40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гнездо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рыбьими костями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71472" y="571480"/>
            <a:ext cx="7572428" cy="4942493"/>
            <a:chOff x="571472" y="571480"/>
            <a:chExt cx="7572428" cy="494249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428860" y="4929198"/>
              <a:ext cx="57150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Зимородок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зимородок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71472" y="571480"/>
              <a:ext cx="5268553" cy="421484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00B0F0"/>
                </a:solidFill>
              </a:rPr>
              <a:t>Все о птицах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50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643050"/>
            <a:ext cx="7800533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этой птицы гнездо с 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искусственным подогревом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57158" y="285728"/>
            <a:ext cx="7572428" cy="5626379"/>
            <a:chOff x="571472" y="285728"/>
            <a:chExt cx="7572428" cy="562637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1472" y="3357562"/>
              <a:ext cx="7572428" cy="25545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У курицы (дикой) с океанических островов. Она сгребает кучу из мусора в два человеческих роста и ждет, когда она загниет. Затем откладывает в теплую кучу яйца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дик. курица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71538" y="285728"/>
              <a:ext cx="2857520" cy="315221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Все о цветах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10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8485016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Она – царица цветов.</a:t>
            </a:r>
          </a:p>
          <a:p>
            <a:pPr algn="ctr"/>
            <a:r>
              <a:rPr lang="ru-RU" sz="4000" b="1" dirty="0" smtClean="0"/>
              <a:t> Её любили, ей поклонялись, </a:t>
            </a:r>
          </a:p>
          <a:p>
            <a:pPr algn="ctr"/>
            <a:r>
              <a:rPr lang="ru-RU" sz="4000" b="1" dirty="0" smtClean="0"/>
              <a:t>её воспевали с незапамятных </a:t>
            </a:r>
          </a:p>
          <a:p>
            <a:pPr algn="ctr"/>
            <a:r>
              <a:rPr lang="ru-RU" sz="4000" b="1" dirty="0" smtClean="0"/>
              <a:t>времён. 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000100" y="571480"/>
            <a:ext cx="5957920" cy="4938525"/>
            <a:chOff x="1000100" y="571480"/>
            <a:chExt cx="5957920" cy="493852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00100" y="4500570"/>
              <a:ext cx="264320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Роза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роза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9058" y="571480"/>
              <a:ext cx="3028962" cy="493852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FF0000"/>
                </a:solidFill>
              </a:rPr>
              <a:t>Все о цветах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20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571612"/>
            <a:ext cx="733726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По  греческим сказаниям,</a:t>
            </a:r>
          </a:p>
          <a:p>
            <a:pPr algn="ctr"/>
            <a:r>
              <a:rPr lang="ru-RU" sz="4000" b="1" dirty="0" smtClean="0"/>
              <a:t> этот цветок является </a:t>
            </a:r>
          </a:p>
          <a:p>
            <a:pPr algn="ctr"/>
            <a:r>
              <a:rPr lang="ru-RU" sz="4000" b="1" dirty="0" smtClean="0"/>
              <a:t>цветком бога сна.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785786" y="500042"/>
            <a:ext cx="7358114" cy="5006990"/>
            <a:chOff x="785786" y="500042"/>
            <a:chExt cx="7358114" cy="500699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86446" y="4214818"/>
              <a:ext cx="235745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Мак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8" name="Рисунок 7" descr="маки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786" y="500042"/>
              <a:ext cx="5550986" cy="500699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Все о цветах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30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428736"/>
            <a:ext cx="8077853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Именно этим цветком </a:t>
            </a:r>
          </a:p>
          <a:p>
            <a:pPr algn="ctr"/>
            <a:r>
              <a:rPr lang="ru-RU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Мария-Антуанетта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украсила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наряд для бала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7"/>
          <p:cNvGrpSpPr/>
          <p:nvPr/>
        </p:nvGrpSpPr>
        <p:grpSpPr>
          <a:xfrm>
            <a:off x="642910" y="1500174"/>
            <a:ext cx="7358114" cy="4357678"/>
            <a:chOff x="642910" y="142852"/>
            <a:chExt cx="7858180" cy="5715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143504" y="4000504"/>
              <a:ext cx="3357586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Картофельными цветками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2.bmp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42910" y="142852"/>
              <a:ext cx="4286250" cy="57150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714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smtClean="0"/>
              <a:t>II</a:t>
            </a:r>
            <a:r>
              <a:rPr lang="ru-RU" sz="6000" b="1" dirty="0" smtClean="0"/>
              <a:t> раунд</a:t>
            </a:r>
            <a:br>
              <a:rPr lang="ru-RU" sz="6000" b="1" dirty="0" smtClean="0"/>
            </a:br>
            <a:r>
              <a:rPr lang="ru-RU" sz="6000" b="1" dirty="0" smtClean="0"/>
              <a:t>черный</a:t>
            </a:r>
            <a:endParaRPr lang="ru-RU" sz="6000" dirty="0"/>
          </a:p>
        </p:txBody>
      </p:sp>
      <p:pic>
        <p:nvPicPr>
          <p:cNvPr id="3" name="Рисунок 2" descr="i[63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0298" y="2857496"/>
            <a:ext cx="4022896" cy="301717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FF0000"/>
                </a:solidFill>
              </a:rPr>
              <a:t>Все о цветах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40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643050"/>
            <a:ext cx="7923964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Этот цветок, стал эмблемой </a:t>
            </a:r>
          </a:p>
          <a:p>
            <a:pPr algn="ctr"/>
            <a:r>
              <a:rPr lang="ru-RU" sz="4000" b="1" dirty="0" smtClean="0"/>
              <a:t>революции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928662" y="571480"/>
            <a:ext cx="7215238" cy="4286280"/>
            <a:chOff x="1785918" y="1571612"/>
            <a:chExt cx="6357982" cy="33950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357686" y="4214818"/>
              <a:ext cx="378621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Гвоздика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гвозд.jpg"/>
            <p:cNvPicPr>
              <a:picLocks noChangeAspect="1"/>
            </p:cNvPicPr>
            <p:nvPr/>
          </p:nvPicPr>
          <p:blipFill>
            <a:blip r:embed="rId2"/>
            <a:srcRect r="2262" b="10891"/>
            <a:stretch>
              <a:fillRect/>
            </a:stretch>
          </p:blipFill>
          <p:spPr>
            <a:xfrm>
              <a:off x="1785918" y="1571612"/>
              <a:ext cx="2643913" cy="339506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4110014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Все о цветах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50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736"/>
            <a:ext cx="8558753" cy="34778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/>
              <a:t>Легенда гласит, что бог запретил </a:t>
            </a:r>
          </a:p>
          <a:p>
            <a:pPr algn="ctr"/>
            <a:r>
              <a:rPr lang="ru-RU" sz="3600" b="1" dirty="0" smtClean="0"/>
              <a:t>работать в воскресенье, а пчелы</a:t>
            </a:r>
          </a:p>
          <a:p>
            <a:pPr algn="ctr"/>
            <a:r>
              <a:rPr lang="ru-RU" sz="3600" b="1" dirty="0" smtClean="0"/>
              <a:t> его ослушались. И теперь они </a:t>
            </a:r>
          </a:p>
          <a:p>
            <a:pPr algn="ctr"/>
            <a:r>
              <a:rPr lang="ru-RU" sz="3600" b="1" dirty="0" smtClean="0"/>
              <a:t>не питаются нектаром,</a:t>
            </a:r>
          </a:p>
          <a:p>
            <a:pPr algn="ctr"/>
            <a:r>
              <a:rPr lang="ru-RU" sz="3600" b="1" dirty="0" smtClean="0"/>
              <a:t> этого цветка, а опыляют </a:t>
            </a:r>
          </a:p>
          <a:p>
            <a:pPr algn="ctr"/>
            <a:r>
              <a:rPr lang="ru-RU" sz="3600" b="1" dirty="0" smtClean="0"/>
              <a:t>его только шмели</a:t>
            </a:r>
            <a:r>
              <a:rPr lang="ru-RU" sz="4000" b="1" dirty="0" smtClean="0"/>
              <a:t>.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643174" y="571480"/>
            <a:ext cx="5643570" cy="5085369"/>
            <a:chOff x="2643174" y="571480"/>
            <a:chExt cx="5643570" cy="508536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29058" y="5072074"/>
              <a:ext cx="328614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Клевер 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клевер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643174" y="571480"/>
              <a:ext cx="5643570" cy="423267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00B0F0"/>
                </a:solidFill>
              </a:rPr>
              <a:t>О лекарственных растениях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10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571612"/>
            <a:ext cx="7919156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/>
              <a:t>       </a:t>
            </a:r>
            <a:r>
              <a:rPr lang="ru-RU" sz="4000" b="1" dirty="0" smtClean="0"/>
              <a:t>Эту траву любят кошки, </a:t>
            </a:r>
          </a:p>
          <a:p>
            <a:pPr algn="ctr"/>
            <a:r>
              <a:rPr lang="ru-RU" sz="4000" b="1" dirty="0" smtClean="0"/>
              <a:t>ей лечат болезни сердца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857224" y="857232"/>
            <a:ext cx="7286676" cy="4762500"/>
            <a:chOff x="857224" y="857232"/>
            <a:chExt cx="7286676" cy="47625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786314" y="4214818"/>
              <a:ext cx="335758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Валериана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валериана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224" y="857232"/>
              <a:ext cx="3924300" cy="47625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00B0F0"/>
                </a:solidFill>
              </a:rPr>
              <a:t>О лекарственных растениях </a:t>
            </a:r>
            <a:r>
              <a:rPr lang="ru-RU" sz="3200" b="1" dirty="0" smtClean="0">
                <a:solidFill>
                  <a:srgbClr val="00B0F0"/>
                </a:solidFill>
              </a:rPr>
              <a:t>20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71612"/>
            <a:ext cx="8297464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растение называют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«собачьей» розой.</a:t>
            </a:r>
            <a:r>
              <a:rPr lang="ru-RU" sz="4000" dirty="0" smtClean="0"/>
              <a:t> </a:t>
            </a:r>
            <a:r>
              <a:rPr lang="ru-RU" sz="4000" b="1" dirty="0" smtClean="0"/>
              <a:t>В качестве </a:t>
            </a:r>
          </a:p>
          <a:p>
            <a:pPr algn="ctr"/>
            <a:r>
              <a:rPr lang="ru-RU" sz="4000" b="1" dirty="0" smtClean="0"/>
              <a:t>лекарственного сырья </a:t>
            </a:r>
          </a:p>
          <a:p>
            <a:pPr algn="ctr"/>
            <a:r>
              <a:rPr lang="ru-RU" sz="4000" b="1" dirty="0" smtClean="0"/>
              <a:t>используются плоды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142976" y="714356"/>
            <a:ext cx="7000924" cy="4762500"/>
            <a:chOff x="1142976" y="714356"/>
            <a:chExt cx="7000924" cy="47625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429124" y="4214818"/>
              <a:ext cx="371477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Шиповник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3.bmp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142976" y="714356"/>
              <a:ext cx="3571875" cy="47625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00B0F0"/>
                </a:solidFill>
              </a:rPr>
              <a:t>О лекарственных растениях </a:t>
            </a:r>
            <a:r>
              <a:rPr lang="ru-RU" sz="3200" b="1" dirty="0" smtClean="0">
                <a:solidFill>
                  <a:srgbClr val="00B0F0"/>
                </a:solidFill>
              </a:rPr>
              <a:t>30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428736"/>
            <a:ext cx="7877476" cy="440120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Еще не успел сойти снег, а 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 пригретых солнцем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местах появляются желтые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цветы. И только после </a:t>
            </a:r>
          </a:p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отцветания</a:t>
            </a:r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начинают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разворачиваться 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крупные листья». 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71472" y="571480"/>
            <a:ext cx="8072494" cy="5112197"/>
            <a:chOff x="571472" y="571480"/>
            <a:chExt cx="8072494" cy="511219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857752" y="5000636"/>
              <a:ext cx="3786214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Мать-и-мачеха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tussilago_farfara2[1]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71472" y="571480"/>
              <a:ext cx="4339423" cy="511219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00B0F0"/>
                </a:solidFill>
              </a:rPr>
              <a:t>О лекарственных растениях 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40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948" y="1571612"/>
            <a:ext cx="9038052" cy="317009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Сок этого растения используют </a:t>
            </a:r>
          </a:p>
          <a:p>
            <a:pPr algn="ctr"/>
            <a:r>
              <a:rPr lang="ru-RU" sz="4000" b="1" dirty="0" smtClean="0"/>
              <a:t>вместо йода для выведения</a:t>
            </a:r>
          </a:p>
          <a:p>
            <a:pPr algn="ctr"/>
            <a:r>
              <a:rPr lang="ru-RU" sz="4000" b="1" dirty="0" smtClean="0"/>
              <a:t> бородавок, настоем листьев </a:t>
            </a:r>
          </a:p>
          <a:p>
            <a:pPr algn="ctr"/>
            <a:r>
              <a:rPr lang="ru-RU" sz="4000" b="1" dirty="0" smtClean="0"/>
              <a:t>умываются, </a:t>
            </a:r>
          </a:p>
          <a:p>
            <a:pPr algn="ctr"/>
            <a:r>
              <a:rPr lang="ru-RU" sz="4000" b="1" dirty="0" smtClean="0"/>
              <a:t>споласкивают голову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85786" y="571480"/>
            <a:ext cx="7286676" cy="5156807"/>
            <a:chOff x="1214414" y="357166"/>
            <a:chExt cx="7286676" cy="515680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857752" y="4929198"/>
              <a:ext cx="364333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Чистотел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tistotel[1]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357166"/>
              <a:ext cx="3761232" cy="509016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00B0F0"/>
                </a:solidFill>
              </a:rPr>
              <a:t>О лекарственных растениях         </a:t>
            </a:r>
            <a:r>
              <a:rPr lang="ru-RU" sz="3200" b="1" dirty="0" smtClean="0">
                <a:solidFill>
                  <a:srgbClr val="00B0F0"/>
                </a:solidFill>
              </a:rPr>
              <a:t>50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7419019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растение ядовито для 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домашних животных,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человек использует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как лекарственное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42910" y="571480"/>
            <a:ext cx="7858180" cy="4786322"/>
            <a:chOff x="642910" y="571480"/>
            <a:chExt cx="7858180" cy="478632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2066" y="4429132"/>
              <a:ext cx="342902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Зверобой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звер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42910" y="571480"/>
              <a:ext cx="4598742" cy="478632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39401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Финальный раунд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Это растение, завезенное в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Северную Америку колонистами,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индейцы назвали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«след белого человека»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71472" y="1214422"/>
            <a:ext cx="7572428" cy="5141560"/>
            <a:chOff x="571472" y="928670"/>
            <a:chExt cx="7572428" cy="514156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71472" y="4500570"/>
              <a:ext cx="757242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Подорожник.</a:t>
              </a:r>
            </a:p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 Завез в Северную Америку Колумб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4" name="Рисунок 3" descr="podorojnik[2]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857488" y="928670"/>
              <a:ext cx="2700350" cy="360046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142852"/>
            <a:ext cx="230543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Источники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071546"/>
            <a:ext cx="831189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/>
              <a:t>Фото и материал  «</a:t>
            </a:r>
            <a:r>
              <a:rPr lang="ru-RU" sz="1600" b="1" dirty="0" smtClean="0"/>
              <a:t>Самые-самые животные»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/>
              <a:t> </a:t>
            </a:r>
            <a:r>
              <a:rPr lang="en-US" sz="1600" b="1" dirty="0" smtClean="0">
                <a:hlinkClick r:id="rId2"/>
              </a:rPr>
              <a:t>http://www.zooclub.ru/samye/index.shtml</a:t>
            </a:r>
            <a:r>
              <a:rPr lang="ru-RU" sz="1600" b="1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/>
              <a:t>Самые, самые в животном мире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/>
              <a:t> </a:t>
            </a:r>
            <a:r>
              <a:rPr lang="en-US" sz="1600" b="1" dirty="0" smtClean="0"/>
              <a:t> </a:t>
            </a:r>
            <a:r>
              <a:rPr lang="en-US" sz="1600" b="1" dirty="0" smtClean="0">
                <a:hlinkClick r:id="rId3"/>
              </a:rPr>
              <a:t>http://www.liveinternet.ru/users/surrir50/post250651116</a:t>
            </a:r>
            <a:r>
              <a:rPr lang="ru-RU" sz="1600" b="1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/>
              <a:t>Растения – рекордсмены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hlinkClick r:id="rId4"/>
              </a:rPr>
              <a:t>http://ps-cs.ucoz.ru/load/mir_prirody/mir_prirody/rastenija_rekordsmeny/60-1-0-2267</a:t>
            </a:r>
            <a:r>
              <a:rPr lang="ru-RU" sz="1600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/>
              <a:t>Лекарственные растения   </a:t>
            </a:r>
            <a:r>
              <a:rPr lang="en-US" sz="1600" dirty="0" smtClean="0">
                <a:hlinkClick r:id="rId5"/>
              </a:rPr>
              <a:t>http://www.medunica.info/</a:t>
            </a:r>
            <a:r>
              <a:rPr lang="ru-RU" sz="1600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/>
              <a:t>Легенды о цветах  </a:t>
            </a:r>
            <a:r>
              <a:rPr lang="en-US" sz="1600" dirty="0" smtClean="0">
                <a:hlinkClick r:id="rId6"/>
              </a:rPr>
              <a:t>http://www.florets.ru/legendy-o-tsvetah/</a:t>
            </a:r>
            <a:r>
              <a:rPr lang="ru-RU" sz="1600" dirty="0" smtClean="0"/>
              <a:t> </a:t>
            </a:r>
          </a:p>
          <a:p>
            <a:endParaRPr lang="ru-RU" sz="1600" dirty="0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60" y="285726"/>
          <a:ext cx="8358246" cy="632537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393041"/>
                <a:gridCol w="1393041"/>
                <a:gridCol w="1393041"/>
                <a:gridCol w="1393041"/>
                <a:gridCol w="1393041"/>
                <a:gridCol w="1393041"/>
              </a:tblGrid>
              <a:tr h="142372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Фауна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</a:tr>
              <a:tr h="142372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Флора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</a:tr>
              <a:tr h="126281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Все о птицах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</a:tr>
              <a:tr h="117615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Все о цветах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</a:tr>
              <a:tr h="1026404">
                <a:tc>
                  <a:txBody>
                    <a:bodyPr/>
                    <a:lstStyle/>
                    <a:p>
                      <a:r>
                        <a:rPr lang="ru-RU" dirty="0" smtClean="0"/>
                        <a:t>О </a:t>
                      </a:r>
                      <a:r>
                        <a:rPr lang="ru-RU" dirty="0" err="1" smtClean="0"/>
                        <a:t>лекарст</a:t>
                      </a:r>
                      <a:r>
                        <a:rPr lang="ru-RU" dirty="0" smtClean="0"/>
                        <a:t>- венных  растениях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Шестиугольник 2"/>
          <p:cNvSpPr/>
          <p:nvPr/>
        </p:nvSpPr>
        <p:spPr>
          <a:xfrm>
            <a:off x="1857356" y="500042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1857356" y="1928802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3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1928794" y="5715016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4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1928794" y="4572008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5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1928794" y="3214686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6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3214678" y="500042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7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3214678" y="1928802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8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0" name="Шестиугольник 9"/>
          <p:cNvSpPr/>
          <p:nvPr/>
        </p:nvSpPr>
        <p:spPr>
          <a:xfrm>
            <a:off x="3286116" y="3286124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9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1" name="Шестиугольник 10"/>
          <p:cNvSpPr/>
          <p:nvPr/>
        </p:nvSpPr>
        <p:spPr>
          <a:xfrm>
            <a:off x="3357554" y="4572008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0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2" name="Шестиугольник 11"/>
          <p:cNvSpPr/>
          <p:nvPr/>
        </p:nvSpPr>
        <p:spPr>
          <a:xfrm>
            <a:off x="3357554" y="5643578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1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3" name="Шестиугольник 12"/>
          <p:cNvSpPr/>
          <p:nvPr/>
        </p:nvSpPr>
        <p:spPr>
          <a:xfrm>
            <a:off x="4572000" y="57148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2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4714876" y="200024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3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15" name="Шестиугольник 14"/>
          <p:cNvSpPr/>
          <p:nvPr/>
        </p:nvSpPr>
        <p:spPr>
          <a:xfrm>
            <a:off x="4714876" y="3286124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4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16" name="Шестиугольник 15"/>
          <p:cNvSpPr/>
          <p:nvPr/>
        </p:nvSpPr>
        <p:spPr>
          <a:xfrm>
            <a:off x="4714876" y="450057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5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17" name="Шестиугольник 16"/>
          <p:cNvSpPr/>
          <p:nvPr/>
        </p:nvSpPr>
        <p:spPr>
          <a:xfrm>
            <a:off x="4786314" y="5643578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6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6000760" y="57148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7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6000760" y="200024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8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0" name="Шестиугольник 19"/>
          <p:cNvSpPr/>
          <p:nvPr/>
        </p:nvSpPr>
        <p:spPr>
          <a:xfrm>
            <a:off x="6072198" y="3286124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9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1" name="Шестиугольник 20"/>
          <p:cNvSpPr/>
          <p:nvPr/>
        </p:nvSpPr>
        <p:spPr>
          <a:xfrm>
            <a:off x="6072198" y="450057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0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6072198" y="5643578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1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3" name="Шестиугольник 22"/>
          <p:cNvSpPr/>
          <p:nvPr/>
        </p:nvSpPr>
        <p:spPr>
          <a:xfrm>
            <a:off x="7358082" y="57148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2" action="ppaction://hlinksldjump"/>
              </a:rPr>
              <a:t>50</a:t>
            </a:r>
            <a:endParaRPr lang="ru-RU" sz="3600" b="1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7429520" y="200024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3" action="ppaction://hlinksldjump"/>
              </a:rPr>
              <a:t>50</a:t>
            </a:r>
            <a:endParaRPr lang="ru-RU" sz="3600" b="1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7500958" y="3286124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4" action="ppaction://hlinksldjump"/>
              </a:rPr>
              <a:t>50</a:t>
            </a:r>
            <a:endParaRPr lang="ru-RU" sz="3600" b="1" dirty="0"/>
          </a:p>
        </p:txBody>
      </p:sp>
      <p:sp>
        <p:nvSpPr>
          <p:cNvPr id="26" name="Шестиугольник 25"/>
          <p:cNvSpPr/>
          <p:nvPr/>
        </p:nvSpPr>
        <p:spPr>
          <a:xfrm>
            <a:off x="7500958" y="450057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5" action="ppaction://hlinksldjump"/>
              </a:rPr>
              <a:t>50</a:t>
            </a:r>
            <a:endParaRPr lang="ru-RU" sz="3600" b="1" dirty="0"/>
          </a:p>
        </p:txBody>
      </p:sp>
      <p:sp>
        <p:nvSpPr>
          <p:cNvPr id="27" name="Шестиугольник 26"/>
          <p:cNvSpPr/>
          <p:nvPr/>
        </p:nvSpPr>
        <p:spPr>
          <a:xfrm>
            <a:off x="7500958" y="5643578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6" action="ppaction://hlinksldjump"/>
              </a:rPr>
              <a:t>50</a:t>
            </a:r>
            <a:endParaRPr lang="ru-RU" sz="3600" b="1" dirty="0"/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714348" y="500042"/>
            <a:ext cx="785818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7030A0"/>
                </a:solidFill>
              </a:rPr>
              <a:t>Птицы-рекордсмены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10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857364"/>
            <a:ext cx="47788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крупная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водоплавающая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215082"/>
            <a:ext cx="85725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85786" y="714356"/>
            <a:ext cx="7786742" cy="5364477"/>
            <a:chOff x="357158" y="557194"/>
            <a:chExt cx="8220044" cy="643728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57158" y="3929068"/>
              <a:ext cx="8220044" cy="30654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Самая крупная водоплавающая птица –императорский пингвин. </a:t>
              </a:r>
            </a:p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Его рост – 1,2 метра, а размах грудных плавников -1,3м., а вес – 42,6 кг.</a:t>
              </a:r>
              <a:endPara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8" name="Рисунок 7" descr="импер. пинг..jpg"/>
            <p:cNvPicPr>
              <a:picLocks noChangeAspect="1"/>
            </p:cNvPicPr>
            <p:nvPr/>
          </p:nvPicPr>
          <p:blipFill>
            <a:blip r:embed="rId2"/>
            <a:srcRect t="-2667"/>
            <a:stretch>
              <a:fillRect/>
            </a:stretch>
          </p:blipFill>
          <p:spPr>
            <a:xfrm>
              <a:off x="357158" y="557194"/>
              <a:ext cx="5541615" cy="33004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7030A0"/>
                </a:solidFill>
              </a:rPr>
              <a:t>Птицы-рекордсмены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20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3116"/>
            <a:ext cx="46233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крупная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00034" y="1071546"/>
            <a:ext cx="7864244" cy="5111066"/>
            <a:chOff x="500034" y="1071546"/>
            <a:chExt cx="7864244" cy="511106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29058" y="2643182"/>
              <a:ext cx="4435220" cy="353943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Самая крупная в мире птица – </a:t>
              </a:r>
            </a:p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страус, его рост почти 2,4 метра.</a:t>
              </a:r>
            </a:p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Рост некоторых особей – 2,7м.,</a:t>
              </a:r>
            </a:p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а вес до 156 кг.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страус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00034" y="1071546"/>
              <a:ext cx="3631132" cy="421484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Птицы-рекордсмены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30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857364"/>
            <a:ext cx="72603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быстролетающая 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285852" y="142852"/>
            <a:ext cx="7167613" cy="5857916"/>
            <a:chOff x="1316468" y="575733"/>
            <a:chExt cx="7603045" cy="55092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990423" y="575733"/>
              <a:ext cx="3929090" cy="550920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Сокол-сапсан, падая с большой высоты, развивает скорость до 250км/ч. В горизонтальном полете стриж развивает скорость до 171 км/ч.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7" name="Рисунок 6" descr="сокол сапсан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6468" y="1516328"/>
              <a:ext cx="3448050" cy="428625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813</TotalTime>
  <Words>1238</Words>
  <Application>Microsoft Office PowerPoint</Application>
  <PresentationFormat>Экран (4:3)</PresentationFormat>
  <Paragraphs>337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Эркер</vt:lpstr>
      <vt:lpstr>Презентация PowerPoint</vt:lpstr>
      <vt:lpstr>Можно играть индивидуально или командами по 2-3 человека.  Игра состоит из 2-х раундов. I раунд – синий раунд «Самый, самый…» (живые организмы-рекордсмены) II раунд – черный раунд финальный раунд</vt:lpstr>
      <vt:lpstr>I раунд синий Самый, самый …</vt:lpstr>
      <vt:lpstr>Презентация PowerPoint</vt:lpstr>
      <vt:lpstr>Презентация PowerPoint</vt:lpstr>
      <vt:lpstr>Презентация PowerPoint</vt:lpstr>
      <vt:lpstr>Птицы-рекордсмены 10</vt:lpstr>
      <vt:lpstr>Птицы-рекордсмены 20</vt:lpstr>
      <vt:lpstr>Птицы-рекордсмены 30</vt:lpstr>
      <vt:lpstr>Птицы-рекордсмены 40</vt:lpstr>
      <vt:lpstr>Птицы-рекордсмены 50</vt:lpstr>
      <vt:lpstr>Растения-рекордсмены 10</vt:lpstr>
      <vt:lpstr>Растения-рекордсмены 20</vt:lpstr>
      <vt:lpstr>Растения-рекордсмены 30</vt:lpstr>
      <vt:lpstr>Растения-рекордсмены 40</vt:lpstr>
      <vt:lpstr>Растения-рекордсмены 50</vt:lpstr>
      <vt:lpstr>Рептилии-рекордсмены 10</vt:lpstr>
      <vt:lpstr>Рептилии-рекордсмены 20</vt:lpstr>
      <vt:lpstr>Рептилии-рекордсмены 30</vt:lpstr>
      <vt:lpstr>Рептилии-рекордсмены 4 0</vt:lpstr>
      <vt:lpstr>Рептилии-рекордсмены 50</vt:lpstr>
      <vt:lpstr>Насекомые-рекордсмены 10</vt:lpstr>
      <vt:lpstr>Насекомые-рекордсмены 20</vt:lpstr>
      <vt:lpstr>Насекомые-рекордсмены 30</vt:lpstr>
      <vt:lpstr>Насекомые-рекордсмены 40</vt:lpstr>
      <vt:lpstr>Насекомые-рекордсмены 50</vt:lpstr>
      <vt:lpstr>Звери-рекордсмены 10</vt:lpstr>
      <vt:lpstr>Звери-рекордсмены 20</vt:lpstr>
      <vt:lpstr>Звери-рекордсмены 30</vt:lpstr>
      <vt:lpstr>Звери-рекордсмены 40</vt:lpstr>
      <vt:lpstr>Звери-рекордсмены 50</vt:lpstr>
      <vt:lpstr>Фауна 10</vt:lpstr>
      <vt:lpstr>Фауна 20</vt:lpstr>
      <vt:lpstr>Фауна 30</vt:lpstr>
      <vt:lpstr>Фауна 40</vt:lpstr>
      <vt:lpstr>Фауна 50</vt:lpstr>
      <vt:lpstr>Флора 10</vt:lpstr>
      <vt:lpstr>Флора 20</vt:lpstr>
      <vt:lpstr>Флора 30</vt:lpstr>
      <vt:lpstr>Флора 40</vt:lpstr>
      <vt:lpstr>Флора 50</vt:lpstr>
      <vt:lpstr>Все о птицах 10</vt:lpstr>
      <vt:lpstr>Все о птицах 20</vt:lpstr>
      <vt:lpstr>Все о птицах 30</vt:lpstr>
      <vt:lpstr>Все о птицах 40</vt:lpstr>
      <vt:lpstr>Все о птицах 50</vt:lpstr>
      <vt:lpstr>Все о цветах 10</vt:lpstr>
      <vt:lpstr>Все о цветах 20</vt:lpstr>
      <vt:lpstr>Все о цветах 30</vt:lpstr>
      <vt:lpstr>Все о цветах 40</vt:lpstr>
      <vt:lpstr>Все о цветах 50</vt:lpstr>
      <vt:lpstr>О лекарственных растениях 10</vt:lpstr>
      <vt:lpstr>О лекарственных растениях 20</vt:lpstr>
      <vt:lpstr>О лекарственных растениях 30</vt:lpstr>
      <vt:lpstr>О лекарственных растениях  40</vt:lpstr>
      <vt:lpstr>О лекарственных растениях         50</vt:lpstr>
      <vt:lpstr>Финальный раунд    Это растение, завезенное в  Северную Америку колонистами, индейцы назвали «след белого человека»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Можно играть индивидуально или командами по 2-3 человека.  Игра состоит из 2-х раундов. I раунд – синий раунд «Самый, самый…» (живые организмы-рекордсмены) II раунд – черный раунд финальный раунд</dc:title>
  <dc:creator>География</dc:creator>
  <cp:lastModifiedBy>школа</cp:lastModifiedBy>
  <cp:revision>81</cp:revision>
  <dcterms:created xsi:type="dcterms:W3CDTF">2010-10-27T06:41:08Z</dcterms:created>
  <dcterms:modified xsi:type="dcterms:W3CDTF">2014-12-04T07:14:49Z</dcterms:modified>
</cp:coreProperties>
</file>