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5"/>
  </p:notesMasterIdLst>
  <p:sldIdLst>
    <p:sldId id="256" r:id="rId2"/>
    <p:sldId id="258" r:id="rId3"/>
    <p:sldId id="281" r:id="rId4"/>
    <p:sldId id="257" r:id="rId5"/>
    <p:sldId id="260" r:id="rId6"/>
    <p:sldId id="274" r:id="rId7"/>
    <p:sldId id="262" r:id="rId8"/>
    <p:sldId id="264" r:id="rId9"/>
    <p:sldId id="280" r:id="rId10"/>
    <p:sldId id="282" r:id="rId11"/>
    <p:sldId id="283" r:id="rId12"/>
    <p:sldId id="265" r:id="rId13"/>
    <p:sldId id="266" r:id="rId14"/>
    <p:sldId id="267" r:id="rId15"/>
    <p:sldId id="286" r:id="rId16"/>
    <p:sldId id="284" r:id="rId17"/>
    <p:sldId id="275" r:id="rId18"/>
    <p:sldId id="261" r:id="rId19"/>
    <p:sldId id="271" r:id="rId20"/>
    <p:sldId id="272" r:id="rId21"/>
    <p:sldId id="287" r:id="rId22"/>
    <p:sldId id="28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Волевая регуляция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64</c:v>
                </c:pt>
                <c:pt idx="1">
                  <c:v>57</c:v>
                </c:pt>
                <c:pt idx="2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Волевые качества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22</c:v>
                </c:pt>
                <c:pt idx="1">
                  <c:v>21</c:v>
                </c:pt>
                <c:pt idx="2">
                  <c:v>20</c:v>
                </c:pt>
              </c:numCache>
            </c:numRef>
          </c:val>
        </c:ser>
        <c:shape val="cylinder"/>
        <c:axId val="73359744"/>
        <c:axId val="73361280"/>
        <c:axId val="0"/>
      </c:bar3DChart>
      <c:catAx>
        <c:axId val="73359744"/>
        <c:scaling>
          <c:orientation val="minMax"/>
        </c:scaling>
        <c:axPos val="b"/>
        <c:numFmt formatCode="General" sourceLinked="1"/>
        <c:tickLblPos val="nextTo"/>
        <c:crossAx val="73361280"/>
        <c:crosses val="autoZero"/>
        <c:auto val="1"/>
        <c:lblAlgn val="ctr"/>
        <c:lblOffset val="100"/>
      </c:catAx>
      <c:valAx>
        <c:axId val="73361280"/>
        <c:scaling>
          <c:orientation val="minMax"/>
        </c:scaling>
        <c:axPos val="l"/>
        <c:majorGridlines/>
        <c:numFmt formatCode="General" sourceLinked="1"/>
        <c:tickLblPos val="nextTo"/>
        <c:crossAx val="73359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249042042338457"/>
          <c:y val="0.32081739271142806"/>
          <c:w val="0.33750957957661798"/>
          <c:h val="0.3583652145771453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</c:v>
                </c:pt>
                <c:pt idx="1">
                  <c:v>0.34</c:v>
                </c:pt>
                <c:pt idx="2">
                  <c:v>0.60000000000000009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0.34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0.66000000000000014</c:v>
                </c:pt>
                <c:pt idx="1">
                  <c:v>0.66000000000000014</c:v>
                </c:pt>
                <c:pt idx="2">
                  <c:v>0.4</c:v>
                </c:pt>
              </c:numCache>
            </c:numRef>
          </c:val>
        </c:ser>
        <c:dLbls>
          <c:showVal val="1"/>
        </c:dLbls>
        <c:overlap val="-25"/>
        <c:axId val="54440320"/>
        <c:axId val="54441856"/>
      </c:barChart>
      <c:catAx>
        <c:axId val="54440320"/>
        <c:scaling>
          <c:orientation val="minMax"/>
        </c:scaling>
        <c:axPos val="b"/>
        <c:majorTickMark val="none"/>
        <c:tickLblPos val="nextTo"/>
        <c:crossAx val="54441856"/>
        <c:crosses val="autoZero"/>
        <c:auto val="1"/>
        <c:lblAlgn val="ctr"/>
        <c:lblOffset val="100"/>
      </c:catAx>
      <c:valAx>
        <c:axId val="54441856"/>
        <c:scaling>
          <c:orientation val="minMax"/>
        </c:scaling>
        <c:delete val="1"/>
        <c:axPos val="l"/>
        <c:numFmt formatCode="0%" sourceLinked="1"/>
        <c:tickLblPos val="none"/>
        <c:crossAx val="544403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9082692623994799"/>
          <c:y val="0.21170220971153242"/>
          <c:w val="0.20917307376005187"/>
          <c:h val="0.6663196199312826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слабая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0.16</c:v>
                </c:pt>
                <c:pt idx="1">
                  <c:v>0.14000000000000001</c:v>
                </c:pt>
                <c:pt idx="2">
                  <c:v>0.15000000000000002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средняя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большая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ПСОШ №15</c:v>
                </c:pt>
                <c:pt idx="1">
                  <c:v>ПСОШ №2</c:v>
                </c:pt>
                <c:pt idx="2">
                  <c:v>ПСОШ №3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0.34</c:v>
                </c:pt>
                <c:pt idx="1">
                  <c:v>0.36000000000000004</c:v>
                </c:pt>
                <c:pt idx="2">
                  <c:v>0.35000000000000003</c:v>
                </c:pt>
              </c:numCache>
            </c:numRef>
          </c:val>
        </c:ser>
        <c:shape val="cylinder"/>
        <c:axId val="75729920"/>
        <c:axId val="75735808"/>
        <c:axId val="0"/>
      </c:bar3DChart>
      <c:catAx>
        <c:axId val="75729920"/>
        <c:scaling>
          <c:orientation val="minMax"/>
        </c:scaling>
        <c:axPos val="b"/>
        <c:numFmt formatCode="General" sourceLinked="1"/>
        <c:tickLblPos val="nextTo"/>
        <c:crossAx val="75735808"/>
        <c:crosses val="autoZero"/>
        <c:auto val="1"/>
        <c:lblAlgn val="ctr"/>
        <c:lblOffset val="100"/>
      </c:catAx>
      <c:valAx>
        <c:axId val="75735808"/>
        <c:scaling>
          <c:orientation val="minMax"/>
        </c:scaling>
        <c:axPos val="l"/>
        <c:majorGridlines/>
        <c:numFmt formatCode="0%" sourceLinked="1"/>
        <c:tickLblPos val="nextTo"/>
        <c:crossAx val="7572992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9755B-C2DF-4F3E-8190-A87D90DB2A77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D7264-4815-4309-8F11-4D488AF682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7D7264-4815-4309-8F11-4D488AF682E7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500042"/>
            <a:ext cx="7333464" cy="571504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Влияние волевых качеств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 на развитие физической подготовленности учащихся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»</a:t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Куприянова Дария </a:t>
            </a:r>
            <a:r>
              <a:rPr lang="ru-RU" sz="3200" i="1" dirty="0" err="1" smtClean="0">
                <a:solidFill>
                  <a:schemeClr val="accent3">
                    <a:lumMod val="75000"/>
                  </a:schemeClr>
                </a:solidFill>
              </a:rPr>
              <a:t>Аммосовна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smtClean="0">
                <a:solidFill>
                  <a:schemeClr val="accent3">
                    <a:lumMod val="75000"/>
                  </a:schemeClr>
                </a:solidFill>
              </a:rPr>
              <a:t>МОБУ </a:t>
            </a:r>
            <a:r>
              <a:rPr lang="ru-RU" sz="3200" i="1" smtClean="0">
                <a:solidFill>
                  <a:schemeClr val="accent3">
                    <a:lumMod val="75000"/>
                  </a:schemeClr>
                </a:solidFill>
              </a:rPr>
              <a:t>«СОШ 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№15»</a:t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учитель физической культуры</a:t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2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93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Физическая подготовленность: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60" y="1692360"/>
          <a:ext cx="8286808" cy="4904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851"/>
                <a:gridCol w="1035851"/>
                <a:gridCol w="1035851"/>
                <a:gridCol w="1035851"/>
                <a:gridCol w="1035851"/>
                <a:gridCol w="1035851"/>
                <a:gridCol w="1035851"/>
                <a:gridCol w="1035851"/>
              </a:tblGrid>
              <a:tr h="8922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Прыжки</a:t>
                      </a:r>
                      <a:r>
                        <a:rPr lang="ru-RU" baseline="0" dirty="0" smtClean="0"/>
                        <a:t> ч.с за 1мин.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Много-скоки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Под.туловища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Подтягивание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Приседания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Прыжки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Кросс</a:t>
                      </a:r>
                      <a:endParaRPr lang="ru-RU" dirty="0"/>
                    </a:p>
                  </a:txBody>
                  <a:tcPr/>
                </a:tc>
              </a:tr>
              <a:tr h="1238624">
                <a:tc>
                  <a:txBody>
                    <a:bodyPr/>
                    <a:lstStyle/>
                    <a:p>
                      <a:r>
                        <a:rPr lang="ru-RU" dirty="0" smtClean="0"/>
                        <a:t>ПСОШ №15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</a:tr>
              <a:tr h="1238624">
                <a:tc>
                  <a:txBody>
                    <a:bodyPr/>
                    <a:lstStyle/>
                    <a:p>
                      <a:r>
                        <a:rPr lang="ru-RU" dirty="0" smtClean="0"/>
                        <a:t>ПСОШ №2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</a:tr>
              <a:tr h="1238624">
                <a:tc>
                  <a:txBody>
                    <a:bodyPr/>
                    <a:lstStyle/>
                    <a:p>
                      <a:r>
                        <a:rPr lang="ru-RU" dirty="0" smtClean="0"/>
                        <a:t>ПСОШ №3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642918"/>
            <a:ext cx="746760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1. Многократно повторяемые длительные упражнения: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- прыжки через скакалку;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- приседание;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- поднимание туловища;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2. Учащиеся не занимающиеся спортом выполняют упражнения намного ниже стандарта, а  для второй группы он существенно выше стандарта, возросли средние значения показателей    и значительно повысилось поведение учащихся.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Результаты анкетирования учащихся 10-11 классов ПСОШ №15: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829576" cy="2149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1584176"/>
                <a:gridCol w="1512168"/>
                <a:gridCol w="2016224"/>
                <a:gridCol w="2274616"/>
              </a:tblGrid>
              <a:tr h="10367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Изучения импульсивности и волевой регуляции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Изучения волевых качеств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Самооценка силы воли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Уровень развития волевых качеств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76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</a:t>
                      </a:r>
                      <a:r>
                        <a:rPr lang="ru-RU" sz="1400" baseline="0" dirty="0" smtClean="0"/>
                        <a:t>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41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18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слабая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69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3789040"/>
          <a:ext cx="7819232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2048"/>
                <a:gridCol w="1584176"/>
                <a:gridCol w="1512168"/>
                <a:gridCol w="2016224"/>
                <a:gridCol w="22746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61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</a:t>
                      </a:r>
                      <a:r>
                        <a:rPr lang="ru-RU" sz="1400" baseline="0" dirty="0" smtClean="0"/>
                        <a:t>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Сила воли большая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56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81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большая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971" y="201227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Результаты анкетирования учащихся 10-11 классов ПСОШ №2: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600200"/>
          <a:ext cx="7929618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1571636"/>
                <a:gridCol w="1643074"/>
                <a:gridCol w="1928826"/>
                <a:gridCol w="2357454"/>
              </a:tblGrid>
              <a:tr h="10429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Изучения импульсивности и волевой регуляции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Изучения волевых качеств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Самооценка силы воли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Уровень развития волевых качеств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37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слабая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80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большая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69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3929066"/>
          <a:ext cx="7929618" cy="12144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8628"/>
                <a:gridCol w="1571636"/>
                <a:gridCol w="1643074"/>
                <a:gridCol w="1928826"/>
                <a:gridCol w="2357454"/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Сила воли средняя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  <a:tr h="3655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  <a:tr h="420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большая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Результаты анкетирования учащихся 10-11 классов ПСОШ №3: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714488"/>
          <a:ext cx="8001056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494"/>
                <a:gridCol w="1542770"/>
                <a:gridCol w="1643074"/>
                <a:gridCol w="1928826"/>
                <a:gridCol w="2428892"/>
              </a:tblGrid>
              <a:tr h="9286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Изучения импульсивности и волевой регуляции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Изучения волевых качеств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Самооценка силы воли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Уровень развития волевых качеств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55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большая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82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</a:t>
                      </a:r>
                      <a:r>
                        <a:rPr lang="ru-RU" sz="1400" baseline="0" dirty="0" smtClean="0"/>
                        <a:t>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3929066"/>
          <a:ext cx="8001057" cy="1259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7202"/>
                <a:gridCol w="1543062"/>
                <a:gridCol w="1643074"/>
                <a:gridCol w="1928826"/>
                <a:gridCol w="2428893"/>
              </a:tblGrid>
              <a:tr h="43719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большая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78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 воли большая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низкий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65 баллов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 балла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Сила</a:t>
                      </a:r>
                      <a:r>
                        <a:rPr lang="ru-RU" sz="1400" baseline="0" dirty="0" smtClean="0"/>
                        <a:t> воли средняя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высокий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Изучение импульсивности волевой регуляции и волевых качеств: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7467600" cy="4330836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2000240"/>
          <a:ext cx="8429684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500198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Сравнительный анализ </a:t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анкетирования волевых качеств: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28596" y="1571612"/>
          <a:ext cx="8110542" cy="50435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72547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Результат самооценки силы воли: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4422"/>
          <a:ext cx="7615262" cy="5259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Фото: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Николай\СПОРТ\Манчары 2009г. Вилюйск\SDC103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001056" cy="6116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Тренируем волю:</a:t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Посвятите целый день наблюдению за собственной волей.</a:t>
            </a:r>
          </a:p>
          <a:p>
            <a:r>
              <a:rPr lang="ru-RU" sz="1600" dirty="0" smtClean="0"/>
              <a:t>Наблюдайте за собственными проявлениями безволия.</a:t>
            </a:r>
          </a:p>
          <a:p>
            <a:r>
              <a:rPr lang="ru-RU" sz="1600" dirty="0" smtClean="0"/>
              <a:t>Привыкните к мысленному совершению усилий "жесткого" типа. </a:t>
            </a:r>
          </a:p>
          <a:p>
            <a:r>
              <a:rPr lang="ru-RU" sz="1600" dirty="0" smtClean="0"/>
              <a:t>Совершайте реальные действия, связанные с усилиями "жесткого" типа, - бегайте по утрам, заставляйте себя делать неприятные, но необходимые вещи.</a:t>
            </a:r>
          </a:p>
          <a:p>
            <a:r>
              <a:rPr lang="ru-RU" sz="1600" dirty="0" smtClean="0"/>
              <a:t> Умейте наблюдать за ситуацией и собственным состоянием лени со стороны, не отождествляясь с ним.</a:t>
            </a:r>
          </a:p>
          <a:p>
            <a:r>
              <a:rPr lang="ru-RU" sz="1600" dirty="0" smtClean="0"/>
              <a:t>Приучайтесь к продлению сосредоточенного внимания во время совершения усилий "жесткого" типа.</a:t>
            </a:r>
          </a:p>
          <a:p>
            <a:r>
              <a:rPr lang="ru-RU" sz="1600" dirty="0" smtClean="0"/>
              <a:t>Соединяйте проявления воли с основными мотивами, стараясь при этом быть целостным в своих желаниях, обладать непротиворечивыми побуждениями и личностными чертами.</a:t>
            </a:r>
          </a:p>
          <a:p>
            <a:r>
              <a:rPr lang="ru-RU" sz="1600" dirty="0" smtClean="0"/>
              <a:t>Учитесь мгновенно подключаться к психофизиологическим ресурсам, чтобы энергия ресурсов помогала Вам избегать внутреннего беспокойства.</a:t>
            </a:r>
          </a:p>
          <a:p>
            <a:r>
              <a:rPr lang="ru-RU" sz="1600" dirty="0" smtClean="0"/>
              <a:t>Тренируйте свое терпение и «мягкую» волю.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Актуальность: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Системный подход к развитию индивидуальности и развития волевых качеств в сфере физической культуры.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Выводы:</a:t>
            </a:r>
            <a:endParaRPr lang="ru-RU" sz="2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186766" cy="5545282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Для оценки волевых качеств  основными показателями проявления являются длительность,  число повторений) и интенсивность выполнения физической работы.</a:t>
            </a:r>
          </a:p>
          <a:p>
            <a:r>
              <a:rPr lang="ru-RU" sz="1800" dirty="0" smtClean="0"/>
              <a:t>  Развитие волевых качеств у учащихся   характеризуется,  во-первых,  отсутствием   показателей целенаправленности и настойчивости  во-вторых,  наличием ярко выраженных индивидуальных различий в проявлении этих качеств у учащихся.</a:t>
            </a:r>
          </a:p>
          <a:p>
            <a:r>
              <a:rPr lang="ru-RU" sz="1800" dirty="0" smtClean="0"/>
              <a:t>Особенности развития целенаправленности и настойчивости у  старшеклассников является взаимосвязь между показателями качеств воли и одним из параметров состояния здоровья учащихся - частотой заболеваний.</a:t>
            </a:r>
          </a:p>
          <a:p>
            <a:r>
              <a:rPr lang="ru-RU" sz="1800" dirty="0" smtClean="0"/>
              <a:t>Эффективным средством целенаправленности и настойчивости на физкультурных занятиях являются физические упражнения,  выполняемые в непрерывном и интервальных режимах работы  связанные с преодолением трудностей разного  характера.</a:t>
            </a:r>
          </a:p>
          <a:p>
            <a:r>
              <a:rPr lang="ru-RU" sz="1800" dirty="0" smtClean="0"/>
              <a:t>Упражнения, основанные на повторение двигательных действий, побуждают к сознательному и активному выполнению двигательных заданий. </a:t>
            </a:r>
          </a:p>
          <a:p>
            <a:r>
              <a:rPr lang="ru-RU" sz="1800" dirty="0" smtClean="0"/>
              <a:t>Для волевых усилий важно использовать приемы самоконтроля и учета степени развития волевых качеств, оценки достигнутых результатов, игровые и соревновательные формы выполнения движений</a:t>
            </a:r>
            <a:r>
              <a:rPr lang="ru-RU" sz="1800" smtClean="0"/>
              <a:t>, например</a:t>
            </a:r>
            <a:r>
              <a:rPr lang="ru-RU" sz="1800" dirty="0" smtClean="0"/>
              <a:t>, поощрения.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Список использованной литературы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186766" cy="55721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Алексеев Н.Г. Воля // Философский энциклопедический словарь. – М.: Сов. </a:t>
            </a:r>
            <a:r>
              <a:rPr lang="ru-RU" dirty="0" err="1" smtClean="0"/>
              <a:t>энцикл</a:t>
            </a:r>
            <a:r>
              <a:rPr lang="ru-RU" dirty="0" smtClean="0"/>
              <a:t>., 1993.</a:t>
            </a:r>
          </a:p>
          <a:p>
            <a:r>
              <a:rPr lang="ru-RU" dirty="0" err="1" smtClean="0"/>
              <a:t>Аплетаев</a:t>
            </a:r>
            <a:r>
              <a:rPr lang="ru-RU" dirty="0" smtClean="0"/>
              <a:t> М.Н. Система воспитания личности в процессе обучения. – Омск: Изд-во </a:t>
            </a:r>
            <a:r>
              <a:rPr lang="ru-RU" dirty="0" err="1" smtClean="0"/>
              <a:t>ОмГПУ</a:t>
            </a:r>
            <a:r>
              <a:rPr lang="ru-RU" dirty="0" smtClean="0"/>
              <a:t>, 1998. </a:t>
            </a:r>
          </a:p>
          <a:p>
            <a:r>
              <a:rPr lang="ru-RU" dirty="0" smtClean="0"/>
              <a:t>Азбука нравственного воспитания/ Под ред. И.А. </a:t>
            </a:r>
            <a:r>
              <a:rPr lang="ru-RU" dirty="0" err="1" smtClean="0"/>
              <a:t>Каирова</a:t>
            </a:r>
            <a:r>
              <a:rPr lang="ru-RU" dirty="0" smtClean="0"/>
              <a:t>, О.С. Богдановой – М.: Просвещение, 1996.</a:t>
            </a:r>
          </a:p>
          <a:p>
            <a:r>
              <a:rPr lang="ru-RU" dirty="0" smtClean="0"/>
              <a:t>Архангельский Н.В. Ценности и воспитание // №4 – М.: Педагогика, 1999.</a:t>
            </a:r>
          </a:p>
          <a:p>
            <a:r>
              <a:rPr lang="ru-RU" dirty="0" smtClean="0"/>
              <a:t>Баканов Е.Н. Исследование генезиса волевого действия. – М: МГУ, 1999.</a:t>
            </a:r>
          </a:p>
          <a:p>
            <a:r>
              <a:rPr lang="ru-RU" dirty="0" err="1" smtClean="0"/>
              <a:t>Божович</a:t>
            </a:r>
            <a:r>
              <a:rPr lang="ru-RU" dirty="0" smtClean="0"/>
              <a:t> Л.И. Что такое воля? // Семья и школа. – М., 1991. – №1. – с. 32–35.</a:t>
            </a:r>
          </a:p>
          <a:p>
            <a:r>
              <a:rPr lang="ru-RU" dirty="0" err="1" smtClean="0"/>
              <a:t>Бабанский</a:t>
            </a:r>
            <a:r>
              <a:rPr lang="ru-RU" dirty="0" smtClean="0"/>
              <a:t> Ю.К. Педагогика: Курс лекций – М.: Просвещение, 1997.</a:t>
            </a:r>
          </a:p>
          <a:p>
            <a:r>
              <a:rPr lang="ru-RU" dirty="0" smtClean="0"/>
              <a:t>Болдырева Н.И. Педагогика. – М., 1998.</a:t>
            </a:r>
          </a:p>
          <a:p>
            <a:r>
              <a:rPr lang="ru-RU" dirty="0" err="1" smtClean="0"/>
              <a:t>Брихцин</a:t>
            </a:r>
            <a:r>
              <a:rPr lang="ru-RU" dirty="0" smtClean="0"/>
              <a:t> М. Воля и волевые качества // Психология личности в социалистическом обществе. – М., – №4. – 1999.</a:t>
            </a:r>
          </a:p>
          <a:p>
            <a:r>
              <a:rPr lang="ru-RU" dirty="0" smtClean="0"/>
              <a:t>Воспитание личности подростка в волевой деятельности: Метод. рекомендации / </a:t>
            </a:r>
            <a:r>
              <a:rPr lang="ru-RU" dirty="0" err="1" smtClean="0"/>
              <a:t>Ом.гос</a:t>
            </a:r>
            <a:r>
              <a:rPr lang="ru-RU" dirty="0" smtClean="0"/>
              <a:t>. </a:t>
            </a:r>
            <a:r>
              <a:rPr lang="ru-RU" dirty="0" err="1" smtClean="0"/>
              <a:t>пед</a:t>
            </a:r>
            <a:r>
              <a:rPr lang="ru-RU" dirty="0" smtClean="0"/>
              <a:t>. ин т им. Горького – Омск: ОГПИ, 2001.</a:t>
            </a:r>
          </a:p>
          <a:p>
            <a:r>
              <a:rPr lang="ru-RU" dirty="0" smtClean="0"/>
              <a:t>Виноградова Н.Д. Морально-волевые качества личности. – М., 1997.</a:t>
            </a:r>
          </a:p>
          <a:p>
            <a:r>
              <a:rPr lang="ru-RU" dirty="0" err="1" smtClean="0"/>
              <a:t>Выготский</a:t>
            </a:r>
            <a:r>
              <a:rPr lang="ru-RU" dirty="0" smtClean="0"/>
              <a:t> Л.С. Собр. Соч. Т. 4. - М., 1993.</a:t>
            </a:r>
          </a:p>
          <a:p>
            <a:r>
              <a:rPr lang="ru-RU" dirty="0" smtClean="0"/>
              <a:t>Высоцкий А.И. Волевая активность школьников и методы ее изучения. - Рязань, 1999.</a:t>
            </a:r>
          </a:p>
          <a:p>
            <a:r>
              <a:rPr lang="ru-RU" dirty="0" err="1" smtClean="0"/>
              <a:t>Гоноблин</a:t>
            </a:r>
            <a:r>
              <a:rPr lang="ru-RU" dirty="0" smtClean="0"/>
              <a:t> Ф.Н. Психология. Учебное пособие. – М., 1996.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58204" cy="700092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Джемс У. Психология.   М., 1999.</a:t>
            </a:r>
          </a:p>
          <a:p>
            <a:r>
              <a:rPr lang="ru-RU" dirty="0" smtClean="0"/>
              <a:t>Зимин П.П. Воля и ее воспитание у подростков. – Ташкент, 1985.</a:t>
            </a:r>
          </a:p>
          <a:p>
            <a:r>
              <a:rPr lang="ru-RU" dirty="0" smtClean="0"/>
              <a:t>Иванников В.А. Проблема воли: история и современность // В сб.: Проблемы психологии воли. – Рязань, 1999. – с. 7–9.</a:t>
            </a:r>
          </a:p>
          <a:p>
            <a:r>
              <a:rPr lang="ru-RU" dirty="0" smtClean="0"/>
              <a:t>Ивашкин В.С. Природа и психологические механизмы волевого усилия // Проблемы психологии воли. – Рязань, 1999. – с. 19–23.</a:t>
            </a:r>
          </a:p>
          <a:p>
            <a:r>
              <a:rPr lang="ru-RU" dirty="0" smtClean="0"/>
              <a:t>Ильин Е.П. Психология воли. – СПб., 2000.</a:t>
            </a:r>
          </a:p>
          <a:p>
            <a:r>
              <a:rPr lang="ru-RU" dirty="0" smtClean="0"/>
              <a:t>Калин В.К. Волевая регуляция деятельности. </a:t>
            </a:r>
            <a:r>
              <a:rPr lang="ru-RU" dirty="0" err="1" smtClean="0"/>
              <a:t>Автореф</a:t>
            </a:r>
            <a:r>
              <a:rPr lang="ru-RU" dirty="0" smtClean="0"/>
              <a:t>. </a:t>
            </a:r>
            <a:r>
              <a:rPr lang="ru-RU" dirty="0" err="1" smtClean="0"/>
              <a:t>докт</a:t>
            </a:r>
            <a:r>
              <a:rPr lang="ru-RU" dirty="0" smtClean="0"/>
              <a:t>. </a:t>
            </a:r>
            <a:r>
              <a:rPr lang="ru-RU" dirty="0" err="1" smtClean="0"/>
              <a:t>дисс</a:t>
            </a:r>
            <a:r>
              <a:rPr lang="ru-RU" dirty="0" smtClean="0"/>
              <a:t>. – Тбилиси, 1999.</a:t>
            </a:r>
          </a:p>
          <a:p>
            <a:r>
              <a:rPr lang="ru-RU" dirty="0" smtClean="0"/>
              <a:t>Макаренко А.С. Педагогика. – М., 1979.</a:t>
            </a:r>
          </a:p>
          <a:p>
            <a:r>
              <a:rPr lang="ru-RU" dirty="0" smtClean="0"/>
              <a:t>Калин В.К. На путях построения теории воли // Психологический журнал. – 1999. – №2. - с. 35</a:t>
            </a:r>
          </a:p>
          <a:p>
            <a:r>
              <a:rPr lang="ru-RU" dirty="0" smtClean="0"/>
              <a:t>Милютина Е.Л. Особенности эмоционально-волевой регуляции в условиях внутреннего конфликта. – Киев, 1998. – с. 16</a:t>
            </a:r>
          </a:p>
          <a:p>
            <a:r>
              <a:rPr lang="ru-RU" dirty="0" err="1" smtClean="0"/>
              <a:t>Мюнстерберг</a:t>
            </a:r>
            <a:r>
              <a:rPr lang="ru-RU" dirty="0" smtClean="0"/>
              <a:t> Г. Психология и учитель. – М., 1997.</a:t>
            </a:r>
          </a:p>
          <a:p>
            <a:r>
              <a:rPr lang="ru-RU" dirty="0" smtClean="0"/>
              <a:t>Никандров В.В. Систематизация волевых свойств человека. – Вестник </a:t>
            </a:r>
            <a:r>
              <a:rPr lang="ru-RU" dirty="0" err="1" smtClean="0"/>
              <a:t>СпбУ</a:t>
            </a:r>
            <a:r>
              <a:rPr lang="ru-RU" dirty="0" smtClean="0"/>
              <a:t>   1995. – №3</a:t>
            </a:r>
          </a:p>
          <a:p>
            <a:r>
              <a:rPr lang="ru-RU" dirty="0" smtClean="0"/>
              <a:t>Никифоров Г.С. Самоконтроль человека. – Л., 1999.</a:t>
            </a:r>
          </a:p>
          <a:p>
            <a:r>
              <a:rPr lang="ru-RU" dirty="0" err="1" smtClean="0"/>
              <a:t>Петяйкин</a:t>
            </a:r>
            <a:r>
              <a:rPr lang="ru-RU" dirty="0" smtClean="0"/>
              <a:t> И.П. Психологические особенности решительности. – М., 1998.</a:t>
            </a:r>
          </a:p>
          <a:p>
            <a:r>
              <a:rPr lang="ru-RU" dirty="0" smtClean="0"/>
              <a:t>Платонов К.К. Краткие словарь системы психологических понятий. – М., 1994.</a:t>
            </a:r>
          </a:p>
          <a:p>
            <a:r>
              <a:rPr lang="ru-RU" dirty="0" err="1" smtClean="0"/>
              <a:t>Прядеин</a:t>
            </a:r>
            <a:r>
              <a:rPr lang="ru-RU" dirty="0" smtClean="0"/>
              <a:t> В.П. К структуре волевых качеств // Проблемы психологии воли. – Рязань, 1991. – с. 16–19.</a:t>
            </a:r>
          </a:p>
          <a:p>
            <a:r>
              <a:rPr lang="ru-RU" dirty="0" smtClean="0"/>
              <a:t>Пуни А.Ц. Психологические основы волевой подготовки в спорте.   М., 1997.</a:t>
            </a:r>
          </a:p>
          <a:p>
            <a:r>
              <a:rPr lang="ru-RU" dirty="0" smtClean="0"/>
              <a:t>Рубинштейн С.Л. Основы общей психологии. – СПб, 1999.</a:t>
            </a:r>
          </a:p>
          <a:p>
            <a:r>
              <a:rPr lang="ru-RU" dirty="0" err="1" smtClean="0"/>
              <a:t>Рудик</a:t>
            </a:r>
            <a:r>
              <a:rPr lang="ru-RU" dirty="0" smtClean="0"/>
              <a:t> П.А. Психология воли спортсмена.   М., 1993.</a:t>
            </a:r>
          </a:p>
          <a:p>
            <a:r>
              <a:rPr lang="ru-RU" dirty="0" smtClean="0"/>
              <a:t>Селиванов В.И. Воля и ее воспитание. – Рязань, 1992.</a:t>
            </a:r>
          </a:p>
          <a:p>
            <a:r>
              <a:rPr lang="ru-RU" dirty="0" err="1" smtClean="0"/>
              <a:t>Фещенко</a:t>
            </a:r>
            <a:r>
              <a:rPr lang="ru-RU" dirty="0" smtClean="0"/>
              <a:t> Е.К. Возрастно-половые особенности самооценки волевых качеств. – СПб, 1999.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  <a:endParaRPr lang="ru-RU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642910" y="28572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1214414" y="34290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072198" y="78579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7429520" y="485776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1500166" y="85723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7572396" y="35716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00034" y="47148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5929322" y="350043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</a:t>
            </a:r>
            <a:r>
              <a:rPr lang="en-US" sz="32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Цель: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</a:t>
            </a:r>
          </a:p>
          <a:p>
            <a:endParaRPr lang="en-US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800" i="1" u="sng" dirty="0" smtClean="0">
                <a:solidFill>
                  <a:schemeClr val="accent3">
                    <a:lumMod val="75000"/>
                  </a:schemeClr>
                </a:solidFill>
              </a:rPr>
              <a:t>Исследовать  приемы волевых качеств на уроках физической культуры</a:t>
            </a: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b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96204" cy="1285884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</a:t>
            </a:r>
            <a:b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9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Задачи: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142984"/>
            <a:ext cx="7467600" cy="5188092"/>
          </a:xfrm>
        </p:spPr>
        <p:txBody>
          <a:bodyPr anchor="ctr">
            <a:norm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 Разработать способы оценки целенаправленности и настойчивости у старшеклассников в условиях двигательной деятельности с помощью физических упражнений.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Изучить взаимосвязь между волевыми качествами целенаправленности и общим физическим развитием учащихся.</a:t>
            </a:r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Методы: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Анкетирование импульсивности и волевой регуляции.(Вопросы на внимание, раздражительность и организованность.)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Уровень развития волевых качеств, тестирование методики многофакторного исследования личности Р.Кеттелла, т.е изучение методики волевых качеств.(умения общения с людьми.)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Тест на самооценку силы воли.(Проявления силы воли)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Тест на физическую подготовленность.(умение высказывать свое мнение,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сдержание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своих чувств)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Николай\СПОРТ\NBA в Хангаласском улусе 2009 г\SNC0008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9136"/>
            <a:ext cx="8286808" cy="667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Цели, которые человек ставит перед собой, различаются по дальности (близкие и далекие). 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Трудность достижения цели зависит от количества и сложности препятствий.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Волевые действия разделяются на простые и сложные.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/>
              <a:t>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Эффективность деятельности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Сила воли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Волевое усилие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Целеустремленность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Инициативность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Выдержка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Решительность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Энергичность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Намерение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Самоконтроль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8279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             Отслеживания</a:t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ПСОШ №15, ПСОШ №2, ПСОШ №3: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00306"/>
            <a:ext cx="7467600" cy="39736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 эксперименте принимали участие учащиеся ПСОШ №15, ПСОШ №2 и ПСОШ №3.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Из них, 9 учащихся занимаются спортом, а 9 учащихся не занимаются спортом.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Работа проводилась в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этапа:</a:t>
            </a:r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этап: Контрольные срезы физической подготовленности;</a:t>
            </a:r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этап: Тестирование.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1255</Words>
  <Application>Microsoft Office PowerPoint</Application>
  <PresentationFormat>Экран (4:3)</PresentationFormat>
  <Paragraphs>257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  «Влияние волевых качеств  на развитие физической подготовленности учащихся»    Куприянова Дария Аммосовна МОБУ «СОШ №15» учитель физической культуры  </vt:lpstr>
      <vt:lpstr>    Актуальность:</vt:lpstr>
      <vt:lpstr>                      Цель:</vt:lpstr>
      <vt:lpstr>                                            Задачи:   </vt:lpstr>
      <vt:lpstr>                    Методы:</vt:lpstr>
      <vt:lpstr>Слайд 6</vt:lpstr>
      <vt:lpstr>Слайд 7</vt:lpstr>
      <vt:lpstr> Эффективность деятельности:</vt:lpstr>
      <vt:lpstr>             Отслеживания ПСОШ №15, ПСОШ №2, ПСОШ №3: </vt:lpstr>
      <vt:lpstr>Физическая подготовленность:</vt:lpstr>
      <vt:lpstr>Слайд 11</vt:lpstr>
      <vt:lpstr>Результаты анкетирования учащихся 10-11 классов ПСОШ №15:</vt:lpstr>
      <vt:lpstr>Результаты анкетирования учащихся 10-11 классов ПСОШ №2:</vt:lpstr>
      <vt:lpstr>Результаты анкетирования учащихся 10-11 классов ПСОШ №3:</vt:lpstr>
      <vt:lpstr> Изучение импульсивности волевой регуляции и волевых качеств:</vt:lpstr>
      <vt:lpstr>Сравнительный анализ  анкетирования волевых качеств:</vt:lpstr>
      <vt:lpstr>Результат самооценки силы воли:</vt:lpstr>
      <vt:lpstr>Фото:</vt:lpstr>
      <vt:lpstr>Тренируем волю: </vt:lpstr>
      <vt:lpstr>Выводы:</vt:lpstr>
      <vt:lpstr>Список использованной литературы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Физкультура</dc:creator>
  <cp:lastModifiedBy>DNA7 X86</cp:lastModifiedBy>
  <cp:revision>64</cp:revision>
  <dcterms:created xsi:type="dcterms:W3CDTF">2011-11-18T08:59:01Z</dcterms:created>
  <dcterms:modified xsi:type="dcterms:W3CDTF">2013-02-13T15:50:00Z</dcterms:modified>
</cp:coreProperties>
</file>