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9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D722-D2FF-4040-BF86-5F9ADF8A2AF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DDB1-04ED-491A-BFB5-671E813D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8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D722-D2FF-4040-BF86-5F9ADF8A2AF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DDB1-04ED-491A-BFB5-671E813D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D722-D2FF-4040-BF86-5F9ADF8A2AF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DDB1-04ED-491A-BFB5-671E813D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D722-D2FF-4040-BF86-5F9ADF8A2AF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DDB1-04ED-491A-BFB5-671E813D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7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D722-D2FF-4040-BF86-5F9ADF8A2AF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DDB1-04ED-491A-BFB5-671E813D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0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D722-D2FF-4040-BF86-5F9ADF8A2AF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DDB1-04ED-491A-BFB5-671E813D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0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D722-D2FF-4040-BF86-5F9ADF8A2AF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DDB1-04ED-491A-BFB5-671E813D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6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D722-D2FF-4040-BF86-5F9ADF8A2AF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DDB1-04ED-491A-BFB5-671E813D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1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D722-D2FF-4040-BF86-5F9ADF8A2AF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DDB1-04ED-491A-BFB5-671E813D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D722-D2FF-4040-BF86-5F9ADF8A2AF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DDB1-04ED-491A-BFB5-671E813D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9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D722-D2FF-4040-BF86-5F9ADF8A2AF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DDB1-04ED-491A-BFB5-671E813D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2D722-D2FF-4040-BF86-5F9ADF8A2AF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DDB1-04ED-491A-BFB5-671E813D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6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МОРФОЛОГИЧЕСКОЕ ОПИСАНИЕ РАСТЕНИЯ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Подготовка к практическому туру олимпиады по биологии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8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12" y="23403"/>
            <a:ext cx="3206593" cy="676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48965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Жизненные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 формы растений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по 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Раункиеру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i="1" dirty="0" smtClean="0"/>
              <a:t>(признак — положение почек возобновления на растении по отношению к уровню субстрата и снегового покрова)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фанерофиты </a:t>
            </a:r>
            <a:r>
              <a:rPr lang="ru-RU" dirty="0" smtClean="0"/>
              <a:t>- почки достаточно</a:t>
            </a:r>
            <a:r>
              <a:rPr lang="ru-RU" dirty="0"/>
              <a:t> высоко </a:t>
            </a:r>
            <a:r>
              <a:rPr lang="ru-RU" dirty="0" smtClean="0"/>
              <a:t>над землей</a:t>
            </a:r>
            <a:r>
              <a:rPr lang="ru-RU" dirty="0"/>
              <a:t> (деревья, кустарники, </a:t>
            </a:r>
            <a:r>
              <a:rPr lang="ru-RU" dirty="0" smtClean="0"/>
              <a:t>деревянистые</a:t>
            </a:r>
          </a:p>
          <a:p>
            <a:r>
              <a:rPr lang="ru-RU" dirty="0" smtClean="0"/>
              <a:t>лианы</a:t>
            </a:r>
            <a:r>
              <a:rPr lang="ru-RU" dirty="0"/>
              <a:t>, эпифиты</a:t>
            </a:r>
            <a:r>
              <a:rPr lang="ru-RU" dirty="0" smtClean="0"/>
              <a:t>);</a:t>
            </a:r>
            <a:r>
              <a:rPr lang="ru-RU" dirty="0"/>
              <a:t> </a:t>
            </a:r>
          </a:p>
          <a:p>
            <a:r>
              <a:rPr lang="ru-RU" b="1" dirty="0" err="1" smtClean="0"/>
              <a:t>хамефиты</a:t>
            </a:r>
            <a:r>
              <a:rPr lang="ru-RU" dirty="0"/>
              <a:t>  </a:t>
            </a:r>
            <a:r>
              <a:rPr lang="ru-RU" dirty="0" smtClean="0"/>
              <a:t>-почки</a:t>
            </a:r>
            <a:r>
              <a:rPr lang="ru-RU" dirty="0"/>
              <a:t> </a:t>
            </a:r>
            <a:r>
              <a:rPr lang="ru-RU" dirty="0" smtClean="0"/>
              <a:t>располагаются</a:t>
            </a:r>
            <a:r>
              <a:rPr lang="ru-RU" dirty="0"/>
              <a:t> </a:t>
            </a:r>
            <a:r>
              <a:rPr lang="ru-RU" dirty="0" smtClean="0"/>
              <a:t>почти</a:t>
            </a:r>
            <a:r>
              <a:rPr lang="ru-RU" dirty="0"/>
              <a:t> </a:t>
            </a:r>
            <a:r>
              <a:rPr lang="ru-RU" dirty="0" smtClean="0"/>
              <a:t>на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уровне</a:t>
            </a:r>
            <a:r>
              <a:rPr lang="ru-RU" dirty="0"/>
              <a:t> </a:t>
            </a:r>
            <a:r>
              <a:rPr lang="ru-RU" dirty="0" smtClean="0"/>
              <a:t>почвы или</a:t>
            </a:r>
            <a:r>
              <a:rPr lang="ru-RU" dirty="0"/>
              <a:t> не выше </a:t>
            </a:r>
            <a:r>
              <a:rPr lang="ru-RU" dirty="0" smtClean="0"/>
              <a:t>20—30</a:t>
            </a:r>
            <a:r>
              <a:rPr lang="ru-RU" dirty="0"/>
              <a:t> см над </a:t>
            </a:r>
            <a:r>
              <a:rPr lang="ru-RU" dirty="0" smtClean="0"/>
              <a:t>ней</a:t>
            </a:r>
          </a:p>
          <a:p>
            <a:r>
              <a:rPr lang="ru-RU" dirty="0" smtClean="0"/>
              <a:t>(</a:t>
            </a:r>
            <a:r>
              <a:rPr lang="ru-RU" dirty="0"/>
              <a:t>кустарнички, </a:t>
            </a:r>
            <a:r>
              <a:rPr lang="ru-RU" dirty="0" smtClean="0"/>
              <a:t>полукустарнички, стелющиеся</a:t>
            </a:r>
            <a:r>
              <a:rPr lang="ru-RU" dirty="0"/>
              <a:t> </a:t>
            </a:r>
            <a:r>
              <a:rPr lang="ru-RU" dirty="0" smtClean="0"/>
              <a:t>); </a:t>
            </a:r>
          </a:p>
          <a:p>
            <a:r>
              <a:rPr lang="ru-RU" b="1" dirty="0" smtClean="0"/>
              <a:t>гемикриптофиты</a:t>
            </a:r>
            <a:r>
              <a:rPr lang="ru-RU" dirty="0"/>
              <a:t>  </a:t>
            </a:r>
            <a:r>
              <a:rPr lang="ru-RU" dirty="0" smtClean="0"/>
              <a:t>-</a:t>
            </a:r>
            <a:r>
              <a:rPr lang="ru-RU" dirty="0"/>
              <a:t> травянистые растения; </a:t>
            </a:r>
            <a:endParaRPr lang="ru-RU" dirty="0" smtClean="0"/>
          </a:p>
          <a:p>
            <a:r>
              <a:rPr lang="ru-RU" dirty="0" smtClean="0"/>
              <a:t>их</a:t>
            </a:r>
            <a:r>
              <a:rPr lang="ru-RU" dirty="0"/>
              <a:t> почки возобновления находятся на уровне </a:t>
            </a:r>
            <a:endParaRPr lang="ru-RU" dirty="0" smtClean="0"/>
          </a:p>
          <a:p>
            <a:r>
              <a:rPr lang="ru-RU" dirty="0" smtClean="0"/>
              <a:t>почвы</a:t>
            </a:r>
            <a:r>
              <a:rPr lang="ru-RU" dirty="0"/>
              <a:t> или погружены </a:t>
            </a:r>
            <a:r>
              <a:rPr lang="ru-RU" dirty="0" smtClean="0"/>
              <a:t>очень неглубоко;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 smtClean="0"/>
              <a:t>криптофиты</a:t>
            </a:r>
            <a:r>
              <a:rPr lang="ru-RU" dirty="0"/>
              <a:t>  представлены либо </a:t>
            </a:r>
            <a:r>
              <a:rPr lang="ru-RU" dirty="0" smtClean="0"/>
              <a:t>геофитами,</a:t>
            </a:r>
          </a:p>
          <a:p>
            <a:r>
              <a:rPr lang="ru-RU" dirty="0" smtClean="0"/>
              <a:t>у</a:t>
            </a:r>
            <a:r>
              <a:rPr lang="ru-RU" dirty="0"/>
              <a:t> </a:t>
            </a:r>
            <a:r>
              <a:rPr lang="ru-RU" dirty="0" smtClean="0"/>
              <a:t>которых почки</a:t>
            </a:r>
            <a:r>
              <a:rPr lang="ru-RU" dirty="0"/>
              <a:t> находятся в земле </a:t>
            </a:r>
            <a:r>
              <a:rPr lang="ru-RU" dirty="0" smtClean="0"/>
              <a:t>на</a:t>
            </a:r>
            <a:r>
              <a:rPr lang="ru-RU" dirty="0"/>
              <a:t>  глубине </a:t>
            </a:r>
            <a:endParaRPr lang="ru-RU" dirty="0" smtClean="0"/>
          </a:p>
          <a:p>
            <a:r>
              <a:rPr lang="ru-RU" dirty="0" smtClean="0"/>
              <a:t>(корневищные</a:t>
            </a:r>
            <a:r>
              <a:rPr lang="ru-RU" dirty="0"/>
              <a:t>, </a:t>
            </a:r>
            <a:r>
              <a:rPr lang="ru-RU" dirty="0" smtClean="0"/>
              <a:t>клубневые, луковичные</a:t>
            </a:r>
            <a:r>
              <a:rPr lang="ru-RU" dirty="0"/>
              <a:t>), </a:t>
            </a:r>
            <a:endParaRPr lang="ru-RU" dirty="0" smtClean="0"/>
          </a:p>
          <a:p>
            <a:r>
              <a:rPr lang="ru-RU" dirty="0" smtClean="0"/>
              <a:t>либо</a:t>
            </a:r>
            <a:r>
              <a:rPr lang="ru-RU" dirty="0"/>
              <a:t> гидрофитами, у которых почки </a:t>
            </a:r>
            <a:r>
              <a:rPr lang="ru-RU" dirty="0" smtClean="0"/>
              <a:t>зимуют</a:t>
            </a:r>
          </a:p>
          <a:p>
            <a:r>
              <a:rPr lang="ru-RU" dirty="0" smtClean="0"/>
              <a:t>под</a:t>
            </a:r>
            <a:r>
              <a:rPr lang="ru-RU" dirty="0"/>
              <a:t> </a:t>
            </a:r>
            <a:r>
              <a:rPr lang="ru-RU" dirty="0" smtClean="0"/>
              <a:t>водой; 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 err="1" smtClean="0"/>
              <a:t>терофиты</a:t>
            </a:r>
            <a:r>
              <a:rPr lang="ru-RU" dirty="0"/>
              <a:t> </a:t>
            </a:r>
            <a:r>
              <a:rPr lang="ru-RU" dirty="0" smtClean="0"/>
              <a:t>- однолетники</a:t>
            </a:r>
            <a:r>
              <a:rPr lang="ru-RU" dirty="0"/>
              <a:t>, у которых все </a:t>
            </a:r>
            <a:endParaRPr lang="ru-RU" dirty="0" smtClean="0"/>
          </a:p>
          <a:p>
            <a:r>
              <a:rPr lang="ru-RU" dirty="0" smtClean="0"/>
              <a:t>вегетативные</a:t>
            </a:r>
            <a:r>
              <a:rPr lang="ru-RU" dirty="0"/>
              <a:t> части отмирают к концу сезона </a:t>
            </a:r>
            <a:endParaRPr lang="ru-RU" dirty="0" smtClean="0"/>
          </a:p>
          <a:p>
            <a:r>
              <a:rPr lang="ru-RU" dirty="0" smtClean="0"/>
              <a:t>и</a:t>
            </a:r>
            <a:r>
              <a:rPr lang="ru-RU" dirty="0"/>
              <a:t> зимующих почек </a:t>
            </a:r>
            <a:r>
              <a:rPr lang="ru-RU" dirty="0" smtClean="0"/>
              <a:t>не</a:t>
            </a:r>
            <a:r>
              <a:rPr lang="ru-RU" dirty="0"/>
              <a:t> остается</a:t>
            </a:r>
            <a:r>
              <a:rPr lang="ru-RU" dirty="0" smtClean="0"/>
              <a:t>,—растения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возобновляются</a:t>
            </a:r>
            <a:r>
              <a:rPr lang="ru-RU" dirty="0"/>
              <a:t> на следующий год из </a:t>
            </a:r>
            <a:r>
              <a:rPr lang="ru-RU" dirty="0" smtClean="0"/>
              <a:t>семян.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5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Положение побега в пространстве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42956"/>
            <a:ext cx="4050804" cy="542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3068960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</a:t>
            </a:r>
            <a:r>
              <a:rPr lang="ru-RU" dirty="0"/>
              <a:t>– прямостоячий; </a:t>
            </a:r>
            <a:endParaRPr lang="ru-RU" dirty="0" smtClean="0"/>
          </a:p>
          <a:p>
            <a:r>
              <a:rPr lang="ru-RU" dirty="0" smtClean="0"/>
              <a:t>Б </a:t>
            </a:r>
            <a:r>
              <a:rPr lang="ru-RU" dirty="0"/>
              <a:t>– цепляющийся;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– вьющийся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Г </a:t>
            </a:r>
            <a:r>
              <a:rPr lang="ru-RU" dirty="0"/>
              <a:t>– ползучий; </a:t>
            </a:r>
            <a:endParaRPr lang="ru-RU" dirty="0" smtClean="0"/>
          </a:p>
          <a:p>
            <a:r>
              <a:rPr lang="ru-RU" dirty="0" smtClean="0"/>
              <a:t>Д </a:t>
            </a:r>
            <a:r>
              <a:rPr lang="ru-RU" dirty="0"/>
              <a:t>– стелющийся.</a:t>
            </a:r>
          </a:p>
        </p:txBody>
      </p:sp>
    </p:spTree>
    <p:extLst>
      <p:ext uri="{BB962C8B-B14F-4D97-AF65-F5344CB8AC3E}">
        <p14:creationId xmlns:p14="http://schemas.microsoft.com/office/powerpoint/2010/main" val="369137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Форма стебля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Форма стебля на поперечном сечении у большинства округлая, или цилиндрическая (тополь, липа, ива, береза и др.); у некоторых трехгранная (осока), четырехгранная (растения семейства Губоцветные), многогранная</a:t>
            </a:r>
            <a:r>
              <a:rPr lang="ru-RU" sz="2000" i="1" dirty="0"/>
              <a:t> </a:t>
            </a:r>
            <a:r>
              <a:rPr lang="ru-RU" sz="2000" dirty="0"/>
              <a:t>(многие кактусы и др.), бывает сплюснутая, или плоская (кактусы-опунции, рдесты, некоторые мятлики, иглицы и др.), </a:t>
            </a:r>
            <a:r>
              <a:rPr lang="ru-RU" sz="2000" dirty="0" err="1"/>
              <a:t>бочонковидная</a:t>
            </a:r>
            <a:r>
              <a:rPr lang="ru-RU" sz="2000" dirty="0"/>
              <a:t> вздутая (баобабы и др.), укороченная (одуванчик, камнеломка, луки и др.), ребристая (валериана и др.), шарообразная (некоторые кактусы) и др. Стебли некоторых растений внутри полые (злаки, зонтичные и др.). Стебель злаков называется соломиной.</a:t>
            </a:r>
            <a:endParaRPr lang="ru-RU" sz="2000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03" y="4730850"/>
            <a:ext cx="6153317" cy="15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8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Листорасположение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28792" cy="534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90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11" y="1124744"/>
            <a:ext cx="4195597" cy="160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Цветок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— 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это видоизмененный укороченный побег, 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приспособленный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для размножения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растений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27" y="3212976"/>
            <a:ext cx="2304256" cy="172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47" y="3429000"/>
            <a:ext cx="2313469" cy="173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5517232"/>
            <a:ext cx="2650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Простой </a:t>
            </a:r>
            <a:r>
              <a:rPr lang="ru-RU" i="1" dirty="0" smtClean="0"/>
              <a:t>венчиковидный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1332" y="5517232"/>
            <a:ext cx="2743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Простой чашечковидный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85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85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6483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Диаграмма– схематическое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изображение цветка на плоскость,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перпендикулярную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 оси цветка.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509120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Составляют диаграмму по поперечным срезам нераскрытых цветочных почек. Диаграмма даёт более полное, чем формула, представление о строении цветка, поскольку на ней отображено и взаимное расположение его частей, чего нельзя показать в формуле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Чашелистики</a:t>
            </a:r>
            <a:r>
              <a:rPr lang="ru-RU" dirty="0"/>
              <a:t> обозначаются скобками с килем, лепестки </a:t>
            </a:r>
            <a:r>
              <a:rPr lang="ru-RU" dirty="0" smtClean="0"/>
              <a:t>—круглыми</a:t>
            </a:r>
            <a:r>
              <a:rPr lang="ru-RU" dirty="0"/>
              <a:t> скобками, </a:t>
            </a:r>
            <a:endParaRPr lang="ru-RU" dirty="0" smtClean="0"/>
          </a:p>
          <a:p>
            <a:r>
              <a:rPr lang="ru-RU" dirty="0" smtClean="0"/>
              <a:t>тычинки</a:t>
            </a:r>
            <a:r>
              <a:rPr lang="ru-RU" dirty="0"/>
              <a:t> в виде </a:t>
            </a:r>
            <a:r>
              <a:rPr lang="ru-RU" dirty="0" smtClean="0"/>
              <a:t>разреза через</a:t>
            </a:r>
            <a:r>
              <a:rPr lang="ru-RU" dirty="0"/>
              <a:t> пыльник (при большом числе тычинок — затушёванный эллипс). </a:t>
            </a:r>
          </a:p>
        </p:txBody>
      </p:sp>
    </p:spTree>
    <p:extLst>
      <p:ext uri="{BB962C8B-B14F-4D97-AF65-F5344CB8AC3E}">
        <p14:creationId xmlns:p14="http://schemas.microsoft.com/office/powerpoint/2010/main" val="3725698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130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МОРФОЛОГИЧЕСКОЕ ОПИСАНИЕ РАСТЕНИЯ</vt:lpstr>
      <vt:lpstr>Презентация PowerPoint</vt:lpstr>
      <vt:lpstr>Положение побега в пространстве</vt:lpstr>
      <vt:lpstr>Форма стебля</vt:lpstr>
      <vt:lpstr>Листорасположение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МОРФОЛОГИЧЕСКОЕ ОПИСАНИЕ РАСТЕНИЯ</dc:title>
  <dc:creator>Дом</dc:creator>
  <cp:lastModifiedBy>Дом</cp:lastModifiedBy>
  <cp:revision>26</cp:revision>
  <dcterms:created xsi:type="dcterms:W3CDTF">2015-01-02T13:01:58Z</dcterms:created>
  <dcterms:modified xsi:type="dcterms:W3CDTF">2015-01-12T12:59:44Z</dcterms:modified>
</cp:coreProperties>
</file>