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3" r:id="rId4"/>
    <p:sldId id="264" r:id="rId5"/>
    <p:sldId id="265" r:id="rId6"/>
    <p:sldId id="266" r:id="rId7"/>
    <p:sldId id="267" r:id="rId8"/>
    <p:sldId id="268" r:id="rId9"/>
    <p:sldId id="270" r:id="rId10"/>
    <p:sldId id="269" r:id="rId11"/>
    <p:sldId id="257" r:id="rId12"/>
    <p:sldId id="258" r:id="rId13"/>
    <p:sldId id="271" r:id="rId14"/>
    <p:sldId id="262" r:id="rId15"/>
    <p:sldId id="261" r:id="rId16"/>
    <p:sldId id="274" r:id="rId17"/>
    <p:sldId id="275" r:id="rId18"/>
    <p:sldId id="276" r:id="rId19"/>
    <p:sldId id="277" r:id="rId20"/>
    <p:sldId id="260" r:id="rId21"/>
    <p:sldId id="272" r:id="rId22"/>
    <p:sldId id="278" r:id="rId23"/>
    <p:sldId id="273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F0C9C-BA0D-414B-ABF0-C40C63DEF19F}" type="datetimeFigureOut">
              <a:rPr lang="ru-RU" smtClean="0"/>
              <a:t>09.01.2015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0E566-008A-4ED7-B90A-D0922EF322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F0C9C-BA0D-414B-ABF0-C40C63DEF19F}" type="datetimeFigureOut">
              <a:rPr lang="ru-RU" smtClean="0"/>
              <a:t>09.01.2015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0E566-008A-4ED7-B90A-D0922EF322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F0C9C-BA0D-414B-ABF0-C40C63DEF19F}" type="datetimeFigureOut">
              <a:rPr lang="ru-RU" smtClean="0"/>
              <a:t>09.01.2015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0E566-008A-4ED7-B90A-D0922EF322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F0C9C-BA0D-414B-ABF0-C40C63DEF19F}" type="datetimeFigureOut">
              <a:rPr lang="ru-RU" smtClean="0"/>
              <a:t>09.01.2015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0E566-008A-4ED7-B90A-D0922EF322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F0C9C-BA0D-414B-ABF0-C40C63DEF19F}" type="datetimeFigureOut">
              <a:rPr lang="ru-RU" smtClean="0"/>
              <a:t>09.01.2015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0E566-008A-4ED7-B90A-D0922EF322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F0C9C-BA0D-414B-ABF0-C40C63DEF19F}" type="datetimeFigureOut">
              <a:rPr lang="ru-RU" smtClean="0"/>
              <a:t>09.01.2015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0E566-008A-4ED7-B90A-D0922EF322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F0C9C-BA0D-414B-ABF0-C40C63DEF19F}" type="datetimeFigureOut">
              <a:rPr lang="ru-RU" smtClean="0"/>
              <a:t>09.01.2015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0E566-008A-4ED7-B90A-D0922EF322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F0C9C-BA0D-414B-ABF0-C40C63DEF19F}" type="datetimeFigureOut">
              <a:rPr lang="ru-RU" smtClean="0"/>
              <a:t>09.01.2015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0E566-008A-4ED7-B90A-D0922EF322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F0C9C-BA0D-414B-ABF0-C40C63DEF19F}" type="datetimeFigureOut">
              <a:rPr lang="ru-RU" smtClean="0"/>
              <a:t>09.01.2015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0E566-008A-4ED7-B90A-D0922EF322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F0C9C-BA0D-414B-ABF0-C40C63DEF19F}" type="datetimeFigureOut">
              <a:rPr lang="ru-RU" smtClean="0"/>
              <a:t>09.01.2015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0E566-008A-4ED7-B90A-D0922EF322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F0C9C-BA0D-414B-ABF0-C40C63DEF19F}" type="datetimeFigureOut">
              <a:rPr lang="ru-RU" smtClean="0"/>
              <a:t>09.01.2015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0E566-008A-4ED7-B90A-D0922EF322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9F0C9C-BA0D-414B-ABF0-C40C63DEF19F}" type="datetimeFigureOut">
              <a:rPr lang="ru-RU" smtClean="0"/>
              <a:t>09.01.2015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B0E566-008A-4ED7-B90A-D0922EF3225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slide" Target="slide12.xml"/><Relationship Id="rId7" Type="http://schemas.openxmlformats.org/officeDocument/2006/relationships/slide" Target="slide13.xml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6" Type="http://schemas.openxmlformats.org/officeDocument/2006/relationships/slide" Target="slide15.xml"/><Relationship Id="rId11" Type="http://schemas.openxmlformats.org/officeDocument/2006/relationships/slide" Target="slide18.xml"/><Relationship Id="rId5" Type="http://schemas.openxmlformats.org/officeDocument/2006/relationships/slide" Target="slide14.xml"/><Relationship Id="rId10" Type="http://schemas.openxmlformats.org/officeDocument/2006/relationships/slide" Target="slide17.xml"/><Relationship Id="rId4" Type="http://schemas.openxmlformats.org/officeDocument/2006/relationships/slide" Target="slide19.xml"/><Relationship Id="rId9" Type="http://schemas.openxmlformats.org/officeDocument/2006/relationships/slide" Target="slid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Relationship Id="rId5" Type="http://schemas.openxmlformats.org/officeDocument/2006/relationships/slide" Target="slide5.xml"/><Relationship Id="rId4" Type="http://schemas.openxmlformats.org/officeDocument/2006/relationships/slide" Target="slide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КАК СОХРАНИТЬ ХОРОШЕЕ ЗРЕНИЕ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4437112"/>
            <a:ext cx="9144000" cy="1470025"/>
          </a:xfrm>
        </p:spPr>
        <p:txBody>
          <a:bodyPr>
            <a:noAutofit/>
          </a:bodyPr>
          <a:lstStyle/>
          <a:p>
            <a:r>
              <a:rPr lang="ru-RU" sz="6600" b="1" dirty="0" smtClean="0">
                <a:ln w="28575">
                  <a:solidFill>
                    <a:schemeClr val="tx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Зрительный анализатор</a:t>
            </a:r>
            <a:endParaRPr lang="ru-RU" sz="6600" b="1" dirty="0">
              <a:ln w="28575">
                <a:solidFill>
                  <a:schemeClr val="tx1"/>
                </a:solidFill>
                <a:prstDash val="solid"/>
              </a:ln>
              <a:solidFill>
                <a:srgbClr val="008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404664"/>
            <a:ext cx="9144000" cy="1752600"/>
          </a:xfrm>
        </p:spPr>
        <p:txBody>
          <a:bodyPr>
            <a:normAutofit/>
          </a:bodyPr>
          <a:lstStyle/>
          <a:p>
            <a:pPr algn="r"/>
            <a:r>
              <a:rPr lang="ru-RU" sz="24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Анатомия человека. 8 класс.</a:t>
            </a:r>
          </a:p>
          <a:p>
            <a:pPr algn="r"/>
            <a:r>
              <a:rPr lang="ru-RU" sz="24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Учитель биологии Кузяева А.М.</a:t>
            </a:r>
            <a:endParaRPr lang="ru-RU" sz="2400" b="1" dirty="0">
              <a:ln w="19050">
                <a:solidFill>
                  <a:schemeClr val="tx1"/>
                </a:solidFill>
                <a:prstDash val="solid"/>
              </a:ln>
              <a:solidFill>
                <a:srgbClr val="008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ru-RU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Внутренняя оболочка </a:t>
            </a:r>
            <a:r>
              <a:rPr lang="ru-RU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глаза -</a:t>
            </a:r>
            <a:r>
              <a:rPr lang="ru-RU" b="1" u="sng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сетчатка</a:t>
            </a:r>
            <a:endParaRPr lang="ru-RU" b="1" u="sng" dirty="0">
              <a:ln w="19050">
                <a:solidFill>
                  <a:schemeClr val="tx1"/>
                </a:solidFill>
                <a:prstDash val="solid"/>
              </a:ln>
              <a:solidFill>
                <a:srgbClr val="008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Т</a:t>
            </a:r>
            <a:r>
              <a:rPr lang="ru-RU" dirty="0" smtClean="0"/>
              <a:t>олщина 0,1-0,2 </a:t>
            </a:r>
            <a:r>
              <a:rPr lang="ru-RU" dirty="0"/>
              <a:t>мм. </a:t>
            </a:r>
            <a:endParaRPr lang="ru-RU" dirty="0" smtClean="0"/>
          </a:p>
          <a:p>
            <a:r>
              <a:rPr lang="ru-RU" dirty="0" smtClean="0"/>
              <a:t>Эта </a:t>
            </a:r>
            <a:r>
              <a:rPr lang="ru-RU" dirty="0"/>
              <a:t>оболочка состоит из многих (до 12) слоев различных по форме нервных клеток, которые, соединяясь между собой своими отростками, сплетают ажурную сетку (отсюда ее название</a:t>
            </a:r>
            <a:r>
              <a:rPr lang="ru-RU" dirty="0" smtClean="0"/>
              <a:t>).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dirty="0" smtClean="0"/>
              <a:t>Основная </a:t>
            </a:r>
            <a:r>
              <a:rPr lang="ru-RU" dirty="0"/>
              <a:t>масса колбочек находится в центральной части сетчатки, образуя так называемую желтое пятно. </a:t>
            </a:r>
            <a:endParaRPr lang="ru-RU" dirty="0" smtClean="0"/>
          </a:p>
          <a:p>
            <a:r>
              <a:rPr lang="ru-RU" dirty="0" smtClean="0"/>
              <a:t>Желтое </a:t>
            </a:r>
            <a:r>
              <a:rPr lang="ru-RU" dirty="0"/>
              <a:t>пятно является местом наилучшего видение при дневном освещении и обеспечивает центральный зрение, а также восприятие световых волн разной длины, что является основой выделения (распознавания) цветов. </a:t>
            </a:r>
            <a:endParaRPr lang="ru-RU" dirty="0" smtClean="0"/>
          </a:p>
          <a:p>
            <a:r>
              <a:rPr lang="ru-RU" dirty="0" smtClean="0"/>
              <a:t>Остальные </a:t>
            </a:r>
            <a:r>
              <a:rPr lang="ru-RU" dirty="0"/>
              <a:t>сетчатки в основном представлена ​​палочками и способна воспринимать только черно-белые образы (в том числе в темноте), а также обусловливает периферическое зрение. </a:t>
            </a:r>
          </a:p>
        </p:txBody>
      </p:sp>
      <p:sp>
        <p:nvSpPr>
          <p:cNvPr id="4" name="Управляющая кнопка: назад 3">
            <a:hlinkClick r:id="rId2" action="ppaction://hlinksldjump" highlightClick="1"/>
            <a:hlinkHover r:id="rId3" action="ppaction://hlinksldjump"/>
          </p:cNvPr>
          <p:cNvSpPr/>
          <p:nvPr/>
        </p:nvSpPr>
        <p:spPr>
          <a:xfrm>
            <a:off x="8101584" y="5949280"/>
            <a:ext cx="718888" cy="692696"/>
          </a:xfrm>
          <a:prstGeom prst="actionButtonBackPrevious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C:\Users\Samsung\Pictures\глаз 2.g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sp>
        <p:nvSpPr>
          <p:cNvPr id="7" name="TextBox 6"/>
          <p:cNvSpPr txBox="1"/>
          <p:nvPr/>
        </p:nvSpPr>
        <p:spPr>
          <a:xfrm>
            <a:off x="251520" y="2996952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hlinkClick r:id="rId3" action="ppaction://hlinksldjump"/>
              </a:rPr>
              <a:t>Зрачок</a:t>
            </a:r>
            <a:endParaRPr lang="ru-RU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79512" y="1700808"/>
            <a:ext cx="16387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hlinkClick r:id="rId4" action="ppaction://hlinksldjump"/>
              </a:rPr>
              <a:t>Роговица</a:t>
            </a:r>
            <a:endParaRPr lang="ru-RU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307883" y="764704"/>
            <a:ext cx="15422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hlinkClick r:id="rId3" action="ppaction://hlinksldjump"/>
              </a:rPr>
              <a:t>Радужка</a:t>
            </a:r>
            <a:endParaRPr lang="ru-RU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347864" y="188640"/>
            <a:ext cx="17736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hlinkClick r:id="rId5" action="ppaction://hlinksldjump"/>
              </a:rPr>
              <a:t>Хрусталик</a:t>
            </a:r>
            <a:endParaRPr lang="ru-RU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940152" y="404664"/>
            <a:ext cx="12939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hlinkClick r:id="" action="ppaction://noaction"/>
              </a:rPr>
              <a:t>Склера</a:t>
            </a:r>
            <a:endParaRPr lang="ru-RU" sz="2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653317" y="1124744"/>
            <a:ext cx="249068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hlinkClick r:id="rId6" action="ppaction://hlinksldjump"/>
              </a:rPr>
              <a:t>Стекловидное </a:t>
            </a:r>
          </a:p>
          <a:p>
            <a:pPr algn="ctr"/>
            <a:r>
              <a:rPr lang="ru-RU" sz="2800" b="1" dirty="0" smtClean="0">
                <a:hlinkClick r:id="rId6" action="ppaction://hlinksldjump"/>
              </a:rPr>
              <a:t>тело</a:t>
            </a:r>
            <a:endParaRPr lang="ru-RU" sz="2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837663" y="2636912"/>
            <a:ext cx="230633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hlinkClick r:id="rId7" action="ppaction://hlinksldjump"/>
              </a:rPr>
              <a:t>Центральная </a:t>
            </a:r>
          </a:p>
          <a:p>
            <a:pPr algn="ctr"/>
            <a:r>
              <a:rPr lang="ru-RU" sz="2800" b="1" dirty="0" smtClean="0">
                <a:hlinkClick r:id="rId7" action="ppaction://hlinksldjump"/>
              </a:rPr>
              <a:t>ямка</a:t>
            </a:r>
            <a:endParaRPr lang="ru-RU" sz="28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7832422" y="3789040"/>
            <a:ext cx="131157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/>
              <a:t>Слепое</a:t>
            </a:r>
          </a:p>
          <a:p>
            <a:pPr algn="ctr"/>
            <a:r>
              <a:rPr lang="ru-RU" sz="2800" b="1" dirty="0" smtClean="0"/>
              <a:t>пятно</a:t>
            </a:r>
            <a:endParaRPr lang="ru-RU" sz="28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7063045" y="5445224"/>
            <a:ext cx="208095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hlinkClick r:id="rId8" action="ppaction://hlinksldjump"/>
              </a:rPr>
              <a:t>Зрительный</a:t>
            </a:r>
          </a:p>
          <a:p>
            <a:pPr algn="ctr"/>
            <a:r>
              <a:rPr lang="ru-RU" sz="2800" b="1" dirty="0" smtClean="0">
                <a:hlinkClick r:id="rId8" action="ppaction://hlinksldjump"/>
              </a:rPr>
              <a:t>нерв</a:t>
            </a:r>
            <a:endParaRPr lang="ru-RU" sz="28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5220072" y="5903893"/>
            <a:ext cx="193110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hlinkClick r:id="rId9" action="ppaction://hlinksldjump"/>
              </a:rPr>
              <a:t>Сосудистая</a:t>
            </a:r>
          </a:p>
          <a:p>
            <a:pPr algn="ctr"/>
            <a:r>
              <a:rPr lang="ru-RU" sz="2800" b="1" dirty="0" smtClean="0">
                <a:hlinkClick r:id="rId9" action="ppaction://hlinksldjump"/>
              </a:rPr>
              <a:t>оболочка</a:t>
            </a:r>
            <a:endParaRPr lang="ru-RU" sz="28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3419872" y="6093296"/>
            <a:ext cx="15373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hlinkClick r:id="rId7" action="ppaction://hlinksldjump"/>
              </a:rPr>
              <a:t>Сетчатка</a:t>
            </a:r>
            <a:endParaRPr lang="ru-RU" sz="28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1403648" y="5373216"/>
            <a:ext cx="184383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hlinkClick r:id="rId10" action="ppaction://hlinksldjump"/>
              </a:rPr>
              <a:t>Ресничное</a:t>
            </a:r>
          </a:p>
          <a:p>
            <a:pPr algn="ctr"/>
            <a:r>
              <a:rPr lang="ru-RU" sz="2800" b="1" dirty="0" smtClean="0">
                <a:hlinkClick r:id="rId10" action="ppaction://hlinksldjump"/>
              </a:rPr>
              <a:t>тело</a:t>
            </a:r>
            <a:endParaRPr lang="ru-RU" sz="28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0" y="4221088"/>
            <a:ext cx="200157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hlinkClick r:id="rId11" action="ppaction://hlinksldjump"/>
              </a:rPr>
              <a:t>Водянистая</a:t>
            </a:r>
          </a:p>
          <a:p>
            <a:pPr algn="ctr"/>
            <a:r>
              <a:rPr lang="ru-RU" sz="2800" b="1" dirty="0" smtClean="0">
                <a:hlinkClick r:id="rId11" action="ppaction://hlinksldjump"/>
              </a:rPr>
              <a:t>влага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Радужка</a:t>
            </a:r>
            <a:endParaRPr lang="ru-RU" sz="5400" b="1" dirty="0">
              <a:ln w="19050">
                <a:solidFill>
                  <a:schemeClr val="tx1"/>
                </a:solidFill>
                <a:prstDash val="solid"/>
              </a:ln>
              <a:solidFill>
                <a:srgbClr val="008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имеет отверстие -</a:t>
            </a:r>
            <a:r>
              <a:rPr lang="ru-RU" b="1" u="sng" dirty="0"/>
              <a:t>зрачок</a:t>
            </a:r>
            <a:r>
              <a:rPr lang="ru-RU" dirty="0"/>
              <a:t>. Радужка является как бы дном передней камеры. </a:t>
            </a:r>
            <a:endParaRPr lang="ru-RU" dirty="0" smtClean="0"/>
          </a:p>
          <a:p>
            <a:r>
              <a:rPr lang="ru-RU" dirty="0" smtClean="0"/>
              <a:t>С </a:t>
            </a:r>
            <a:r>
              <a:rPr lang="ru-RU" dirty="0"/>
              <a:t>помощью двух мышц радужки зрачок суживается и расширяется, автоматически регулируя величину светового потока, входящего в глаз, в зависимости от освещения. </a:t>
            </a:r>
            <a:endParaRPr lang="ru-RU" dirty="0" smtClean="0"/>
          </a:p>
          <a:p>
            <a:r>
              <a:rPr lang="ru-RU" dirty="0" smtClean="0"/>
              <a:t>Цвет </a:t>
            </a:r>
            <a:r>
              <a:rPr lang="ru-RU" dirty="0"/>
              <a:t>радужки зависит от различного содержания в ней пигмента: при малом его количестве глаза светлые (серые, </a:t>
            </a:r>
            <a:r>
              <a:rPr lang="ru-RU" dirty="0" err="1"/>
              <a:t>голубые</a:t>
            </a:r>
            <a:r>
              <a:rPr lang="ru-RU" dirty="0"/>
              <a:t>, зеленоватые), если его много - темные (карие). </a:t>
            </a:r>
          </a:p>
        </p:txBody>
      </p:sp>
      <p:sp>
        <p:nvSpPr>
          <p:cNvPr id="4" name="Управляющая кнопка: назад 3">
            <a:hlinkClick r:id="rId2" action="ppaction://hlinksldjump" highlightClick="1"/>
            <a:hlinkHover r:id="rId3" action="ppaction://hlinksldjump"/>
          </p:cNvPr>
          <p:cNvSpPr/>
          <p:nvPr/>
        </p:nvSpPr>
        <p:spPr>
          <a:xfrm>
            <a:off x="8101584" y="5949280"/>
            <a:ext cx="718888" cy="692696"/>
          </a:xfrm>
          <a:prstGeom prst="actionButtonBackPrevious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Сетчатка</a:t>
            </a:r>
            <a:r>
              <a:rPr lang="ru-RU" b="1" dirty="0"/>
              <a:t> 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Представляет </a:t>
            </a:r>
            <a:r>
              <a:rPr lang="ru-RU" dirty="0"/>
              <a:t>собой тонкую (0,1-0,3 мм), прозрачную </a:t>
            </a:r>
            <a:r>
              <a:rPr lang="ru-RU" dirty="0" smtClean="0"/>
              <a:t>пленку. </a:t>
            </a:r>
          </a:p>
          <a:p>
            <a:r>
              <a:rPr lang="ru-RU" dirty="0" smtClean="0"/>
              <a:t>В ней находятся </a:t>
            </a:r>
            <a:r>
              <a:rPr lang="ru-RU" dirty="0"/>
              <a:t>светочувствительные клетки, фоторецепторы - </a:t>
            </a:r>
            <a:r>
              <a:rPr lang="ru-RU" b="1" dirty="0"/>
              <a:t>палочки</a:t>
            </a:r>
            <a:r>
              <a:rPr lang="ru-RU" dirty="0"/>
              <a:t> и </a:t>
            </a:r>
            <a:r>
              <a:rPr lang="ru-RU" b="1" dirty="0" smtClean="0"/>
              <a:t>колбочки</a:t>
            </a:r>
            <a:r>
              <a:rPr lang="ru-RU" dirty="0" smtClean="0"/>
              <a:t>.</a:t>
            </a:r>
          </a:p>
          <a:p>
            <a:r>
              <a:rPr lang="ru-RU" b="1" dirty="0" smtClean="0"/>
              <a:t>Палочки</a:t>
            </a:r>
            <a:r>
              <a:rPr lang="ru-RU" dirty="0" smtClean="0"/>
              <a:t> расположены  </a:t>
            </a:r>
            <a:r>
              <a:rPr lang="ru-RU" dirty="0"/>
              <a:t>по периферии и отвечают за </a:t>
            </a:r>
            <a:r>
              <a:rPr lang="ru-RU" dirty="0" err="1"/>
              <a:t>светоощущение</a:t>
            </a:r>
            <a:r>
              <a:rPr lang="ru-RU" dirty="0"/>
              <a:t>, сумеречное и периферическое зрение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b="1" dirty="0"/>
              <a:t>Колбочки</a:t>
            </a:r>
            <a:r>
              <a:rPr lang="ru-RU" dirty="0"/>
              <a:t> локализуются в центральных отделах сетчатки, в условиях достаточного освещения формируя цветоощущение и центральное зрение. </a:t>
            </a:r>
            <a:endParaRPr lang="ru-RU" dirty="0" smtClean="0"/>
          </a:p>
          <a:p>
            <a:r>
              <a:rPr lang="ru-RU" dirty="0" smtClean="0"/>
              <a:t>Наивысшую </a:t>
            </a:r>
            <a:r>
              <a:rPr lang="ru-RU" dirty="0"/>
              <a:t>остроту зрения обеспечивает область </a:t>
            </a:r>
            <a:r>
              <a:rPr lang="ru-RU" b="1" dirty="0"/>
              <a:t>желтого пятна </a:t>
            </a:r>
            <a:r>
              <a:rPr lang="ru-RU" dirty="0"/>
              <a:t>и </a:t>
            </a:r>
            <a:r>
              <a:rPr lang="ru-RU" b="1" u="sng" dirty="0"/>
              <a:t>центральная ямка</a:t>
            </a:r>
            <a:r>
              <a:rPr lang="ru-RU" dirty="0"/>
              <a:t> сетчатки.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Управляющая кнопка: назад 3">
            <a:hlinkClick r:id="rId2" action="ppaction://hlinksldjump" highlightClick="1"/>
            <a:hlinkHover r:id="rId3" action="ppaction://hlinksldjump"/>
          </p:cNvPr>
          <p:cNvSpPr/>
          <p:nvPr/>
        </p:nvSpPr>
        <p:spPr>
          <a:xfrm>
            <a:off x="8101584" y="5949280"/>
            <a:ext cx="718888" cy="692696"/>
          </a:xfrm>
          <a:prstGeom prst="actionButtonBackPrevious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Хрусталик 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вторая (после роговицы) преломляющая среда оптической системы глаза, располагается за радужной оболочкой и лежит в ямке стекловидного тела.</a:t>
            </a:r>
          </a:p>
        </p:txBody>
      </p:sp>
      <p:sp>
        <p:nvSpPr>
          <p:cNvPr id="4" name="Управляющая кнопка: назад 3">
            <a:hlinkClick r:id="rId2" action="ppaction://hlinksldjump" highlightClick="1"/>
            <a:hlinkHover r:id="rId3" action="ppaction://hlinksldjump"/>
          </p:cNvPr>
          <p:cNvSpPr/>
          <p:nvPr/>
        </p:nvSpPr>
        <p:spPr>
          <a:xfrm>
            <a:off x="8101584" y="5949280"/>
            <a:ext cx="718888" cy="692696"/>
          </a:xfrm>
          <a:prstGeom prst="actionButtonBackPrevious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Стекловидное тело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з</a:t>
            </a:r>
            <a:r>
              <a:rPr lang="ru-RU" dirty="0" smtClean="0"/>
              <a:t>анимает </a:t>
            </a:r>
            <a:r>
              <a:rPr lang="ru-RU" dirty="0"/>
              <a:t>большую заднюю часть полости глаза и состоит из прозрачных волокон и </a:t>
            </a:r>
            <a:r>
              <a:rPr lang="ru-RU" dirty="0" err="1"/>
              <a:t>гелеподобного</a:t>
            </a:r>
            <a:r>
              <a:rPr lang="ru-RU" dirty="0"/>
              <a:t> вещества. Обеспечивает сохранение формы и объема глаза.</a:t>
            </a:r>
          </a:p>
        </p:txBody>
      </p:sp>
      <p:sp>
        <p:nvSpPr>
          <p:cNvPr id="4" name="Управляющая кнопка: назад 3">
            <a:hlinkClick r:id="rId2" action="ppaction://hlinksldjump" highlightClick="1"/>
            <a:hlinkHover r:id="rId3" action="ppaction://hlinksldjump"/>
          </p:cNvPr>
          <p:cNvSpPr/>
          <p:nvPr/>
        </p:nvSpPr>
        <p:spPr>
          <a:xfrm>
            <a:off x="8101584" y="5949280"/>
            <a:ext cx="718888" cy="692696"/>
          </a:xfrm>
          <a:prstGeom prst="actionButtonBackPrevious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Зрительные нервы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36713"/>
            <a:ext cx="9144000" cy="2304256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Нервы</a:t>
            </a:r>
            <a:r>
              <a:rPr lang="ru-RU" sz="2400" dirty="0"/>
              <a:t> правой и левой стороны перекрещиваются, причем у человека </a:t>
            </a:r>
            <a:r>
              <a:rPr lang="ru-RU" sz="2400" dirty="0" smtClean="0"/>
              <a:t>лишь </a:t>
            </a:r>
            <a:r>
              <a:rPr lang="ru-RU" sz="2400" dirty="0"/>
              <a:t>половина волокон каждого зрительного нерва. </a:t>
            </a:r>
            <a:endParaRPr lang="ru-RU" sz="2400" dirty="0" smtClean="0"/>
          </a:p>
          <a:p>
            <a:r>
              <a:rPr lang="ru-RU" sz="2400" dirty="0" smtClean="0"/>
              <a:t>Вся зрительная </a:t>
            </a:r>
            <a:r>
              <a:rPr lang="ru-RU" sz="2400" dirty="0"/>
              <a:t>информация в кодированном виде передается в виде импульсов по волокнам зрительного нерва в головной мозг, </a:t>
            </a:r>
            <a:r>
              <a:rPr lang="ru-RU" sz="2400" dirty="0" smtClean="0"/>
              <a:t>где </a:t>
            </a:r>
            <a:r>
              <a:rPr lang="ru-RU" sz="2400" dirty="0"/>
              <a:t>и происходит формирование зрительного </a:t>
            </a:r>
            <a:r>
              <a:rPr lang="ru-RU" sz="2400" dirty="0" smtClean="0"/>
              <a:t>образа.</a:t>
            </a:r>
            <a:endParaRPr lang="ru-RU" sz="2400" dirty="0"/>
          </a:p>
        </p:txBody>
      </p:sp>
      <p:sp>
        <p:nvSpPr>
          <p:cNvPr id="4" name="Управляющая кнопка: назад 3">
            <a:hlinkClick r:id="rId2" action="ppaction://hlinksldjump" highlightClick="1"/>
            <a:hlinkHover r:id="rId3" action="ppaction://hlinksldjump"/>
          </p:cNvPr>
          <p:cNvSpPr/>
          <p:nvPr/>
        </p:nvSpPr>
        <p:spPr>
          <a:xfrm>
            <a:off x="8101584" y="5949280"/>
            <a:ext cx="718888" cy="692696"/>
          </a:xfrm>
          <a:prstGeom prst="actionButtonBackPrevious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852936"/>
            <a:ext cx="5153025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267744" y="602128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5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483768" y="580526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4</a:t>
            </a:r>
            <a:endParaRPr lang="ru-R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843808" y="5949280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3</a:t>
            </a:r>
            <a:endParaRPr lang="ru-RU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131840" y="594928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2</a:t>
            </a:r>
            <a:endParaRPr lang="ru-RU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563888" y="602128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1</a:t>
            </a:r>
            <a:endParaRPr lang="ru-RU" b="1" dirty="0"/>
          </a:p>
        </p:txBody>
      </p:sp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2120" y="2924944"/>
            <a:ext cx="3240360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Ресничное тело</a:t>
            </a:r>
            <a:endParaRPr lang="ru-RU" b="1" dirty="0">
              <a:ln w="19050">
                <a:solidFill>
                  <a:schemeClr val="tx1"/>
                </a:solidFill>
                <a:prstDash val="solid"/>
              </a:ln>
              <a:solidFill>
                <a:srgbClr val="008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Место </a:t>
            </a:r>
            <a:r>
              <a:rPr lang="ru-RU" dirty="0"/>
              <a:t>соединения </a:t>
            </a:r>
            <a:r>
              <a:rPr lang="ru-RU" dirty="0" smtClean="0"/>
              <a:t>склеры</a:t>
            </a:r>
            <a:r>
              <a:rPr lang="ru-RU" dirty="0"/>
              <a:t> и </a:t>
            </a:r>
            <a:r>
              <a:rPr lang="ru-RU" dirty="0" smtClean="0"/>
              <a:t>роговицы, предназначено </a:t>
            </a:r>
            <a:r>
              <a:rPr lang="ru-RU" dirty="0"/>
              <a:t>для аккомодации глаза, поддерживая, фиксируя и </a:t>
            </a:r>
            <a:r>
              <a:rPr lang="ru-RU" dirty="0" smtClean="0"/>
              <a:t>растягивая</a:t>
            </a:r>
            <a:r>
              <a:rPr lang="ru-RU" dirty="0"/>
              <a:t> </a:t>
            </a:r>
            <a:r>
              <a:rPr lang="ru-RU" dirty="0" smtClean="0"/>
              <a:t>хрусталик</a:t>
            </a:r>
            <a:r>
              <a:rPr lang="ru-RU" dirty="0"/>
              <a:t> . </a:t>
            </a:r>
            <a:endParaRPr lang="ru-RU" dirty="0" smtClean="0"/>
          </a:p>
          <a:p>
            <a:r>
              <a:rPr lang="ru-RU" dirty="0"/>
              <a:t> Большая часть ресничного тела - это </a:t>
            </a:r>
            <a:r>
              <a:rPr lang="ru-RU" dirty="0" smtClean="0"/>
              <a:t>ресничная мышца</a:t>
            </a:r>
            <a:r>
              <a:rPr lang="ru-RU" dirty="0"/>
              <a:t> . </a:t>
            </a:r>
            <a:endParaRPr lang="ru-RU" dirty="0" smtClean="0"/>
          </a:p>
          <a:p>
            <a:r>
              <a:rPr lang="ru-RU" b="1" dirty="0"/>
              <a:t>Аккомодация</a:t>
            </a:r>
            <a:r>
              <a:rPr lang="ru-RU" dirty="0"/>
              <a:t> – это способность глаза человека к хорошему качеству зрения на разных расстояниях.</a:t>
            </a:r>
          </a:p>
        </p:txBody>
      </p:sp>
      <p:sp>
        <p:nvSpPr>
          <p:cNvPr id="4" name="Управляющая кнопка: назад 3">
            <a:hlinkClick r:id="rId2" action="ppaction://hlinksldjump" highlightClick="1"/>
            <a:hlinkHover r:id="rId3" action="ppaction://hlinksldjump"/>
          </p:cNvPr>
          <p:cNvSpPr/>
          <p:nvPr/>
        </p:nvSpPr>
        <p:spPr>
          <a:xfrm>
            <a:off x="8101584" y="5949280"/>
            <a:ext cx="718888" cy="692696"/>
          </a:xfrm>
          <a:prstGeom prst="actionButtonBackPrevious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Водянистая влага</a:t>
            </a:r>
            <a:endParaRPr lang="ru-RU" sz="4800" b="1" dirty="0">
              <a:ln w="19050">
                <a:solidFill>
                  <a:schemeClr val="tx1"/>
                </a:solidFill>
                <a:prstDash val="solid"/>
              </a:ln>
              <a:solidFill>
                <a:srgbClr val="008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Прозрачная </a:t>
            </a:r>
            <a:r>
              <a:rPr lang="ru-RU" dirty="0"/>
              <a:t>жидкость, заполняющая переднюю и заднюю </a:t>
            </a:r>
            <a:r>
              <a:rPr lang="ru-RU" dirty="0" smtClean="0"/>
              <a:t>камеры глаза.</a:t>
            </a:r>
          </a:p>
          <a:p>
            <a:r>
              <a:rPr lang="ru-RU" dirty="0"/>
              <a:t> Водянистая влага содержит питательные вещества (аминокислоты, глюкозу), которые необходимы для питания </a:t>
            </a:r>
            <a:r>
              <a:rPr lang="ru-RU" dirty="0" smtClean="0"/>
              <a:t>глаза.</a:t>
            </a:r>
          </a:p>
          <a:p>
            <a:r>
              <a:rPr lang="ru-RU" dirty="0"/>
              <a:t>Благодаря присутствию в водянистой влаге иммуноглобулинов и своей постоянной циркуляции она способствует удалению потенциально опасных факторов из внутренней части </a:t>
            </a:r>
            <a:r>
              <a:rPr lang="ru-RU" dirty="0" smtClean="0"/>
              <a:t>глаза.</a:t>
            </a:r>
            <a:endParaRPr lang="ru-RU" dirty="0"/>
          </a:p>
          <a:p>
            <a:r>
              <a:rPr lang="ru-RU" dirty="0" smtClean="0"/>
              <a:t>Водянистая </a:t>
            </a:r>
            <a:r>
              <a:rPr lang="ru-RU" dirty="0"/>
              <a:t>влага - это светопреломляющая среда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Обусловливает </a:t>
            </a:r>
            <a:r>
              <a:rPr lang="ru-RU" dirty="0"/>
              <a:t>внутриглазное давление.</a:t>
            </a:r>
          </a:p>
        </p:txBody>
      </p:sp>
      <p:sp>
        <p:nvSpPr>
          <p:cNvPr id="4" name="Управляющая кнопка: назад 3">
            <a:hlinkClick r:id="rId2" action="ppaction://hlinksldjump" highlightClick="1"/>
            <a:hlinkHover r:id="rId3" action="ppaction://hlinksldjump"/>
          </p:cNvPr>
          <p:cNvSpPr/>
          <p:nvPr/>
        </p:nvSpPr>
        <p:spPr>
          <a:xfrm>
            <a:off x="8101584" y="5949280"/>
            <a:ext cx="718888" cy="692696"/>
          </a:xfrm>
          <a:prstGeom prst="actionButtonBackPrevious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Роговица</a:t>
            </a:r>
            <a:endParaRPr lang="ru-RU" sz="4800" b="1" dirty="0">
              <a:ln w="19050">
                <a:solidFill>
                  <a:schemeClr val="tx1"/>
                </a:solidFill>
                <a:prstDash val="solid"/>
              </a:ln>
              <a:solidFill>
                <a:srgbClr val="008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ru-RU" dirty="0"/>
              <a:t>это передний прозрачный отдел наружной капсулы глазного яблока и вместе с тем главная преломляющая среда в оптической системе </a:t>
            </a:r>
            <a:r>
              <a:rPr lang="ru-RU" dirty="0" smtClean="0"/>
              <a:t>глаза, </a:t>
            </a:r>
            <a:r>
              <a:rPr lang="ru-RU" dirty="0"/>
              <a:t>имеет форму выпукло-вогнутой линзы. </a:t>
            </a:r>
          </a:p>
          <a:p>
            <a:endParaRPr lang="ru-RU" dirty="0"/>
          </a:p>
        </p:txBody>
      </p:sp>
      <p:sp>
        <p:nvSpPr>
          <p:cNvPr id="4" name="Управляющая кнопка: назад 3">
            <a:hlinkClick r:id="rId2" action="ppaction://hlinksldjump" highlightClick="1"/>
            <a:hlinkHover r:id="rId3" action="ppaction://hlinksldjump"/>
          </p:cNvPr>
          <p:cNvSpPr/>
          <p:nvPr/>
        </p:nvSpPr>
        <p:spPr>
          <a:xfrm>
            <a:off x="8101584" y="5949280"/>
            <a:ext cx="718888" cy="692696"/>
          </a:xfrm>
          <a:prstGeom prst="actionButtonBackPrevious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Зрительный анализатор</a:t>
            </a:r>
            <a:endParaRPr lang="ru-RU" sz="6000" b="1" dirty="0">
              <a:ln w="19050">
                <a:solidFill>
                  <a:schemeClr val="tx1"/>
                </a:solidFill>
                <a:prstDash val="solid"/>
              </a:ln>
              <a:solidFill>
                <a:srgbClr val="008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800" dirty="0" smtClean="0"/>
              <a:t>    является </a:t>
            </a:r>
            <a:r>
              <a:rPr lang="ru-RU" sz="4800" dirty="0"/>
              <a:t>важнейшим </a:t>
            </a:r>
            <a:r>
              <a:rPr lang="ru-RU" sz="4800" dirty="0" smtClean="0"/>
              <a:t>среди других, потому </a:t>
            </a:r>
            <a:r>
              <a:rPr lang="ru-RU" sz="4800" dirty="0"/>
              <a:t>что дает человеку более 80% всей информации об окружающей среде.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ru-RU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Оптическая система глаза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3672408"/>
          </a:xfrm>
        </p:spPr>
        <p:txBody>
          <a:bodyPr>
            <a:normAutofit/>
          </a:bodyPr>
          <a:lstStyle/>
          <a:p>
            <a:r>
              <a:rPr lang="ru-RU" sz="2400" dirty="0"/>
              <a:t>состоит из роговицы, влаги передней камеры, хрусталика и стекловидного тела. Лучи света проходят прозрачные среды глаза, преломляются на поверхностях основных линз - роговицы и хрусталика и, фокусируясь на сетчатке, "рисуют" на ней изображение предметов внешнего мира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7" y="2780928"/>
            <a:ext cx="6336705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Основные </a:t>
            </a:r>
            <a:r>
              <a:rPr lang="ru-RU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зрительные функции: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67544" y="1268760"/>
          <a:ext cx="8229600" cy="41452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b="1" i="0" kern="1200" dirty="0" smtClean="0">
                          <a:ln w="3175">
                            <a:solidFill>
                              <a:schemeClr val="tx1"/>
                            </a:solidFill>
                          </a:ln>
                          <a:solidFill>
                            <a:srgbClr val="008000"/>
                          </a:solidFill>
                          <a:latin typeface="+mn-lt"/>
                          <a:ea typeface="+mn-ea"/>
                          <a:cs typeface="+mn-cs"/>
                        </a:rPr>
                        <a:t>центральное зрение</a:t>
                      </a:r>
                      <a:r>
                        <a:rPr lang="ru-RU" sz="2000" b="0" i="0" kern="1200" dirty="0" smtClean="0">
                          <a:ln w="3175">
                            <a:solidFill>
                              <a:schemeClr val="tx1"/>
                            </a:solidFill>
                          </a:ln>
                          <a:solidFill>
                            <a:srgbClr val="008000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ru-RU" sz="2000" b="0" i="0" kern="1200" dirty="0" smtClean="0">
                          <a:ln w="3175">
                            <a:solidFill>
                              <a:schemeClr val="tx1"/>
                            </a:solidFill>
                          </a:ln>
                          <a:solidFill>
                            <a:srgbClr val="008000"/>
                          </a:solidFill>
                          <a:latin typeface="+mn-lt"/>
                          <a:ea typeface="+mn-ea"/>
                          <a:cs typeface="+mn-cs"/>
                        </a:rPr>
                        <a:t>(характеризуется остротой зрения)</a:t>
                      </a:r>
                      <a:endParaRPr lang="ru-RU" sz="2000" dirty="0">
                        <a:ln w="3175">
                          <a:solidFill>
                            <a:schemeClr val="tx1"/>
                          </a:solidFill>
                        </a:ln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0" kern="1200" dirty="0" smtClean="0">
                          <a:ln w="3175">
                            <a:solidFill>
                              <a:schemeClr val="tx1"/>
                            </a:solidFill>
                          </a:ln>
                          <a:solidFill>
                            <a:srgbClr val="008000"/>
                          </a:solidFill>
                          <a:latin typeface="+mn-lt"/>
                          <a:ea typeface="+mn-ea"/>
                          <a:cs typeface="+mn-cs"/>
                        </a:rPr>
                        <a:t>периферическое зрение</a:t>
                      </a:r>
                    </a:p>
                    <a:p>
                      <a:pPr algn="ctr"/>
                      <a:r>
                        <a:rPr lang="ru-RU" sz="2000" b="0" i="0" kern="1200" dirty="0" smtClean="0">
                          <a:ln w="3175">
                            <a:solidFill>
                              <a:schemeClr val="tx1"/>
                            </a:solidFill>
                          </a:ln>
                          <a:solidFill>
                            <a:srgbClr val="008000"/>
                          </a:solidFill>
                          <a:latin typeface="+mn-lt"/>
                          <a:ea typeface="+mn-ea"/>
                          <a:cs typeface="+mn-cs"/>
                        </a:rPr>
                        <a:t> (характеризуется полем зрения)</a:t>
                      </a:r>
                      <a:endParaRPr lang="ru-RU" sz="2000" dirty="0">
                        <a:ln w="3175">
                          <a:solidFill>
                            <a:schemeClr val="tx1"/>
                          </a:solidFill>
                        </a:ln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i="0" kern="1200" dirty="0" smtClean="0">
                          <a:ln w="3175">
                            <a:solidFill>
                              <a:schemeClr val="tx1"/>
                            </a:solidFill>
                          </a:ln>
                          <a:solidFill>
                            <a:srgbClr val="008000"/>
                          </a:solidFill>
                          <a:latin typeface="+mn-lt"/>
                          <a:ea typeface="+mn-ea"/>
                          <a:cs typeface="+mn-cs"/>
                        </a:rPr>
                        <a:t>цветовое зрение</a:t>
                      </a:r>
                      <a:endParaRPr lang="ru-RU" sz="2000" dirty="0">
                        <a:ln w="3175">
                          <a:solidFill>
                            <a:schemeClr val="tx1"/>
                          </a:solidFill>
                        </a:ln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0" kern="1200" dirty="0" err="1" smtClean="0">
                          <a:ln w="3175">
                            <a:solidFill>
                              <a:schemeClr val="tx1"/>
                            </a:solidFill>
                          </a:ln>
                          <a:solidFill>
                            <a:srgbClr val="008000"/>
                          </a:solidFill>
                          <a:latin typeface="+mn-lt"/>
                          <a:ea typeface="+mn-ea"/>
                          <a:cs typeface="+mn-cs"/>
                        </a:rPr>
                        <a:t>светоощущение</a:t>
                      </a:r>
                      <a:r>
                        <a:rPr lang="ru-RU" sz="2000" b="1" i="0" kern="1200" dirty="0" smtClean="0">
                          <a:ln w="3175">
                            <a:solidFill>
                              <a:schemeClr val="tx1"/>
                            </a:solidFill>
                          </a:ln>
                          <a:solidFill>
                            <a:srgbClr val="008000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algn="ctr"/>
                      <a:r>
                        <a:rPr lang="ru-RU" sz="2000" b="0" i="0" kern="1200" dirty="0" smtClean="0">
                          <a:ln w="3175">
                            <a:solidFill>
                              <a:schemeClr val="tx1"/>
                            </a:solidFill>
                          </a:ln>
                          <a:solidFill>
                            <a:srgbClr val="008000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ru-RU" sz="2000" b="0" i="0" kern="1200" dirty="0" err="1" smtClean="0">
                          <a:ln w="3175">
                            <a:solidFill>
                              <a:schemeClr val="tx1"/>
                            </a:solidFill>
                          </a:ln>
                          <a:solidFill>
                            <a:srgbClr val="008000"/>
                          </a:solidFill>
                          <a:latin typeface="+mn-lt"/>
                          <a:ea typeface="+mn-ea"/>
                          <a:cs typeface="+mn-cs"/>
                        </a:rPr>
                        <a:t>темновая</a:t>
                      </a:r>
                      <a:r>
                        <a:rPr lang="ru-RU" sz="2000" b="0" i="0" kern="1200" dirty="0" smtClean="0">
                          <a:ln w="3175">
                            <a:solidFill>
                              <a:schemeClr val="tx1"/>
                            </a:solidFill>
                          </a:ln>
                          <a:solidFill>
                            <a:srgbClr val="008000"/>
                          </a:solidFill>
                          <a:latin typeface="+mn-lt"/>
                          <a:ea typeface="+mn-ea"/>
                          <a:cs typeface="+mn-cs"/>
                        </a:rPr>
                        <a:t> адаптация)</a:t>
                      </a:r>
                      <a:endParaRPr lang="ru-RU" sz="2000" dirty="0">
                        <a:ln w="3175">
                          <a:solidFill>
                            <a:schemeClr val="tx1"/>
                          </a:solidFill>
                        </a:ln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способность глаза четко различать детали предметов, оценивается по таблицам со специальными знаками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способность глаза воспринимать объем пространства при неподвижном положении глаза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это способность глаза воспринимать цвета и различать цветовые оттенки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способность глаза воспринимать минимальное (пороговое) количество света</a:t>
                      </a:r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Гигиена органа зрения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896544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u="sng" dirty="0" smtClean="0"/>
              <a:t>Сохранению </a:t>
            </a:r>
            <a:r>
              <a:rPr lang="ru-RU" u="sng" dirty="0"/>
              <a:t>зрения способствуют следующие </a:t>
            </a:r>
            <a:r>
              <a:rPr lang="ru-RU" u="sng" dirty="0" smtClean="0"/>
              <a:t>факторы:</a:t>
            </a:r>
          </a:p>
          <a:p>
            <a:pPr marL="514350" indent="-514350">
              <a:buAutoNum type="arabicParenR"/>
            </a:pPr>
            <a:r>
              <a:rPr lang="ru-RU" dirty="0" smtClean="0"/>
              <a:t>хорошее </a:t>
            </a:r>
            <a:r>
              <a:rPr lang="ru-RU" dirty="0"/>
              <a:t>освещение рабочего места, </a:t>
            </a:r>
            <a:endParaRPr lang="ru-RU" dirty="0" smtClean="0"/>
          </a:p>
          <a:p>
            <a:pPr marL="514350" indent="-514350">
              <a:buAutoNum type="arabicParenR"/>
            </a:pPr>
            <a:r>
              <a:rPr lang="ru-RU" dirty="0" smtClean="0"/>
              <a:t>расположение </a:t>
            </a:r>
            <a:r>
              <a:rPr lang="ru-RU" dirty="0"/>
              <a:t>источника света слева, </a:t>
            </a:r>
            <a:endParaRPr lang="ru-RU" dirty="0" smtClean="0"/>
          </a:p>
          <a:p>
            <a:pPr marL="514350" indent="-514350">
              <a:buAutoNum type="arabicParenR"/>
            </a:pPr>
            <a:r>
              <a:rPr lang="ru-RU" dirty="0" smtClean="0"/>
              <a:t>расстояние </a:t>
            </a:r>
            <a:r>
              <a:rPr lang="ru-RU" dirty="0"/>
              <a:t>от глаза до рассматриваемого </a:t>
            </a:r>
            <a:r>
              <a:rPr lang="ru-RU" dirty="0" smtClean="0"/>
              <a:t>предмета </a:t>
            </a:r>
            <a:r>
              <a:rPr lang="ru-RU" dirty="0"/>
              <a:t>должно быть около 30—35 см.  </a:t>
            </a:r>
            <a:endParaRPr lang="ru-RU" dirty="0" smtClean="0"/>
          </a:p>
          <a:p>
            <a:pPr marL="514350" indent="-514350">
              <a:buAutoNum type="arabicParenR"/>
            </a:pPr>
            <a:endParaRPr lang="ru-RU" dirty="0" smtClean="0"/>
          </a:p>
          <a:p>
            <a:pPr marL="514350" indent="-514350">
              <a:buNone/>
            </a:pPr>
            <a:r>
              <a:rPr lang="ru-RU" dirty="0" smtClean="0"/>
              <a:t> </a:t>
            </a:r>
            <a:r>
              <a:rPr lang="ru-RU" u="sng" dirty="0" smtClean="0"/>
              <a:t>Факторы риска:</a:t>
            </a:r>
          </a:p>
          <a:p>
            <a:pPr marL="514350" indent="-514350">
              <a:buAutoNum type="arabicParenR"/>
            </a:pPr>
            <a:r>
              <a:rPr lang="ru-RU" dirty="0" smtClean="0"/>
              <a:t>Чтение </a:t>
            </a:r>
            <a:r>
              <a:rPr lang="ru-RU" dirty="0"/>
              <a:t>лежа или в транспорте приводит к </a:t>
            </a:r>
            <a:r>
              <a:rPr lang="ru-RU" dirty="0" smtClean="0"/>
              <a:t>ухудшению зрения(из-за </a:t>
            </a:r>
            <a:r>
              <a:rPr lang="ru-RU" dirty="0"/>
              <a:t>постоянно меняющегося расстояния между книгой и хрусталиком происходит ослабление эластичности хрусталика и ресничной </a:t>
            </a:r>
            <a:r>
              <a:rPr lang="ru-RU" dirty="0" smtClean="0"/>
              <a:t>мышцы). </a:t>
            </a:r>
          </a:p>
          <a:p>
            <a:pPr marL="514350" indent="-514350">
              <a:buAutoNum type="arabicParenR"/>
            </a:pPr>
            <a:r>
              <a:rPr lang="ru-RU" dirty="0" smtClean="0"/>
              <a:t>2)Попадание </a:t>
            </a:r>
            <a:r>
              <a:rPr lang="ru-RU" dirty="0"/>
              <a:t>в них пыли и других частиц, слишком яркого света.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908720"/>
            <a:ext cx="9144000" cy="114300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ln w="28575">
                  <a:solidFill>
                    <a:schemeClr val="tx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БЕРЕГИТЕ ЗРЕНИЕ!</a:t>
            </a:r>
            <a:endParaRPr lang="ru-RU" sz="6000" b="1" dirty="0">
              <a:ln w="28575">
                <a:solidFill>
                  <a:schemeClr val="tx1"/>
                </a:solidFill>
                <a:prstDash val="solid"/>
              </a:ln>
              <a:solidFill>
                <a:srgbClr val="008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2780928"/>
            <a:ext cx="2933700" cy="341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Зрительная сенсорная </a:t>
            </a:r>
            <a:r>
              <a:rPr lang="ru-RU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система</a:t>
            </a:r>
            <a:endParaRPr lang="ru-RU" b="1" dirty="0">
              <a:ln w="19050">
                <a:solidFill>
                  <a:schemeClr val="tx1"/>
                </a:solidFill>
                <a:prstDash val="solid"/>
              </a:ln>
              <a:solidFill>
                <a:srgbClr val="008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79511" y="1600200"/>
          <a:ext cx="8784978" cy="44500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928326"/>
                <a:gridCol w="2928326"/>
                <a:gridCol w="292832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008000"/>
                          </a:solidFill>
                        </a:rPr>
                        <a:t>Периферическая</a:t>
                      </a:r>
                      <a:endParaRPr lang="ru-RU" sz="28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008000"/>
                          </a:solidFill>
                        </a:rPr>
                        <a:t>Проводниковая</a:t>
                      </a:r>
                      <a:endParaRPr lang="ru-RU" sz="28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008000"/>
                          </a:solidFill>
                        </a:rPr>
                        <a:t>Центральная</a:t>
                      </a:r>
                      <a:endParaRPr lang="ru-RU" sz="28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2966824">
                <a:tc>
                  <a:txBody>
                    <a:bodyPr/>
                    <a:lstStyle/>
                    <a:p>
                      <a:pPr algn="ctr"/>
                      <a:r>
                        <a:rPr lang="ru-RU" sz="2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рецепторный аппарат</a:t>
                      </a:r>
                      <a:r>
                        <a:rPr lang="ru-RU" sz="2800" b="0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сетчатки глаза (палочки и колбочки)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чувствительные правый и левый зрительные нервы, идущие через зрительные бугорки среднего</a:t>
                      </a:r>
                      <a:r>
                        <a:rPr lang="ru-RU" sz="2800" b="0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мозга и таламус до коры головного мозга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высшие зрительные центры в затылочных областях коры головного мозга</a:t>
                      </a:r>
                      <a:endParaRPr lang="ru-RU" sz="28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Функция </a:t>
            </a:r>
            <a:r>
              <a:rPr lang="ru-RU" sz="40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зрительного анализатора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    </a:t>
            </a:r>
            <a:r>
              <a:rPr lang="ru-RU" b="1" dirty="0" smtClean="0">
                <a:ln w="19050">
                  <a:solidFill>
                    <a:schemeClr val="tx1"/>
                  </a:solidFill>
                </a:ln>
                <a:solidFill>
                  <a:srgbClr val="008000"/>
                </a:solidFill>
              </a:rPr>
              <a:t>Зрение</a:t>
            </a:r>
            <a:r>
              <a:rPr lang="ru-RU" dirty="0" smtClean="0"/>
              <a:t> - способность </a:t>
            </a:r>
            <a:r>
              <a:rPr lang="ru-RU" dirty="0"/>
              <a:t>воспринимать свет, величину, взаимное расположение и расстояние между предметами с помощью </a:t>
            </a:r>
            <a:r>
              <a:rPr lang="ru-RU" dirty="0" smtClean="0"/>
              <a:t>органов </a:t>
            </a:r>
            <a:r>
              <a:rPr lang="ru-RU" dirty="0"/>
              <a:t>зрения, каким является пара глаз.</a:t>
            </a:r>
          </a:p>
        </p:txBody>
      </p:sp>
      <p:pic>
        <p:nvPicPr>
          <p:cNvPr id="15362" name="Picture 2" descr="Основы туристской деятельности. Лекция 8. Часть 1 &quot;Образован…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79712" y="3789041"/>
            <a:ext cx="4824536" cy="2664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Глаз</a:t>
            </a:r>
            <a:endParaRPr lang="ru-RU" sz="6000" b="1" dirty="0">
              <a:ln w="19050">
                <a:solidFill>
                  <a:schemeClr val="tx1"/>
                </a:solidFill>
                <a:prstDash val="solid"/>
              </a:ln>
              <a:solidFill>
                <a:srgbClr val="008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    Каждый </a:t>
            </a:r>
            <a:r>
              <a:rPr lang="ru-RU" dirty="0"/>
              <a:t>глаз содержится в углублении (глазнице) черепа и имеет </a:t>
            </a:r>
            <a:r>
              <a:rPr lang="ru-RU" dirty="0">
                <a:hlinkClick r:id="rId2" action="ppaction://hlinksldjump"/>
              </a:rPr>
              <a:t>вспомогательный аппарат глаза </a:t>
            </a:r>
            <a:r>
              <a:rPr lang="ru-RU" dirty="0"/>
              <a:t>и </a:t>
            </a:r>
            <a:r>
              <a:rPr lang="ru-RU" dirty="0">
                <a:hlinkClick r:id="rId3" action="ppaction://hlinksldjump"/>
              </a:rPr>
              <a:t>глазное яблоко</a:t>
            </a:r>
            <a:r>
              <a:rPr lang="ru-RU" dirty="0"/>
              <a:t>.</a:t>
            </a:r>
          </a:p>
        </p:txBody>
      </p:sp>
      <p:pic>
        <p:nvPicPr>
          <p:cNvPr id="23554" name="Picture 2" descr="http://im2-tub-ru.yandex.net/i?id=d1f3cbdf08e9c7a913efdf19db51eeb2-24-144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3789040"/>
            <a:ext cx="4104456" cy="2376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Вспомогательный аппарат глаза</a:t>
            </a: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67544" y="1412776"/>
          <a:ext cx="8229600" cy="454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648072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solidFill>
                            <a:srgbClr val="008000"/>
                          </a:solidFill>
                        </a:rPr>
                        <a:t>обеспечивает защиту и движения глаз</a:t>
                      </a:r>
                      <a:endParaRPr lang="ru-RU" sz="2800" dirty="0" smtClean="0">
                        <a:solidFill>
                          <a:srgbClr val="008000"/>
                        </a:solidFill>
                      </a:endParaRPr>
                    </a:p>
                    <a:p>
                      <a:pPr algn="ctr"/>
                      <a:endParaRPr lang="ru-RU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Брови </a:t>
                      </a:r>
                      <a:r>
                        <a:rPr lang="ru-RU" sz="20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волосы которых защищает глаза от жидкости (пота, воды), что может течь по лбу.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Верхние и нижние веки с ресницами </a:t>
                      </a:r>
                      <a:r>
                        <a:rPr lang="ru-RU" sz="20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-защищают глаз спереди и способствуют его увлажнению , раздражение  ресниц защитный рефлекс смыкания век.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Слезные железы </a:t>
                      </a:r>
                      <a:r>
                        <a:rPr lang="ru-RU" sz="20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выделяют жидкость, охраняющую глаз от высыхания и обеспечивают чистоту склеры и прозрачность роговицы.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Двигательные мышцы </a:t>
                      </a:r>
                      <a:r>
                        <a:rPr lang="ru-RU" sz="20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– глаз приводят в движение шесть мышц, из которых четыре называются прямыми, а два косыми.</a:t>
                      </a:r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Управляющая кнопка: назад 6">
            <a:hlinkClick r:id="rId2" action="ppaction://hlinksldjump" highlightClick="1"/>
          </p:cNvPr>
          <p:cNvSpPr/>
          <p:nvPr/>
        </p:nvSpPr>
        <p:spPr>
          <a:xfrm>
            <a:off x="8172400" y="6021288"/>
            <a:ext cx="718888" cy="692696"/>
          </a:xfrm>
          <a:prstGeom prst="actionButtonBackPrevious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Глазное яблоко</a:t>
            </a:r>
            <a:endParaRPr lang="ru-RU" sz="5400" b="1" dirty="0">
              <a:ln w="19050">
                <a:solidFill>
                  <a:schemeClr val="tx1"/>
                </a:solidFill>
                <a:prstDash val="solid"/>
              </a:ln>
              <a:solidFill>
                <a:srgbClr val="008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mtClean="0"/>
              <a:t>    </a:t>
            </a:r>
            <a:r>
              <a:rPr lang="ru-RU" sz="2800" smtClean="0"/>
              <a:t>Глаз или глазное яблоко, имеет шаровидную форму с диаметром до 24 мм и массой до 7-8 г.</a:t>
            </a:r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51520" y="2852936"/>
          <a:ext cx="8544273" cy="280831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848091"/>
                <a:gridCol w="2848091"/>
                <a:gridCol w="2848091"/>
              </a:tblGrid>
              <a:tr h="1404156">
                <a:tc gridSpan="3">
                  <a:txBody>
                    <a:bodyPr/>
                    <a:lstStyle/>
                    <a:p>
                      <a:pPr algn="ctr"/>
                      <a:endParaRPr lang="ru-RU" sz="2800" b="1" i="0" kern="1200" dirty="0" smtClean="0">
                        <a:solidFill>
                          <a:srgbClr val="008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2800" b="1" i="0" kern="1200" dirty="0" smtClean="0">
                          <a:solidFill>
                            <a:srgbClr val="008000"/>
                          </a:solidFill>
                          <a:latin typeface="+mn-lt"/>
                          <a:ea typeface="+mn-ea"/>
                          <a:cs typeface="+mn-cs"/>
                        </a:rPr>
                        <a:t>Стенки глазного яблока образованы тремя оболочкам</a:t>
                      </a:r>
                      <a:endParaRPr lang="ru-RU" sz="2800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404156">
                <a:tc>
                  <a:txBody>
                    <a:bodyPr/>
                    <a:lstStyle/>
                    <a:p>
                      <a:r>
                        <a:rPr lang="ru-RU" sz="2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2" action="ppaction://hlinksldjump"/>
                        </a:rPr>
                        <a:t>наружной (фиброзной)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3" action="ppaction://hlinksldjump"/>
                        </a:rPr>
                        <a:t>средней (сосудистой)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4" action="ppaction://hlinksldjump"/>
                        </a:rPr>
                        <a:t>внутренней (сетчаткой)</a:t>
                      </a:r>
                      <a:endParaRPr lang="ru-RU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Управляющая кнопка: назад 5">
            <a:hlinkClick r:id="rId5" action="ppaction://hlinksldjump" highlightClick="1"/>
            <a:hlinkHover r:id="rId5" action="ppaction://hlinksldjump"/>
          </p:cNvPr>
          <p:cNvSpPr/>
          <p:nvPr/>
        </p:nvSpPr>
        <p:spPr>
          <a:xfrm>
            <a:off x="8101584" y="5949280"/>
            <a:ext cx="718888" cy="692696"/>
          </a:xfrm>
          <a:prstGeom prst="actionButtonBackPrevious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Внешняя белая оболочка, или </a:t>
            </a:r>
            <a:r>
              <a:rPr lang="ru-RU" b="1" u="sng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склера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О</a:t>
            </a:r>
            <a:r>
              <a:rPr lang="ru-RU" dirty="0" smtClean="0"/>
              <a:t>бразована </a:t>
            </a:r>
            <a:r>
              <a:rPr lang="ru-RU" dirty="0"/>
              <a:t>прочной непрозрачной соединительной тканью белого цвета, которая обеспечивает определенную форму глаза и защищает его внутренние образования. </a:t>
            </a:r>
            <a:endParaRPr lang="ru-RU" dirty="0" smtClean="0"/>
          </a:p>
          <a:p>
            <a:r>
              <a:rPr lang="ru-RU" dirty="0" smtClean="0"/>
              <a:t>Передняя </a:t>
            </a:r>
            <a:r>
              <a:rPr lang="ru-RU" dirty="0"/>
              <a:t>часть склеры переходит в прозрачную роговицу, которая защищает от повреждения внутренность глаза и пропускает в его середину свет. </a:t>
            </a:r>
            <a:endParaRPr lang="ru-RU" dirty="0" smtClean="0"/>
          </a:p>
          <a:p>
            <a:r>
              <a:rPr lang="ru-RU" dirty="0" smtClean="0"/>
              <a:t>Роговица </a:t>
            </a:r>
            <a:r>
              <a:rPr lang="ru-RU" dirty="0"/>
              <a:t>не содержит кровеносных сосудов, питается за счет межклеточной жидкости и имеет форму выпуклой линзы.</a:t>
            </a:r>
          </a:p>
        </p:txBody>
      </p:sp>
      <p:sp>
        <p:nvSpPr>
          <p:cNvPr id="4" name="Управляющая кнопка: назад 3">
            <a:hlinkClick r:id="rId2" action="ppaction://hlinksldjump" highlightClick="1"/>
            <a:hlinkHover r:id="rId3" action="ppaction://hlinksldjump"/>
          </p:cNvPr>
          <p:cNvSpPr/>
          <p:nvPr/>
        </p:nvSpPr>
        <p:spPr>
          <a:xfrm>
            <a:off x="7308304" y="5949280"/>
            <a:ext cx="718888" cy="692696"/>
          </a:xfrm>
          <a:prstGeom prst="actionButtonBackPrevious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далее 4">
            <a:hlinkClick r:id="rId4" action="ppaction://hlinksldjump" highlightClick="1"/>
          </p:cNvPr>
          <p:cNvSpPr/>
          <p:nvPr/>
        </p:nvSpPr>
        <p:spPr>
          <a:xfrm>
            <a:off x="8101584" y="5949280"/>
            <a:ext cx="790896" cy="648072"/>
          </a:xfrm>
          <a:prstGeom prst="actionButtonForwardNex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Средняя </a:t>
            </a:r>
            <a:r>
              <a:rPr lang="ru-RU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или </a:t>
            </a:r>
            <a:r>
              <a:rPr lang="ru-RU" b="1" u="sng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сосудистая оболочка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340768"/>
            <a:ext cx="8229600" cy="4752528"/>
          </a:xfrm>
        </p:spPr>
        <p:txBody>
          <a:bodyPr>
            <a:noAutofit/>
          </a:bodyPr>
          <a:lstStyle/>
          <a:p>
            <a:r>
              <a:rPr lang="ru-RU" sz="2400" dirty="0" smtClean="0"/>
              <a:t>Толщиной 0,2-0,4 </a:t>
            </a:r>
            <a:r>
              <a:rPr lang="ru-RU" sz="2400" dirty="0"/>
              <a:t>мм и плотно пронизана большим количеством кровеносных сосудов. </a:t>
            </a:r>
            <a:endParaRPr lang="ru-RU" sz="2400" dirty="0" smtClean="0"/>
          </a:p>
          <a:p>
            <a:r>
              <a:rPr lang="ru-RU" sz="2400" dirty="0" smtClean="0"/>
              <a:t>Функция </a:t>
            </a:r>
            <a:r>
              <a:rPr lang="ru-RU" sz="2400" dirty="0"/>
              <a:t>сосудистой оболочки состоит в обеспечении питанием других оболочек и образований глаза. </a:t>
            </a:r>
            <a:endParaRPr lang="ru-RU" sz="2400" dirty="0" smtClean="0"/>
          </a:p>
          <a:p>
            <a:r>
              <a:rPr lang="ru-RU" sz="2400" dirty="0" smtClean="0"/>
              <a:t>Эта </a:t>
            </a:r>
            <a:r>
              <a:rPr lang="ru-RU" sz="2400" dirty="0"/>
              <a:t>оболочка в передней части переходит в радужку, имеющий центральный округлое отверстие (зрачок) и радужную оболочку, богатую </a:t>
            </a:r>
            <a:r>
              <a:rPr lang="ru-RU" sz="2400" dirty="0" smtClean="0"/>
              <a:t>пигментом меланином, </a:t>
            </a:r>
            <a:r>
              <a:rPr lang="ru-RU" sz="2400" dirty="0"/>
              <a:t>от количества которого цвет радужки может быть от </a:t>
            </a:r>
            <a:r>
              <a:rPr lang="ru-RU" sz="2400" dirty="0" err="1" smtClean="0"/>
              <a:t>голубого</a:t>
            </a:r>
            <a:r>
              <a:rPr lang="ru-RU" sz="2400" dirty="0" smtClean="0"/>
              <a:t>  </a:t>
            </a:r>
            <a:r>
              <a:rPr lang="ru-RU" sz="2400" dirty="0"/>
              <a:t>до черного. </a:t>
            </a:r>
            <a:endParaRPr lang="ru-RU" sz="2400" dirty="0" smtClean="0"/>
          </a:p>
          <a:p>
            <a:r>
              <a:rPr lang="ru-RU" sz="2400" dirty="0" smtClean="0"/>
              <a:t>В </a:t>
            </a:r>
            <a:r>
              <a:rPr lang="ru-RU" sz="2400" dirty="0"/>
              <a:t>переднем отделе глазного яблока сосудистая оболочка переходит в </a:t>
            </a:r>
            <a:r>
              <a:rPr lang="ru-RU" sz="2400" dirty="0" smtClean="0"/>
              <a:t>ресничное </a:t>
            </a:r>
            <a:r>
              <a:rPr lang="ru-RU" sz="2400" dirty="0"/>
              <a:t>тело, </a:t>
            </a:r>
            <a:r>
              <a:rPr lang="ru-RU" sz="2400" dirty="0" smtClean="0"/>
              <a:t>связанное </a:t>
            </a:r>
            <a:r>
              <a:rPr lang="ru-RU" sz="2400" dirty="0"/>
              <a:t>с хрусталиком и регулирующая его кривизну. </a:t>
            </a:r>
          </a:p>
        </p:txBody>
      </p:sp>
      <p:sp>
        <p:nvSpPr>
          <p:cNvPr id="4" name="Управляющая кнопка: назад 3">
            <a:hlinkClick r:id="rId2" action="ppaction://hlinksldjump" highlightClick="1"/>
            <a:hlinkHover r:id="rId3" action="ppaction://hlinksldjump"/>
          </p:cNvPr>
          <p:cNvSpPr/>
          <p:nvPr/>
        </p:nvSpPr>
        <p:spPr>
          <a:xfrm>
            <a:off x="7380312" y="5949280"/>
            <a:ext cx="718888" cy="692696"/>
          </a:xfrm>
          <a:prstGeom prst="actionButtonBackPrevious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далее 4">
            <a:hlinkClick r:id="rId4" action="ppaction://hlinksldjump" highlightClick="1"/>
          </p:cNvPr>
          <p:cNvSpPr/>
          <p:nvPr/>
        </p:nvSpPr>
        <p:spPr>
          <a:xfrm>
            <a:off x="8101584" y="5949280"/>
            <a:ext cx="790896" cy="648072"/>
          </a:xfrm>
          <a:prstGeom prst="actionButtonForwardNex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746</TotalTime>
  <Words>895</Words>
  <Application>Microsoft Office PowerPoint</Application>
  <PresentationFormat>Экран (4:3)</PresentationFormat>
  <Paragraphs>122</Paragraphs>
  <Slides>23</Slides>
  <Notes>0</Notes>
  <HiddenSlides>13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Зрительный анализатор</vt:lpstr>
      <vt:lpstr>Зрительный анализатор</vt:lpstr>
      <vt:lpstr>Зрительная сенсорная система</vt:lpstr>
      <vt:lpstr>Функция зрительного анализатора</vt:lpstr>
      <vt:lpstr>Глаз</vt:lpstr>
      <vt:lpstr>Вспомогательный аппарат глаза</vt:lpstr>
      <vt:lpstr>Глазное яблоко</vt:lpstr>
      <vt:lpstr>Внешняя белая оболочка, или склера</vt:lpstr>
      <vt:lpstr>Средняя или сосудистая оболочка</vt:lpstr>
      <vt:lpstr>Внутренняя оболочка глаза -сетчатка</vt:lpstr>
      <vt:lpstr>Слайд 11</vt:lpstr>
      <vt:lpstr>Радужка</vt:lpstr>
      <vt:lpstr>Сетчатка </vt:lpstr>
      <vt:lpstr>Хрусталик </vt:lpstr>
      <vt:lpstr>Стекловидное тело</vt:lpstr>
      <vt:lpstr>Зрительные нервы</vt:lpstr>
      <vt:lpstr>Ресничное тело</vt:lpstr>
      <vt:lpstr>Водянистая влага</vt:lpstr>
      <vt:lpstr>Роговица</vt:lpstr>
      <vt:lpstr>Оптическая система глаза</vt:lpstr>
      <vt:lpstr>Основные зрительные функции:</vt:lpstr>
      <vt:lpstr>Гигиена органа зрения</vt:lpstr>
      <vt:lpstr>БЕРЕГИТЕ ЗРЕНИЕ!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Зрительный анализатор</dc:title>
  <dc:creator>Samsung</dc:creator>
  <cp:lastModifiedBy>Samsung</cp:lastModifiedBy>
  <cp:revision>36</cp:revision>
  <dcterms:created xsi:type="dcterms:W3CDTF">2015-01-09T19:55:19Z</dcterms:created>
  <dcterms:modified xsi:type="dcterms:W3CDTF">2015-01-10T08:21:24Z</dcterms:modified>
</cp:coreProperties>
</file>