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7749C3-4BB3-41A0-B70F-6C4585B2B74C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FBC063-3E27-448C-B28A-91497E6E8E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512168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 «Средняя общеобразовательная школа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с.Маскара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Кукморского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муниципального района Республики Татарстан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2968353"/>
          </a:xfrm>
        </p:spPr>
        <p:txBody>
          <a:bodyPr>
            <a:normAutofit fontScale="25000" lnSpcReduction="20000"/>
          </a:bodyPr>
          <a:lstStyle/>
          <a:p>
            <a:r>
              <a:rPr lang="ru-RU" sz="6700" b="1" dirty="0">
                <a:latin typeface="Times New Roman" pitchFamily="18" charset="0"/>
                <a:cs typeface="Times New Roman" pitchFamily="18" charset="0"/>
              </a:rPr>
              <a:t>Решение генетических задач</a:t>
            </a:r>
            <a:endParaRPr lang="ru-RU" sz="6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                                                   </a:t>
            </a:r>
            <a:r>
              <a:rPr lang="ru-RU" b="1" dirty="0" smtClean="0"/>
              <a:t>                                                                                                                        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Выполнила </a:t>
            </a:r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Мустафина </a:t>
            </a:r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Ильзия</a:t>
            </a:r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Райнуровна</a:t>
            </a:r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учитель биологии МБОУ «СОШ </a:t>
            </a:r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с.Маскара</a:t>
            </a:r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5600" b="1" dirty="0" err="1">
                <a:latin typeface="Times New Roman" pitchFamily="18" charset="0"/>
                <a:cs typeface="Times New Roman" pitchFamily="18" charset="0"/>
              </a:rPr>
              <a:t>Кукморского</a:t>
            </a:r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 района РТ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600" b="1" dirty="0">
                <a:latin typeface="Times New Roman" pitchFamily="18" charset="0"/>
                <a:cs typeface="Times New Roman" pitchFamily="18" charset="0"/>
              </a:rPr>
              <a:t>2013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4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107908"/>
              </p:ext>
            </p:extLst>
          </p:nvPr>
        </p:nvGraphicFramePr>
        <p:xfrm>
          <a:off x="2195736" y="1988840"/>
          <a:ext cx="3824214" cy="3585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2107"/>
                <a:gridCol w="1912107"/>
              </a:tblGrid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Символ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Характеристика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♀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женский организм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♂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мужской организм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знак скрещивания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родительские организмы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27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</a:t>
                      </a:r>
                      <a:r>
                        <a:rPr lang="en-US" sz="800" baseline="-25000" dirty="0">
                          <a:effectLst/>
                        </a:rPr>
                        <a:t>1</a:t>
                      </a:r>
                      <a:r>
                        <a:rPr lang="en-US" sz="800" dirty="0">
                          <a:effectLst/>
                        </a:rPr>
                        <a:t>, F</a:t>
                      </a:r>
                      <a:r>
                        <a:rPr lang="en-US" sz="800" baseline="-250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потомки, гибриды первого и второго поколений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27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A, B, C, D…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гены, которые кодируют доминантные признаки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27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a, b, c, d…..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гены (парные, аллельные), которые кодируют рецессивные признаки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27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AA, BB. CC. DD….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генотипы моногомозиготных особей по доминантному признаку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27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aa, bb, cc, dd…..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генотипы моногоозиготных особей по рецессивному признаку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Aa, Bb, Cc, Dd…..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генотипы моногетерозиготных особей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AABB, AABBCC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генотипы ди- и тригомозиготных особей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138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AaBb, AaBbCc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генотипы ди- и тригетерозиготных особей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41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aseline="30000">
                          <a:effectLst/>
                        </a:rPr>
                        <a:t>A       B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=    =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    b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генотипы дигетерозигот в хромосомном виде при независимом наследовании признаков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  <a:tr h="55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A; B; </a:t>
                      </a:r>
                      <a:r>
                        <a:rPr lang="ru-RU" sz="800">
                          <a:effectLst/>
                        </a:rPr>
                        <a:t>С</a:t>
                      </a:r>
                      <a:r>
                        <a:rPr lang="en-US" sz="800">
                          <a:effectLst/>
                        </a:rPr>
                        <a:t>; D…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AB; Ab; ABc…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    </a:t>
                      </a:r>
                      <a:r>
                        <a:rPr lang="ru-RU" sz="800">
                          <a:effectLst/>
                        </a:rPr>
                        <a:t>Или</a:t>
                      </a:r>
                      <a:endParaRPr lang="ru-RU" sz="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А       А</a:t>
                      </a:r>
                      <a:r>
                        <a:rPr lang="en-US" sz="800">
                          <a:effectLst/>
                        </a:rPr>
                        <a:t>b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гаметы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585" marR="38585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Оформление генетических задач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оформление задач необходимо уметь пользоваться символами. Которые приняты в традиционной генетике.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565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Определить </a:t>
            </a:r>
            <a:r>
              <a:rPr lang="ru-RU" dirty="0"/>
              <a:t>доминантный и рецессивный признак (-и) по условию задачи, рисунку, схеме или по результатам скрещивания </a:t>
            </a:r>
            <a:r>
              <a:rPr lang="en-US" dirty="0"/>
              <a:t>F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dirty="0"/>
              <a:t>F</a:t>
            </a:r>
            <a:r>
              <a:rPr lang="ru-RU" baseline="-25000" dirty="0"/>
              <a:t>2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Ввести буквенные обозначения доминантного рецессивного признаков, если они не даны в условии задачи.</a:t>
            </a:r>
          </a:p>
          <a:p>
            <a:pPr lvl="0"/>
            <a:r>
              <a:rPr lang="ru-RU" dirty="0"/>
              <a:t>Записать фенотипы и генотипы родительских форм.</a:t>
            </a:r>
          </a:p>
          <a:p>
            <a:pPr lvl="0"/>
            <a:r>
              <a:rPr lang="ru-RU" dirty="0"/>
              <a:t> Записать фенотипы и генотипы потомков.</a:t>
            </a:r>
          </a:p>
          <a:p>
            <a:pPr lvl="0"/>
            <a:r>
              <a:rPr lang="ru-RU" dirty="0"/>
              <a:t>Составить схему скрещивания, обязательно указать гаметы, которые образуют родительские формы.</a:t>
            </a:r>
          </a:p>
          <a:p>
            <a:pPr lvl="0"/>
            <a:r>
              <a:rPr lang="ru-RU" dirty="0"/>
              <a:t>Записать ответ.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При решении задач на взаимодействие аллельных генов необходимо: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04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sz="2900" dirty="0" smtClean="0"/>
              <a:t>Сделать </a:t>
            </a:r>
            <a:r>
              <a:rPr lang="ru-RU" sz="2900" dirty="0"/>
              <a:t>краткую запись задачи.</a:t>
            </a:r>
          </a:p>
          <a:p>
            <a:pPr lvl="0"/>
            <a:r>
              <a:rPr lang="ru-RU" sz="2900" dirty="0"/>
              <a:t>Если признак не один, вести анализ каждого признака отдельно, сделав по каждому признаку соответствующую запись.</a:t>
            </a:r>
          </a:p>
          <a:p>
            <a:pPr lvl="0"/>
            <a:r>
              <a:rPr lang="ru-RU" sz="2900" dirty="0"/>
              <a:t>Применить формулы моногибридного скрещивания, если ни одна из их не подходит , то….</a:t>
            </a:r>
          </a:p>
          <a:p>
            <a:pPr lvl="0"/>
            <a:r>
              <a:rPr lang="ru-RU" sz="2900" dirty="0"/>
              <a:t>Сложить все числовые показатели в потомстве, разделить сумму на 16, найти одну часть и выразить все числовые показатели в частях.</a:t>
            </a:r>
          </a:p>
          <a:p>
            <a:pPr lvl="0"/>
            <a:r>
              <a:rPr lang="ru-RU" sz="2900" dirty="0"/>
              <a:t>Исходя из того, что расщепление в </a:t>
            </a:r>
            <a:r>
              <a:rPr lang="en-US" sz="2900" dirty="0"/>
              <a:t>F</a:t>
            </a:r>
            <a:r>
              <a:rPr lang="ru-RU" sz="2900" baseline="-25000" dirty="0"/>
              <a:t>2 </a:t>
            </a:r>
            <a:r>
              <a:rPr lang="ru-RU" sz="2900" dirty="0" err="1"/>
              <a:t>дигибридного</a:t>
            </a:r>
            <a:r>
              <a:rPr lang="ru-RU" sz="2900" dirty="0"/>
              <a:t> скрещивания идет по формуле 9А_В_:3А_</a:t>
            </a:r>
            <a:r>
              <a:rPr lang="en-US" sz="2900" dirty="0"/>
              <a:t>bb</a:t>
            </a:r>
            <a:r>
              <a:rPr lang="ru-RU" sz="2900" dirty="0"/>
              <a:t>:3 </a:t>
            </a:r>
            <a:r>
              <a:rPr lang="en-US" sz="2900" dirty="0" err="1"/>
              <a:t>aaB</a:t>
            </a:r>
            <a:r>
              <a:rPr lang="ru-RU" sz="2900" dirty="0"/>
              <a:t>_:1</a:t>
            </a:r>
            <a:r>
              <a:rPr lang="en-US" sz="2900" dirty="0" err="1"/>
              <a:t>aabb</a:t>
            </a:r>
            <a:r>
              <a:rPr lang="ru-RU" sz="2900" dirty="0"/>
              <a:t>, найти генотипы </a:t>
            </a:r>
            <a:r>
              <a:rPr lang="en-US" sz="2900" dirty="0"/>
              <a:t>F</a:t>
            </a:r>
            <a:r>
              <a:rPr lang="ru-RU" sz="2900" baseline="-25000" dirty="0"/>
              <a:t>2</a:t>
            </a:r>
            <a:r>
              <a:rPr lang="ru-RU" sz="2900" dirty="0"/>
              <a:t>.</a:t>
            </a:r>
          </a:p>
          <a:p>
            <a:pPr lvl="0"/>
            <a:r>
              <a:rPr lang="ru-RU" sz="2900" dirty="0"/>
              <a:t>По </a:t>
            </a:r>
            <a:r>
              <a:rPr lang="en-US" sz="2900" dirty="0"/>
              <a:t>F</a:t>
            </a:r>
            <a:r>
              <a:rPr lang="ru-RU" sz="2900" baseline="-25000" dirty="0"/>
              <a:t>2 </a:t>
            </a:r>
            <a:r>
              <a:rPr lang="ru-RU" sz="2900" dirty="0"/>
              <a:t>найти генотипы </a:t>
            </a:r>
            <a:r>
              <a:rPr lang="en-US" sz="2900" dirty="0"/>
              <a:t>F</a:t>
            </a:r>
            <a:r>
              <a:rPr lang="ru-RU" sz="2900" baseline="-25000" dirty="0"/>
              <a:t>1</a:t>
            </a:r>
            <a:r>
              <a:rPr lang="ru-RU" sz="2900" dirty="0"/>
              <a:t>.</a:t>
            </a:r>
          </a:p>
          <a:p>
            <a:pPr lvl="0"/>
            <a:r>
              <a:rPr lang="ru-RU" sz="2900" dirty="0"/>
              <a:t>По </a:t>
            </a:r>
            <a:r>
              <a:rPr lang="en-US" sz="2900" dirty="0"/>
              <a:t>F</a:t>
            </a:r>
            <a:r>
              <a:rPr lang="ru-RU" sz="2900" baseline="-25000" dirty="0"/>
              <a:t>1</a:t>
            </a:r>
            <a:r>
              <a:rPr lang="ru-RU" sz="2900" dirty="0"/>
              <a:t> найти генотипы родителей.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При решении задач на взаимодействие неаллельных генов необходимо: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70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У </a:t>
            </a:r>
            <a:r>
              <a:rPr lang="ru-RU" dirty="0"/>
              <a:t>кукурузы гены коричневой окраски (А) и гладкой формы (В) семян сцеплены друг с другом и находятся в одной хромосоме, а рецессивные гены белой окраски и морщинистой формы семян также сцеплены. При скрещивание двух растений с коричневыми гладкими семенами было получено 400 растений с коричневыми гладкими семенами и 398 растений с белыми морщинистыми семенами. Составьте схему решения задачи. Определите генотипы родительских форм и потомства. Обоснуйте результаты скрещивания.</a:t>
            </a:r>
          </a:p>
          <a:p>
            <a:pPr lvl="0"/>
            <a:r>
              <a:rPr lang="ru-RU" dirty="0"/>
              <a:t>Отсутствие потовых желез у человека наследуется как рецессивный признак (с), сцепленный с Х-хромосомой. В семье родители здоровы, но мать жены имела этот дефект. Составьте схему решения задачи. Определите генотипы родителей, генотипы и фенотипы возможного потомства, пол и вероятность рождения здоровых детей в той семье.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Решение задач по генетике на применение знаний в новой ситуации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504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dirty="0" smtClean="0"/>
              <a:t>.Биология.Сборник </a:t>
            </a:r>
            <a:r>
              <a:rPr lang="ru-RU" dirty="0"/>
              <a:t>задач</a:t>
            </a:r>
            <a:r>
              <a:rPr lang="ru-RU" dirty="0" smtClean="0"/>
              <a:t>. </a:t>
            </a:r>
            <a:r>
              <a:rPr lang="ru-RU" dirty="0" err="1" smtClean="0"/>
              <a:t>А.А.Кириленко.Ростов</a:t>
            </a:r>
            <a:r>
              <a:rPr lang="ru-RU" dirty="0" smtClean="0"/>
              <a:t>-на-Дону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Литература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6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</TotalTime>
  <Words>502</Words>
  <Application>Microsoft Office PowerPoint</Application>
  <PresentationFormat>Экран (4:3)</PresentationFormat>
  <Paragraphs>87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Муниципальное бюджетное образовательное учреждение «Средняя общеобразовательная школа с.Маскара»  Кукморского муниципального района Республики Татарстан </vt:lpstr>
      <vt:lpstr>Оформление генетических задач  При оформление задач необходимо уметь пользоваться символами. Которые приняты в традиционной генетике. </vt:lpstr>
      <vt:lpstr>При решении задач на взаимодействие аллельных генов необходимо: </vt:lpstr>
      <vt:lpstr>При решении задач на взаимодействие неаллельных генов необходимо: </vt:lpstr>
      <vt:lpstr>Решение задач по генетике на применение знаний в новой ситуации </vt:lpstr>
      <vt:lpstr>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«Средняя общеобразовательная школа с.Маскара»  Кукморского муниципального района Республики Татарстан</dc:title>
  <dc:creator>Мустафина</dc:creator>
  <cp:lastModifiedBy>Мустафина</cp:lastModifiedBy>
  <cp:revision>2</cp:revision>
  <dcterms:created xsi:type="dcterms:W3CDTF">2013-02-09T16:47:26Z</dcterms:created>
  <dcterms:modified xsi:type="dcterms:W3CDTF">2013-02-09T17:01:29Z</dcterms:modified>
</cp:coreProperties>
</file>