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257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660"/>
  </p:normalViewPr>
  <p:slideViewPr>
    <p:cSldViewPr>
      <p:cViewPr>
        <p:scale>
          <a:sx n="100" d="100"/>
          <a:sy n="100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F1DD6C-9533-4D3C-AEB3-400B176DA78F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33A3AF-50F3-4608-9656-06763B5B2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ru-RU" smtClean="0"/>
              <a:t>Версия от 08.10.2011 г. Последнюю версию конструктора смотрите на сайте «Тестирование в </a:t>
            </a:r>
            <a:r>
              <a:rPr lang="en-US" smtClean="0"/>
              <a:t>MS PowerPoint</a:t>
            </a:r>
            <a:r>
              <a:rPr lang="ru-RU" smtClean="0"/>
              <a:t>» http://www.rosinka.vrn.ru/pp/</a:t>
            </a: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99067F-AD99-4123-812A-F36295C7A4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ru-RU" smtClean="0"/>
              <a:t>В  конструкторе использована идея перемещения объектов в режиме просмотра демонстрации, предложенная Гансом Хофманом (Hans Werner Hofmann </a:t>
            </a:r>
            <a:r>
              <a:rPr lang="en-US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6CE1AF-C4FA-4CF5-AF2F-C728D06F81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AB99E3-2FDD-467B-9D0B-70A134DE559E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2E47FD-968B-4DB5-863D-78DC22FF1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A5FB-F538-46C0-8F89-970CF35FEA70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633E2-C4FD-4E27-B6DA-7F21FA93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E923-E318-4DB6-9C21-CEF46BD8E764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82257-F4F7-4AFF-AC80-2F27E6F55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8DBAAC-A597-4B11-9B42-F12B99B2A6A1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5875F-CC35-4C04-BECC-6A2F0C7AF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C0C9-C55C-494C-B970-220F97C860AE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58C1-A05D-4151-8F9D-CBDDBC280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3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dt" sz="half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8ABE83-AD60-4888-8E9E-A100A38920DF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13" name="Rectangle 18"/>
          <p:cNvSpPr>
            <a:spLocks noGrp="1" noChangeArrowheads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9"/>
          <p:cNvSpPr>
            <a:spLocks noGrp="1" noChangeArrowheads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61CAC-429C-4536-BD7D-A6C12DAE3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E86F-90B0-4705-941F-25B567A59FE6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B64F-FE57-4C80-AEA4-C894B3BAE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F3E8-32AB-40FC-B58D-C0CE44A6BD30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A20436-652C-4DE5-95E2-76E41A7DA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BF6A70-AAEC-4790-8900-039C14462493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090274-F548-4F39-83E2-5E9C346AA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87D8CA-2A85-449D-967A-778F7641D96C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D6BB6A-2853-4BC3-8EE3-5726B6882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66C92-FD02-4FC6-A6ED-9F98D7A13F78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422EE-9E21-4A4A-AB1F-D6C3CC650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46CC-B22E-42CE-A84E-275C090C2A5D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9F823A-88CA-45ED-8C53-0B9431CEA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E742-52FD-4A98-8F72-DB7BF7CCF40C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3BBB-9674-4D61-A56E-8A24B3622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687936-0CE7-4E70-B509-EEACBFDA38CD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3CC17A3-9BA0-4E5D-8AC3-3E61AE6D9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4A3A7C-EF64-4D1A-A615-20C734B022BF}" type="datetimeFigureOut">
              <a:rPr lang="ru-RU"/>
              <a:pPr>
                <a:defRPr/>
              </a:pPr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830262-AAA1-4A24-A878-23786FFDF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6" r:id="rId2"/>
    <p:sldLayoutId id="2147483712" r:id="rId3"/>
    <p:sldLayoutId id="2147483713" r:id="rId4"/>
    <p:sldLayoutId id="2147483714" r:id="rId5"/>
    <p:sldLayoutId id="2147483707" r:id="rId6"/>
    <p:sldLayoutId id="2147483715" r:id="rId7"/>
    <p:sldLayoutId id="2147483708" r:id="rId8"/>
    <p:sldLayoutId id="2147483716" r:id="rId9"/>
    <p:sldLayoutId id="2147483709" r:id="rId10"/>
    <p:sldLayoutId id="2147483717" r:id="rId11"/>
    <p:sldLayoutId id="2147483718" r:id="rId12"/>
    <p:sldLayoutId id="2147483710" r:id="rId13"/>
    <p:sldLayoutId id="214748371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28E6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956251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1028" name="Tx_min"/>
          <p:cNvSpPr txBox="1">
            <a:spLocks noChangeArrowheads="1"/>
          </p:cNvSpPr>
          <p:nvPr/>
        </p:nvSpPr>
        <p:spPr bwMode="auto">
          <a:xfrm>
            <a:off x="8629650" y="6442075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мин.</a:t>
            </a: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180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030" name="Tx_Tim"/>
          <p:cNvSpPr txBox="1">
            <a:spLocks noChangeArrowheads="1"/>
          </p:cNvSpPr>
          <p:nvPr/>
        </p:nvSpPr>
        <p:spPr bwMode="auto">
          <a:xfrm>
            <a:off x="6227763" y="6442075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Время тестирования</a:t>
            </a:r>
          </a:p>
        </p:txBody>
      </p:sp>
      <p:sp>
        <p:nvSpPr>
          <p:cNvPr id="1031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575"/>
            <a:ext cx="2159000" cy="338138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1032" name="Out_Zd"/>
          <p:cNvSpPr txBox="1">
            <a:spLocks noChangeArrowheads="1"/>
          </p:cNvSpPr>
          <p:nvPr/>
        </p:nvSpPr>
        <p:spPr bwMode="auto">
          <a:xfrm>
            <a:off x="1835150" y="638651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</a:rPr>
              <a:t>40</a:t>
            </a:r>
          </a:p>
        </p:txBody>
      </p:sp>
      <p:sp>
        <p:nvSpPr>
          <p:cNvPr id="1033" name="Tx_Zd"/>
          <p:cNvSpPr txBox="1">
            <a:spLocks noChangeArrowheads="1"/>
          </p:cNvSpPr>
          <p:nvPr/>
        </p:nvSpPr>
        <p:spPr bwMode="auto">
          <a:xfrm>
            <a:off x="539750" y="6442075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Всего заданий</a:t>
            </a:r>
          </a:p>
        </p:txBody>
      </p:sp>
      <p:sp>
        <p:nvSpPr>
          <p:cNvPr id="1034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Введите фамилию и имя</a:t>
            </a:r>
          </a:p>
        </p:txBody>
      </p:sp>
      <p:grpSp>
        <p:nvGrpSpPr>
          <p:cNvPr id="1035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Тест</a:t>
            </a:r>
            <a:endParaRPr lang="ru-RU" sz="8000" b="1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288" y="3213100"/>
            <a:ext cx="6400800" cy="14398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к ЕГЭ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controls>
      <p:control spid="1026" r:id="rId3" imgW="2952720" imgH="285840"/>
    </p:controls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048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48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048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2048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048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049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49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94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А8.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тёмноволосых родителей родилась светловолосая дочь. Определите генотип родителей, если известно, что тёмный цвет волос доминирует над светлым</a:t>
            </a:r>
          </a:p>
        </p:txBody>
      </p:sp>
      <p:sp>
        <p:nvSpPr>
          <p:cNvPr id="2049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Аа х АА</a:t>
            </a:r>
          </a:p>
        </p:txBody>
      </p:sp>
      <p:sp>
        <p:nvSpPr>
          <p:cNvPr id="2049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Аа х Аа</a:t>
            </a:r>
          </a:p>
        </p:txBody>
      </p:sp>
      <p:sp>
        <p:nvSpPr>
          <p:cNvPr id="2049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Аа х аа</a:t>
            </a:r>
          </a:p>
        </p:txBody>
      </p:sp>
      <p:sp>
        <p:nvSpPr>
          <p:cNvPr id="2049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Аа х АА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0" name="Picture 2" descr="http://promalishei.ru/images/vospitanie/Psixologia/%D0%9A%D0%BB%D1%8E%D1%87%D0%B5%D0%B2%D1%8B%D0%B5_%D0%BE%D1%81%D0%B1%D0%B5%D0%BD%D0%BD%D0%BE%D1%81%D1%82%D0%B8_%D0%B2%D0%BE%D1%81%D0%BF%D0%B8%D1%82%D0%B0%D0%BD%D0%B8%D1%8F_%D0%B4%D0%B5%D1%82%D0%B5%D0%B9._10_%D0%B7%D0%B0%D0%BF%D0%BE%D0%B2%D0%B5%D0%B4%D0%B5%D0%B9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2879725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 descr="http://img1.liveinternet.ru/images/attach/c/7/98/640/98640631_4549854_301qBXY.jpg"/>
          <p:cNvPicPr>
            <a:picLocks noChangeAspect="1" noChangeArrowheads="1"/>
          </p:cNvPicPr>
          <p:nvPr/>
        </p:nvPicPr>
        <p:blipFill>
          <a:blip r:embed="rId4" cstate="print"/>
          <a:srcRect l="19231" r="26923" b="44444"/>
          <a:stretch>
            <a:fillRect/>
          </a:stretch>
        </p:blipFill>
        <p:spPr bwMode="auto">
          <a:xfrm>
            <a:off x="5148064" y="2780928"/>
            <a:ext cx="1628488" cy="15121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150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150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151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2151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151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51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51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51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51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518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А9.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организмов приобретать новые признаки и свойства называют</a:t>
            </a:r>
          </a:p>
        </p:txBody>
      </p:sp>
      <p:sp>
        <p:nvSpPr>
          <p:cNvPr id="21519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наследственностью</a:t>
            </a:r>
          </a:p>
        </p:txBody>
      </p:sp>
      <p:sp>
        <p:nvSpPr>
          <p:cNvPr id="2152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саморегуляцией</a:t>
            </a:r>
          </a:p>
        </p:txBody>
      </p:sp>
      <p:sp>
        <p:nvSpPr>
          <p:cNvPr id="2152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изменчивостью</a:t>
            </a:r>
          </a:p>
        </p:txBody>
      </p:sp>
      <p:sp>
        <p:nvSpPr>
          <p:cNvPr id="21522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самовоспроизведением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253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253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253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253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253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253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53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54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54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542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А10.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Микориза - это</a:t>
            </a:r>
          </a:p>
        </p:txBody>
      </p:sp>
      <p:sp>
        <p:nvSpPr>
          <p:cNvPr id="2254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паразит, живущий за счёт других организмов</a:t>
            </a:r>
          </a:p>
        </p:txBody>
      </p:sp>
      <p:sp>
        <p:nvSpPr>
          <p:cNvPr id="2254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симбиоз мицелия с корнями растений</a:t>
            </a:r>
          </a:p>
        </p:txBody>
      </p:sp>
      <p:sp>
        <p:nvSpPr>
          <p:cNvPr id="2254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болезнь растения, вызванная грибами</a:t>
            </a:r>
          </a:p>
        </p:txBody>
      </p:sp>
      <p:sp>
        <p:nvSpPr>
          <p:cNvPr id="2254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гифы гриба, на которых развивается плодовое тело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355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355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355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356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356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356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56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56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56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66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А11.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каком рисунке изображена клетка, которая </a:t>
            </a:r>
            <a:r>
              <a:rPr lang="ru-RU" sz="31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может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делиться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3" name="Picture 2" descr="http://lib.rus.ec/i/97/152497/i009-001-21878286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989" t="9722" r="70166" b="52778"/>
          <a:stretch>
            <a:fillRect/>
          </a:stretch>
        </p:blipFill>
        <p:spPr>
          <a:xfrm>
            <a:off x="1259632" y="1844824"/>
            <a:ext cx="648072" cy="62491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23569" name="Содержимое 43"/>
          <p:cNvGrpSpPr>
            <a:grpSpLocks noGrp="1"/>
          </p:cNvGrpSpPr>
          <p:nvPr>
            <p:ph idx="13"/>
          </p:nvPr>
        </p:nvGrpSpPr>
        <p:grpSpPr bwMode="auto">
          <a:xfrm>
            <a:off x="1835150" y="2349500"/>
            <a:ext cx="720725" cy="647700"/>
            <a:chOff x="3563888" y="3212976"/>
            <a:chExt cx="2880320" cy="2664296"/>
          </a:xfrm>
        </p:grpSpPr>
        <p:pic>
          <p:nvPicPr>
            <p:cNvPr id="45" name="Picture 2" descr="http://lib.rus.ec/i/97/152497/i009-001-218782862.jpg"/>
            <p:cNvPicPr>
              <a:picLocks noChangeAspect="1" noChangeArrowheads="1"/>
            </p:cNvPicPr>
            <p:nvPr/>
          </p:nvPicPr>
          <p:blipFill>
            <a:blip r:embed="rId3" cstate="print"/>
            <a:srcRect l="49218" t="45833" r="11004" b="2778"/>
            <a:stretch>
              <a:fillRect/>
            </a:stretch>
          </p:blipFill>
          <p:spPr bwMode="auto">
            <a:xfrm>
              <a:off x="3563888" y="3212976"/>
              <a:ext cx="2880320" cy="266429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46" name="Прямоугольник 45"/>
            <p:cNvSpPr/>
            <p:nvPr/>
          </p:nvSpPr>
          <p:spPr>
            <a:xfrm>
              <a:off x="3563888" y="5518117"/>
              <a:ext cx="285496" cy="287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570" name="Содержимое 46"/>
          <p:cNvGrpSpPr>
            <a:grpSpLocks noGrp="1"/>
          </p:cNvGrpSpPr>
          <p:nvPr>
            <p:ph idx="14"/>
          </p:nvPr>
        </p:nvGrpSpPr>
        <p:grpSpPr bwMode="auto">
          <a:xfrm>
            <a:off x="1258888" y="3068638"/>
            <a:ext cx="865187" cy="720725"/>
            <a:chOff x="1619672" y="1052736"/>
            <a:chExt cx="2304256" cy="2304256"/>
          </a:xfrm>
        </p:grpSpPr>
        <p:pic>
          <p:nvPicPr>
            <p:cNvPr id="48" name="Picture 2" descr="http://lib.rus.ec/i/97/152497/i009-001-218782862.jpg"/>
            <p:cNvPicPr>
              <a:picLocks noChangeAspect="1" noChangeArrowheads="1"/>
            </p:cNvPicPr>
            <p:nvPr/>
          </p:nvPicPr>
          <p:blipFill>
            <a:blip r:embed="rId3" cstate="print"/>
            <a:srcRect l="30828" t="4167" r="37350" b="51389"/>
            <a:stretch>
              <a:fillRect/>
            </a:stretch>
          </p:blipFill>
          <p:spPr bwMode="auto">
            <a:xfrm>
              <a:off x="1619672" y="1052736"/>
              <a:ext cx="2304256" cy="2304256"/>
            </a:xfrm>
            <a:prstGeom prst="ellipse">
              <a:avLst/>
            </a:prstGeom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49" name="Прямоугольник 48"/>
            <p:cNvSpPr/>
            <p:nvPr/>
          </p:nvSpPr>
          <p:spPr>
            <a:xfrm>
              <a:off x="1691547" y="2854520"/>
              <a:ext cx="287504" cy="3603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571" name="Содержимое 49"/>
          <p:cNvGrpSpPr>
            <a:grpSpLocks noGrp="1"/>
          </p:cNvGrpSpPr>
          <p:nvPr>
            <p:ph idx="15"/>
          </p:nvPr>
        </p:nvGrpSpPr>
        <p:grpSpPr bwMode="auto">
          <a:xfrm>
            <a:off x="1979613" y="3716338"/>
            <a:ext cx="863600" cy="792162"/>
            <a:chOff x="5724128" y="764704"/>
            <a:chExt cx="2376264" cy="2520280"/>
          </a:xfrm>
        </p:grpSpPr>
        <p:pic>
          <p:nvPicPr>
            <p:cNvPr id="51" name="Picture 2" descr="http://lib.rus.ec/i/97/152497/i009-001-218782862.jpg"/>
            <p:cNvPicPr>
              <a:picLocks noChangeAspect="1" noChangeArrowheads="1"/>
            </p:cNvPicPr>
            <p:nvPr/>
          </p:nvPicPr>
          <p:blipFill>
            <a:blip r:embed="rId3" cstate="print"/>
            <a:srcRect l="65633" r="2544" b="51389"/>
            <a:stretch>
              <a:fillRect/>
            </a:stretch>
          </p:blipFill>
          <p:spPr bwMode="auto">
            <a:xfrm>
              <a:off x="5796136" y="764704"/>
              <a:ext cx="2304256" cy="2520280"/>
            </a:xfrm>
            <a:prstGeom prst="ellipse">
              <a:avLst/>
            </a:prstGeom>
            <a:solidFill>
              <a:schemeClr val="bg1"/>
            </a:solidFill>
            <a:ln w="63500" cap="rnd">
              <a:solidFill>
                <a:schemeClr val="bg1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2" name="Прямоугольник 51"/>
            <p:cNvSpPr/>
            <p:nvPr/>
          </p:nvSpPr>
          <p:spPr>
            <a:xfrm>
              <a:off x="5724128" y="2562741"/>
              <a:ext cx="288297" cy="5757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458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458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458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458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458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458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58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58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58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590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А12.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Зелёные водоросли относят к растениям, так как они</a:t>
            </a:r>
          </a:p>
        </p:txBody>
      </p:sp>
      <p:sp>
        <p:nvSpPr>
          <p:cNvPr id="2459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 клетках содержат хлорофилл</a:t>
            </a:r>
          </a:p>
        </p:txBody>
      </p:sp>
      <p:sp>
        <p:nvSpPr>
          <p:cNvPr id="2459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являются индикаторами загрязнения воды и почвы</a:t>
            </a:r>
          </a:p>
        </p:txBody>
      </p:sp>
      <p:sp>
        <p:nvSpPr>
          <p:cNvPr id="2459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имеют клеточное строение</a:t>
            </a:r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выделяют в атмосферу углекислый газ в процессе дыхания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560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560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560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560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560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561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61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61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61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14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А13.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Взрослая особь человеческой аскариды обитает в</a:t>
            </a:r>
          </a:p>
        </p:txBody>
      </p:sp>
      <p:sp>
        <p:nvSpPr>
          <p:cNvPr id="2561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желудке</a:t>
            </a:r>
          </a:p>
        </p:txBody>
      </p:sp>
      <p:sp>
        <p:nvSpPr>
          <p:cNvPr id="2561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надпочечниках</a:t>
            </a:r>
          </a:p>
        </p:txBody>
      </p:sp>
      <p:sp>
        <p:nvSpPr>
          <p:cNvPr id="2561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кишечнике</a:t>
            </a:r>
          </a:p>
        </p:txBody>
      </p:sp>
      <p:sp>
        <p:nvSpPr>
          <p:cNvPr id="2561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лёгких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662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662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663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663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663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663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63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63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63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А14.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Обыкновенный дельфин, погружаясь в морские глубины, расходует кислород, который содержится в</a:t>
            </a: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9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лёгких</a:t>
            </a:r>
          </a:p>
        </p:txBody>
      </p:sp>
      <p:sp>
        <p:nvSpPr>
          <p:cNvPr id="2664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полостях тела</a:t>
            </a:r>
          </a:p>
        </p:txBody>
      </p:sp>
      <p:sp>
        <p:nvSpPr>
          <p:cNvPr id="2664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воздушных мешках</a:t>
            </a:r>
          </a:p>
        </p:txBody>
      </p:sp>
      <p:sp>
        <p:nvSpPr>
          <p:cNvPr id="26642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жабрах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44" name="Picture 8" descr="http://kak-legko.ru/wp-content/uploads/2012/10/narisovat-delf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989138"/>
            <a:ext cx="4079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765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765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765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15</a:t>
            </a:r>
          </a:p>
        </p:txBody>
      </p:sp>
      <p:sp>
        <p:nvSpPr>
          <p:cNvPr id="2765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765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765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65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66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66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662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А15.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Ротовая полость человека выстлана тканью, в которой клетки</a:t>
            </a:r>
          </a:p>
        </p:txBody>
      </p:sp>
      <p:sp>
        <p:nvSpPr>
          <p:cNvPr id="2766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соединены друг с другом отростками</a:t>
            </a:r>
          </a:p>
        </p:txBody>
      </p:sp>
      <p:sp>
        <p:nvSpPr>
          <p:cNvPr id="2766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плотно прилегают друг к другу</a:t>
            </a:r>
          </a:p>
        </p:txBody>
      </p:sp>
      <p:sp>
        <p:nvSpPr>
          <p:cNvPr id="2766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имеют поперечную исчерченность</a:t>
            </a:r>
          </a:p>
        </p:txBody>
      </p:sp>
      <p:sp>
        <p:nvSpPr>
          <p:cNvPr id="2766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располагаются рыхло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4643438" y="1916113"/>
            <a:ext cx="3384550" cy="3097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8677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8678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8680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16</a:t>
            </a:r>
          </a:p>
        </p:txBody>
      </p:sp>
      <p:sp>
        <p:nvSpPr>
          <p:cNvPr id="28681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8682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8683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684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685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686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687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А16.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сердце человека створчатые клапаны открываются в</a:t>
            </a:r>
          </a:p>
        </p:txBody>
      </p:sp>
      <p:sp>
        <p:nvSpPr>
          <p:cNvPr id="28688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предсердия</a:t>
            </a:r>
          </a:p>
        </p:txBody>
      </p:sp>
      <p:sp>
        <p:nvSpPr>
          <p:cNvPr id="28689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вену</a:t>
            </a:r>
          </a:p>
        </p:txBody>
      </p:sp>
      <p:sp>
        <p:nvSpPr>
          <p:cNvPr id="28690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желудочки</a:t>
            </a:r>
          </a:p>
        </p:txBody>
      </p:sp>
      <p:sp>
        <p:nvSpPr>
          <p:cNvPr id="28691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аорту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034" name="Picture 2" descr="http://festival.1september.ru/articles/500546/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44675"/>
            <a:ext cx="33845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970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970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2970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17</a:t>
            </a:r>
          </a:p>
        </p:txBody>
      </p:sp>
      <p:sp>
        <p:nvSpPr>
          <p:cNvPr id="2970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2970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970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70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70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70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710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792003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А17.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Человеку, работа которого требует длительного напряжения зрения, необходимо дополнительно употреблять витамин</a:t>
            </a:r>
          </a:p>
        </p:txBody>
      </p:sp>
      <p:sp>
        <p:nvSpPr>
          <p:cNvPr id="2971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971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971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9714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29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29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2295" name="Out_Zd" hidden="1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2296" name="Tx_Zd" hidden="1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2297" name="Cena" hidden="1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12298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части А</a:t>
            </a:r>
          </a:p>
        </p:txBody>
      </p:sp>
      <p:sp>
        <p:nvSpPr>
          <p:cNvPr id="12299" name="Содержимое 13"/>
          <p:cNvSpPr>
            <a:spLocks noGrp="1"/>
          </p:cNvSpPr>
          <p:nvPr>
            <p:ph idx="1"/>
          </p:nvPr>
        </p:nvSpPr>
        <p:spPr>
          <a:xfrm>
            <a:off x="1116013" y="3500438"/>
            <a:ext cx="7642225" cy="13684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Задания с выбором 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ответа</a:t>
            </a:r>
          </a:p>
        </p:txBody>
      </p:sp>
      <p:sp>
        <p:nvSpPr>
          <p:cNvPr id="12300" name="Содержимое 13"/>
          <p:cNvSpPr txBox="1">
            <a:spLocks/>
          </p:cNvSpPr>
          <p:nvPr/>
        </p:nvSpPr>
        <p:spPr bwMode="auto">
          <a:xfrm>
            <a:off x="971550" y="4005263"/>
            <a:ext cx="7643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2900">
              <a:latin typeface="Calibri" pitchFamily="34" charset="0"/>
            </a:endParaRPr>
          </a:p>
        </p:txBody>
      </p:sp>
      <p:sp>
        <p:nvSpPr>
          <p:cNvPr id="12301" name="Содержимое 13"/>
          <p:cNvSpPr txBox="1">
            <a:spLocks/>
          </p:cNvSpPr>
          <p:nvPr/>
        </p:nvSpPr>
        <p:spPr bwMode="auto">
          <a:xfrm>
            <a:off x="1187450" y="1916113"/>
            <a:ext cx="7643813" cy="1368425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ru-RU" sz="2900" b="1">
              <a:latin typeface="Times New Roman" pitchFamily="18" charset="0"/>
              <a:cs typeface="Times New Roman" pitchFamily="18" charset="0"/>
            </a:endParaRP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900" b="1"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072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72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072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18</a:t>
            </a:r>
          </a:p>
        </p:txBody>
      </p:sp>
      <p:sp>
        <p:nvSpPr>
          <p:cNvPr id="3072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072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73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73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73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73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34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792003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Гуморальная реляция осуществляется с помощью</a:t>
            </a:r>
          </a:p>
        </p:txBody>
      </p:sp>
      <p:sp>
        <p:nvSpPr>
          <p:cNvPr id="3073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нервных импульсов, возникающих в рецепторах</a:t>
            </a:r>
          </a:p>
        </p:txBody>
      </p:sp>
      <p:sp>
        <p:nvSpPr>
          <p:cNvPr id="3073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веществ, образующихся в железах внутренней секреции</a:t>
            </a:r>
          </a:p>
        </p:txBody>
      </p:sp>
      <p:sp>
        <p:nvSpPr>
          <p:cNvPr id="3073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белков, содержащихся в пище</a:t>
            </a:r>
          </a:p>
        </p:txBody>
      </p:sp>
      <p:sp>
        <p:nvSpPr>
          <p:cNvPr id="3073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деятельности головного и спинного мозга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174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174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175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19</a:t>
            </a:r>
          </a:p>
        </p:txBody>
      </p:sp>
      <p:sp>
        <p:nvSpPr>
          <p:cNvPr id="3175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175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175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75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75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75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468313" y="0"/>
            <a:ext cx="8496300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А19.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предотвратить последствия временного повышения концентрации инсулина в крови после его инъекции, больному сахарным диабетом нужно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съесть кусочек сахара</a:t>
            </a:r>
          </a:p>
        </p:txBody>
      </p:sp>
      <p:sp>
        <p:nvSpPr>
          <p:cNvPr id="3176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съесть богатую белком пищу</a:t>
            </a:r>
          </a:p>
        </p:txBody>
      </p:sp>
      <p:sp>
        <p:nvSpPr>
          <p:cNvPr id="3176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ввести физиологический раствор</a:t>
            </a:r>
          </a:p>
        </p:txBody>
      </p:sp>
      <p:sp>
        <p:nvSpPr>
          <p:cNvPr id="31762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ввести адреналин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277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277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277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20</a:t>
            </a:r>
          </a:p>
        </p:txBody>
      </p:sp>
      <p:sp>
        <p:nvSpPr>
          <p:cNvPr id="3277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277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277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77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78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78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А20.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Скрещиванию разных видов синиц, обитающих в пределах одного лесного массива, препятствует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разный хромосомный набор</a:t>
            </a:r>
          </a:p>
        </p:txBody>
      </p:sp>
      <p:sp>
        <p:nvSpPr>
          <p:cNvPr id="3278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различие потребляемых кормов</a:t>
            </a:r>
          </a:p>
        </p:txBody>
      </p:sp>
      <p:sp>
        <p:nvSpPr>
          <p:cNvPr id="3278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нарушение светового режима</a:t>
            </a:r>
          </a:p>
        </p:txBody>
      </p:sp>
      <p:sp>
        <p:nvSpPr>
          <p:cNvPr id="3278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отсутствие мест для гнездования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379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79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379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21</a:t>
            </a:r>
          </a:p>
        </p:txBody>
      </p:sp>
      <p:sp>
        <p:nvSpPr>
          <p:cNvPr id="3380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380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380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80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80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80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806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А21.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табилизирующая форма естественного отбора способствует</a:t>
            </a:r>
          </a:p>
        </p:txBody>
      </p:sp>
      <p:sp>
        <p:nvSpPr>
          <p:cNvPr id="33807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полному вытеснению редких рецессивных мутаций</a:t>
            </a:r>
          </a:p>
        </p:txBody>
      </p:sp>
      <p:sp>
        <p:nvSpPr>
          <p:cNvPr id="33808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сохранению в популяции среднего значения признака</a:t>
            </a:r>
          </a:p>
        </p:txBody>
      </p:sp>
      <p:sp>
        <p:nvSpPr>
          <p:cNvPr id="33809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формированию новых признаков		</a:t>
            </a:r>
          </a:p>
        </p:txBody>
      </p:sp>
      <p:sp>
        <p:nvSpPr>
          <p:cNvPr id="33810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увеличению внутривидового разнообразия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482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482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482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22</a:t>
            </a:r>
          </a:p>
        </p:txBody>
      </p:sp>
      <p:sp>
        <p:nvSpPr>
          <p:cNvPr id="3482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482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482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82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82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82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830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А22.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Приспособленность растений к опылению насекомыми – это </a:t>
            </a:r>
          </a:p>
        </p:txBody>
      </p:sp>
      <p:sp>
        <p:nvSpPr>
          <p:cNvPr id="3483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направление эволюции</a:t>
            </a:r>
          </a:p>
        </p:txBody>
      </p:sp>
      <p:sp>
        <p:nvSpPr>
          <p:cNvPr id="3483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мутационная изменчивость</a:t>
            </a:r>
          </a:p>
        </p:txBody>
      </p:sp>
      <p:sp>
        <p:nvSpPr>
          <p:cNvPr id="3483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модификационная изменчивость		</a:t>
            </a:r>
          </a:p>
        </p:txBody>
      </p:sp>
      <p:sp>
        <p:nvSpPr>
          <p:cNvPr id="34834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результат эволюции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584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584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584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23</a:t>
            </a:r>
          </a:p>
        </p:txBody>
      </p:sp>
      <p:sp>
        <p:nvSpPr>
          <p:cNvPr id="3584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584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585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85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85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85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854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А23.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критерий вида служит главным доказательством родства человеческих рас?</a:t>
            </a:r>
          </a:p>
        </p:txBody>
      </p:sp>
      <p:sp>
        <p:nvSpPr>
          <p:cNvPr id="3585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морфологический</a:t>
            </a:r>
          </a:p>
        </p:txBody>
      </p:sp>
      <p:sp>
        <p:nvSpPr>
          <p:cNvPr id="3585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географический</a:t>
            </a:r>
          </a:p>
        </p:txBody>
      </p:sp>
      <p:sp>
        <p:nvSpPr>
          <p:cNvPr id="3585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генетический </a:t>
            </a:r>
          </a:p>
        </p:txBody>
      </p:sp>
      <p:sp>
        <p:nvSpPr>
          <p:cNvPr id="3585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физиологический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686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686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687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24</a:t>
            </a:r>
          </a:p>
        </p:txBody>
      </p:sp>
      <p:sp>
        <p:nvSpPr>
          <p:cNvPr id="3687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687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687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87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87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87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878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А24.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Отношения каких организмов служат примером симбиоза?</a:t>
            </a:r>
          </a:p>
        </p:txBody>
      </p:sp>
      <p:sp>
        <p:nvSpPr>
          <p:cNvPr id="36879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клеща и собаки</a:t>
            </a:r>
          </a:p>
        </p:txBody>
      </p:sp>
      <p:sp>
        <p:nvSpPr>
          <p:cNvPr id="3688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сосны и маслёнка</a:t>
            </a:r>
          </a:p>
        </p:txBody>
      </p:sp>
      <p:sp>
        <p:nvSpPr>
          <p:cNvPr id="3688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щуки и карася </a:t>
            </a:r>
          </a:p>
        </p:txBody>
      </p:sp>
      <p:sp>
        <p:nvSpPr>
          <p:cNvPr id="36882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растения росянки и насекомого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789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789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789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3789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789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789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89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90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90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902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А25.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организмов – консументов в экосистеме состоит в</a:t>
            </a:r>
          </a:p>
        </p:txBody>
      </p:sp>
      <p:sp>
        <p:nvSpPr>
          <p:cNvPr id="3790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установлении симбиоза с растениями</a:t>
            </a:r>
          </a:p>
        </p:txBody>
      </p:sp>
      <p:sp>
        <p:nvSpPr>
          <p:cNvPr id="3790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использовании ими солнечной энергии</a:t>
            </a:r>
          </a:p>
        </p:txBody>
      </p:sp>
      <p:sp>
        <p:nvSpPr>
          <p:cNvPr id="3790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использовании неорганических веществ</a:t>
            </a:r>
          </a:p>
        </p:txBody>
      </p:sp>
      <p:sp>
        <p:nvSpPr>
          <p:cNvPr id="3790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преобразовании органических веществ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891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891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891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26</a:t>
            </a:r>
          </a:p>
        </p:txBody>
      </p:sp>
      <p:sp>
        <p:nvSpPr>
          <p:cNvPr id="3892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892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892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92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92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92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А26.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залежей каменного угля в недрах Земли связано преимущественно с развитием древних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7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водорослей</a:t>
            </a:r>
          </a:p>
        </p:txBody>
      </p:sp>
      <p:sp>
        <p:nvSpPr>
          <p:cNvPr id="38928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покрытосеменных</a:t>
            </a:r>
          </a:p>
        </p:txBody>
      </p:sp>
      <p:sp>
        <p:nvSpPr>
          <p:cNvPr id="38929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моховидных</a:t>
            </a:r>
          </a:p>
        </p:txBody>
      </p:sp>
      <p:sp>
        <p:nvSpPr>
          <p:cNvPr id="38930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папоротникообразных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994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994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3994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27</a:t>
            </a:r>
          </a:p>
        </p:txBody>
      </p:sp>
      <p:sp>
        <p:nvSpPr>
          <p:cNvPr id="3994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3994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994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94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94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94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50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А27.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Четвертичная структура молекулы гемоглобина представляет собой</a:t>
            </a:r>
          </a:p>
        </p:txBody>
      </p:sp>
      <p:sp>
        <p:nvSpPr>
          <p:cNvPr id="3995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глобулу из одной полипептидной цепи</a:t>
            </a:r>
          </a:p>
        </p:txBody>
      </p:sp>
      <p:sp>
        <p:nvSpPr>
          <p:cNvPr id="3995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двойную полипептидную спираль</a:t>
            </a:r>
          </a:p>
        </p:txBody>
      </p:sp>
      <p:sp>
        <p:nvSpPr>
          <p:cNvPr id="3995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несколько  соединённых полипептидных цепей</a:t>
            </a:r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аминокислот в полипептидной цепи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331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31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331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332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332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332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32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32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32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основе разделения органоидов методом центрифугирования лежат их различия по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строению и составу</a:t>
            </a:r>
          </a:p>
        </p:txBody>
      </p:sp>
      <p:sp>
        <p:nvSpPr>
          <p:cNvPr id="13328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выполняемым функциям</a:t>
            </a:r>
          </a:p>
        </p:txBody>
      </p:sp>
      <p:sp>
        <p:nvSpPr>
          <p:cNvPr id="13329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размеру и массе</a:t>
            </a:r>
          </a:p>
        </p:txBody>
      </p:sp>
      <p:sp>
        <p:nvSpPr>
          <p:cNvPr id="13330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расположению в цитоплазме</a:t>
            </a:r>
          </a:p>
        </p:txBody>
      </p:sp>
      <p:pic>
        <p:nvPicPr>
          <p:cNvPr id="13331" name="Picture 2" descr="http://images4.wikia.nocookie.net/__cb20091008221228/vlab/ru/images/thumb/1/1a/Biological_cell.svg/1024px-Biological_cel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276475"/>
            <a:ext cx="34321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Овал 44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096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096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096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28</a:t>
            </a:r>
          </a:p>
        </p:txBody>
      </p:sp>
      <p:sp>
        <p:nvSpPr>
          <p:cNvPr id="4096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096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097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97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97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97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974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А28.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Каковы конечные продукты подготовительного этапа энергетического обмена?</a:t>
            </a:r>
          </a:p>
        </p:txBody>
      </p:sp>
      <p:sp>
        <p:nvSpPr>
          <p:cNvPr id="4097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углекислый газ и вода</a:t>
            </a:r>
          </a:p>
        </p:txBody>
      </p:sp>
      <p:sp>
        <p:nvSpPr>
          <p:cNvPr id="4097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мочевина и молочная кислота</a:t>
            </a:r>
          </a:p>
        </p:txBody>
      </p:sp>
      <p:sp>
        <p:nvSpPr>
          <p:cNvPr id="4097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триглицериды и аммиак</a:t>
            </a:r>
          </a:p>
        </p:txBody>
      </p:sp>
      <p:sp>
        <p:nvSpPr>
          <p:cNvPr id="4097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аминокислоты и глюкоза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98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198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199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29</a:t>
            </a:r>
          </a:p>
        </p:txBody>
      </p:sp>
      <p:sp>
        <p:nvSpPr>
          <p:cNvPr id="4199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199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199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99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99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99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998" name="Заголовок 36"/>
          <p:cNvSpPr>
            <a:spLocks noGrp="1"/>
          </p:cNvSpPr>
          <p:nvPr>
            <p:ph type="title"/>
          </p:nvPr>
        </p:nvSpPr>
        <p:spPr>
          <a:xfrm>
            <a:off x="900113" y="115888"/>
            <a:ext cx="8243887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А29.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стадий эмбриогенеза позвоночных животных служит основой для изучения их</a:t>
            </a:r>
          </a:p>
        </p:txBody>
      </p:sp>
      <p:sp>
        <p:nvSpPr>
          <p:cNvPr id="41999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особенности размножения</a:t>
            </a:r>
          </a:p>
        </p:txBody>
      </p:sp>
      <p:sp>
        <p:nvSpPr>
          <p:cNvPr id="4200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уровня обмена веществ</a:t>
            </a:r>
          </a:p>
        </p:txBody>
      </p:sp>
      <p:sp>
        <p:nvSpPr>
          <p:cNvPr id="4200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модификационной изменчивости</a:t>
            </a:r>
          </a:p>
        </p:txBody>
      </p:sp>
      <p:sp>
        <p:nvSpPr>
          <p:cNvPr id="42002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эволюционного происхождения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301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301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301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30</a:t>
            </a:r>
          </a:p>
        </p:txBody>
      </p:sp>
      <p:sp>
        <p:nvSpPr>
          <p:cNvPr id="4301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301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301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1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2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2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022" name="Заголовок 36"/>
          <p:cNvSpPr>
            <a:spLocks noGrp="1"/>
          </p:cNvSpPr>
          <p:nvPr>
            <p:ph type="title"/>
          </p:nvPr>
        </p:nvSpPr>
        <p:spPr>
          <a:xfrm>
            <a:off x="395288" y="115888"/>
            <a:ext cx="874871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А30.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Ускорение роста культурных растений и увеличение их биомассы за счёт регулярного полива и подкормки – это изменчивость</a:t>
            </a:r>
          </a:p>
        </p:txBody>
      </p:sp>
      <p:sp>
        <p:nvSpPr>
          <p:cNvPr id="4302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мутационная</a:t>
            </a:r>
          </a:p>
        </p:txBody>
      </p:sp>
      <p:sp>
        <p:nvSpPr>
          <p:cNvPr id="4302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соотносительная</a:t>
            </a:r>
          </a:p>
        </p:txBody>
      </p:sp>
      <p:sp>
        <p:nvSpPr>
          <p:cNvPr id="4302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модификационная</a:t>
            </a:r>
          </a:p>
        </p:txBody>
      </p:sp>
      <p:sp>
        <p:nvSpPr>
          <p:cNvPr id="4302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комбинативная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403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403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403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31</a:t>
            </a:r>
          </a:p>
        </p:txBody>
      </p:sp>
      <p:sp>
        <p:nvSpPr>
          <p:cNvPr id="4404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404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404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04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04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04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046" name="Заголовок 36"/>
          <p:cNvSpPr>
            <a:spLocks noGrp="1"/>
          </p:cNvSpPr>
          <p:nvPr>
            <p:ph type="title"/>
          </p:nvPr>
        </p:nvSpPr>
        <p:spPr>
          <a:xfrm>
            <a:off x="395288" y="115888"/>
            <a:ext cx="874871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А31.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числа хромосом, кратное гаплоидному набору, получают в селекции растений путём</a:t>
            </a:r>
          </a:p>
        </p:txBody>
      </p:sp>
      <p:sp>
        <p:nvSpPr>
          <p:cNvPr id="44047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гетерозиса</a:t>
            </a:r>
          </a:p>
        </p:txBody>
      </p:sp>
      <p:sp>
        <p:nvSpPr>
          <p:cNvPr id="44048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близкородственного скрещивания</a:t>
            </a:r>
          </a:p>
        </p:txBody>
      </p:sp>
      <p:sp>
        <p:nvSpPr>
          <p:cNvPr id="44049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искусственного отбора</a:t>
            </a:r>
          </a:p>
        </p:txBody>
      </p:sp>
      <p:sp>
        <p:nvSpPr>
          <p:cNvPr id="44050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искусственного мутагенеза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506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506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506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32</a:t>
            </a:r>
          </a:p>
        </p:txBody>
      </p:sp>
      <p:sp>
        <p:nvSpPr>
          <p:cNvPr id="4506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506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506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06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06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506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070" name="Заголовок 36"/>
          <p:cNvSpPr>
            <a:spLocks noGrp="1"/>
          </p:cNvSpPr>
          <p:nvPr>
            <p:ph type="title"/>
          </p:nvPr>
        </p:nvSpPr>
        <p:spPr>
          <a:xfrm>
            <a:off x="395288" y="115888"/>
            <a:ext cx="874871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А32.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Лишайники, в отличие от мхов</a:t>
            </a:r>
          </a:p>
        </p:txBody>
      </p:sp>
      <p:sp>
        <p:nvSpPr>
          <p:cNvPr id="4507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образуют ризоиды</a:t>
            </a:r>
          </a:p>
        </p:txBody>
      </p:sp>
      <p:sp>
        <p:nvSpPr>
          <p:cNvPr id="4507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являются комплексными организмами</a:t>
            </a:r>
          </a:p>
        </p:txBody>
      </p:sp>
      <p:sp>
        <p:nvSpPr>
          <p:cNvPr id="4507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вступают в симбиоз с корнями высших растений</a:t>
            </a:r>
          </a:p>
        </p:txBody>
      </p:sp>
      <p:sp>
        <p:nvSpPr>
          <p:cNvPr id="45074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размножаются спорами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608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608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608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33</a:t>
            </a:r>
          </a:p>
        </p:txBody>
      </p:sp>
      <p:sp>
        <p:nvSpPr>
          <p:cNvPr id="4608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608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609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09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09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09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094" name="Заголовок 36"/>
          <p:cNvSpPr>
            <a:spLocks noGrp="1"/>
          </p:cNvSpPr>
          <p:nvPr>
            <p:ph type="title"/>
          </p:nvPr>
        </p:nvSpPr>
        <p:spPr>
          <a:xfrm>
            <a:off x="395288" y="115888"/>
            <a:ext cx="874871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А33.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Окисление органических веществ, которое приводит к освобождению энергии, происходит в </a:t>
            </a:r>
          </a:p>
        </p:txBody>
      </p:sp>
      <p:sp>
        <p:nvSpPr>
          <p:cNvPr id="4609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клетках тела</a:t>
            </a:r>
          </a:p>
        </p:txBody>
      </p:sp>
      <p:sp>
        <p:nvSpPr>
          <p:cNvPr id="4609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протоках печени</a:t>
            </a:r>
          </a:p>
        </p:txBody>
      </p:sp>
      <p:sp>
        <p:nvSpPr>
          <p:cNvPr id="4609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почечной лоханке</a:t>
            </a:r>
          </a:p>
        </p:txBody>
      </p:sp>
      <p:sp>
        <p:nvSpPr>
          <p:cNvPr id="4609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полости тонкой кишки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710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710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711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34</a:t>
            </a:r>
          </a:p>
        </p:txBody>
      </p:sp>
      <p:sp>
        <p:nvSpPr>
          <p:cNvPr id="4711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711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711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1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1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11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118" name="Заголовок 36"/>
          <p:cNvSpPr>
            <a:spLocks noGrp="1"/>
          </p:cNvSpPr>
          <p:nvPr>
            <p:ph type="title"/>
          </p:nvPr>
        </p:nvSpPr>
        <p:spPr>
          <a:xfrm>
            <a:off x="395288" y="115888"/>
            <a:ext cx="874871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А34.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характерно для внешнего торможения рефлексов? </a:t>
            </a: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формируются в нейронах вегетативной нервной системы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2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образуются под влиянием условного раздражителя</a:t>
            </a:r>
          </a:p>
        </p:txBody>
      </p:sp>
      <p:sp>
        <p:nvSpPr>
          <p:cNvPr id="4712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появляются при возникновении сильного раздражителя</a:t>
            </a:r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616825" cy="6985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развиваются в нейронах функционирующей рефлекторной дуги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813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813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813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35</a:t>
            </a:r>
          </a:p>
        </p:txBody>
      </p:sp>
      <p:sp>
        <p:nvSpPr>
          <p:cNvPr id="4813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813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813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13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14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14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142" name="Заголовок 36"/>
          <p:cNvSpPr>
            <a:spLocks noGrp="1"/>
          </p:cNvSpPr>
          <p:nvPr>
            <p:ph type="title"/>
          </p:nvPr>
        </p:nvSpPr>
        <p:spPr>
          <a:xfrm>
            <a:off x="395288" y="115888"/>
            <a:ext cx="874871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А35.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существенные и постоянные преобразования в биосфере вызывают</a:t>
            </a:r>
          </a:p>
        </p:txBody>
      </p:sp>
      <p:sp>
        <p:nvSpPr>
          <p:cNvPr id="4814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климатические условия</a:t>
            </a:r>
          </a:p>
        </p:txBody>
      </p:sp>
      <p:sp>
        <p:nvSpPr>
          <p:cNvPr id="4814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природные катаклизмы</a:t>
            </a:r>
          </a:p>
        </p:txBody>
      </p:sp>
      <p:sp>
        <p:nvSpPr>
          <p:cNvPr id="4814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сезонные изменения в природе</a:t>
            </a:r>
          </a:p>
        </p:txBody>
      </p:sp>
      <p:sp>
        <p:nvSpPr>
          <p:cNvPr id="4814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живые организмы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915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915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4915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36</a:t>
            </a:r>
          </a:p>
        </p:txBody>
      </p:sp>
      <p:sp>
        <p:nvSpPr>
          <p:cNvPr id="4916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4916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4916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16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16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16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А36.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Верны ли следующие суждения об обмене веществ?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Пластический  обмен представляет собой совокупность реакций расщепления органических веществ в клетке, сопровождающихся выделением энергии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 Хлорофилл растительных клеток улавливает солнечную энергию, которая аккумулируется в молекулах АТФ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7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верно только А</a:t>
            </a:r>
          </a:p>
        </p:txBody>
      </p:sp>
      <p:sp>
        <p:nvSpPr>
          <p:cNvPr id="49168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верно только Б</a:t>
            </a:r>
          </a:p>
        </p:txBody>
      </p:sp>
      <p:sp>
        <p:nvSpPr>
          <p:cNvPr id="49169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верны оба суждения</a:t>
            </a:r>
          </a:p>
        </p:txBody>
      </p:sp>
      <p:sp>
        <p:nvSpPr>
          <p:cNvPr id="49170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оба суждения неверны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018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018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50183" name="Out_Zd" hidden="1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50184" name="Tx_Zd" hidden="1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50185" name="Cena" hidden="1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50186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части В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116013" y="3500438"/>
            <a:ext cx="7642225" cy="1368425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 с выбором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трёх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ответов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8" name="Содержимое 13"/>
          <p:cNvSpPr txBox="1">
            <a:spLocks/>
          </p:cNvSpPr>
          <p:nvPr/>
        </p:nvSpPr>
        <p:spPr bwMode="auto">
          <a:xfrm>
            <a:off x="971550" y="4005263"/>
            <a:ext cx="7643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2900">
              <a:latin typeface="Calibri" pitchFamily="34" charset="0"/>
            </a:endParaRPr>
          </a:p>
        </p:txBody>
      </p:sp>
      <p:sp>
        <p:nvSpPr>
          <p:cNvPr id="50189" name="Содержимое 13"/>
          <p:cNvSpPr txBox="1">
            <a:spLocks/>
          </p:cNvSpPr>
          <p:nvPr/>
        </p:nvSpPr>
        <p:spPr bwMode="auto">
          <a:xfrm>
            <a:off x="1187450" y="1916113"/>
            <a:ext cx="7643813" cy="1368425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ru-RU" sz="2900" b="1">
              <a:latin typeface="Times New Roman" pitchFamily="18" charset="0"/>
              <a:cs typeface="Times New Roman" pitchFamily="18" charset="0"/>
            </a:endParaRP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900" b="1"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434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34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434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434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434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434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34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34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34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является структурно- функциональной единицей строения организмов всех царств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ДНК</a:t>
            </a:r>
          </a:p>
        </p:txBody>
      </p:sp>
      <p:sp>
        <p:nvSpPr>
          <p:cNvPr id="1435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ядро</a:t>
            </a:r>
          </a:p>
        </p:txBody>
      </p:sp>
      <p:sp>
        <p:nvSpPr>
          <p:cNvPr id="1435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клетка</a:t>
            </a:r>
          </a:p>
        </p:txBody>
      </p:sp>
      <p:sp>
        <p:nvSpPr>
          <p:cNvPr id="14354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хромосома</a:t>
            </a:r>
          </a:p>
        </p:txBody>
      </p:sp>
      <p:sp>
        <p:nvSpPr>
          <p:cNvPr id="43" name="Овал 42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D34817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120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120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5120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37</a:t>
            </a:r>
          </a:p>
        </p:txBody>
      </p:sp>
      <p:sp>
        <p:nvSpPr>
          <p:cNvPr id="5120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5120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2 бал.</a:t>
            </a:r>
          </a:p>
        </p:txBody>
      </p:sp>
      <p:sp>
        <p:nvSpPr>
          <p:cNvPr id="13" name="Warning"/>
          <p:cNvSpPr/>
          <p:nvPr/>
        </p:nvSpPr>
        <p:spPr>
          <a:xfrm>
            <a:off x="2794000" y="6405563"/>
            <a:ext cx="2882900" cy="284162"/>
          </a:xfrm>
          <a:prstGeom prst="roundRect">
            <a:avLst/>
          </a:prstGeom>
          <a:gradFill flip="none" rotWithShape="1">
            <a:gsLst>
              <a:gs pos="50000">
                <a:srgbClr val="D34817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51211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12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13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14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15" name="KAN 5"/>
          <p:cNvGrpSpPr>
            <a:grpSpLocks/>
          </p:cNvGrpSpPr>
          <p:nvPr/>
        </p:nvGrpSpPr>
        <p:grpSpPr bwMode="auto">
          <a:xfrm>
            <a:off x="444500" y="4572000"/>
            <a:ext cx="647700" cy="396875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16" name="KAN 6"/>
          <p:cNvGrpSpPr>
            <a:grpSpLocks/>
          </p:cNvGrpSpPr>
          <p:nvPr/>
        </p:nvGrpSpPr>
        <p:grpSpPr bwMode="auto">
          <a:xfrm>
            <a:off x="444500" y="5207000"/>
            <a:ext cx="647700" cy="396875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В1.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особенности строения и свойств воды определяют её функции в клетке?</a:t>
            </a:r>
            <a:endParaRPr lang="ru-RU" sz="3100" dirty="0"/>
          </a:p>
        </p:txBody>
      </p:sp>
      <p:sp>
        <p:nvSpPr>
          <p:cNvPr id="51218" name="Содержимое 50"/>
          <p:cNvSpPr>
            <a:spLocks noGrp="1"/>
          </p:cNvSpPr>
          <p:nvPr>
            <p:ph sz="quarter" idx="1"/>
          </p:nvPr>
        </p:nvSpPr>
        <p:spPr>
          <a:xfrm>
            <a:off x="1187450" y="1916113"/>
            <a:ext cx="7507288" cy="576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способность образовывать водородные связи</a:t>
            </a:r>
          </a:p>
        </p:txBody>
      </p:sp>
      <p:sp>
        <p:nvSpPr>
          <p:cNvPr id="51219" name="Содержимое 50"/>
          <p:cNvSpPr txBox="1">
            <a:spLocks/>
          </p:cNvSpPr>
          <p:nvPr/>
        </p:nvSpPr>
        <p:spPr bwMode="auto">
          <a:xfrm>
            <a:off x="1187450" y="2565400"/>
            <a:ext cx="7507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наличие в молекулах макроэргических связей</a:t>
            </a:r>
          </a:p>
        </p:txBody>
      </p:sp>
      <p:sp>
        <p:nvSpPr>
          <p:cNvPr id="51220" name="Содержимое 50"/>
          <p:cNvSpPr txBox="1">
            <a:spLocks/>
          </p:cNvSpPr>
          <p:nvPr/>
        </p:nvSpPr>
        <p:spPr bwMode="auto">
          <a:xfrm>
            <a:off x="1187450" y="3284538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полярность молекулы</a:t>
            </a:r>
          </a:p>
        </p:txBody>
      </p:sp>
      <p:sp>
        <p:nvSpPr>
          <p:cNvPr id="51221" name="Содержимое 50"/>
          <p:cNvSpPr txBox="1">
            <a:spLocks/>
          </p:cNvSpPr>
          <p:nvPr/>
        </p:nvSpPr>
        <p:spPr bwMode="auto">
          <a:xfrm>
            <a:off x="1187450" y="3860800"/>
            <a:ext cx="7507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высокая теплоёмкость</a:t>
            </a:r>
          </a:p>
        </p:txBody>
      </p:sp>
      <p:sp>
        <p:nvSpPr>
          <p:cNvPr id="51222" name="Содержимое 50"/>
          <p:cNvSpPr txBox="1">
            <a:spLocks/>
          </p:cNvSpPr>
          <p:nvPr/>
        </p:nvSpPr>
        <p:spPr bwMode="auto">
          <a:xfrm>
            <a:off x="1187450" y="4437063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способность образовывать ионные связи</a:t>
            </a:r>
          </a:p>
        </p:txBody>
      </p:sp>
      <p:sp>
        <p:nvSpPr>
          <p:cNvPr id="51223" name="Содержимое 50"/>
          <p:cNvSpPr txBox="1">
            <a:spLocks/>
          </p:cNvSpPr>
          <p:nvPr/>
        </p:nvSpPr>
        <p:spPr bwMode="auto">
          <a:xfrm>
            <a:off x="1187450" y="5084763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способность выделять энергию при расщеплении</a:t>
            </a:r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D34817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222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222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5223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38</a:t>
            </a:r>
          </a:p>
        </p:txBody>
      </p:sp>
      <p:sp>
        <p:nvSpPr>
          <p:cNvPr id="5223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5223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2 бал.</a:t>
            </a:r>
          </a:p>
        </p:txBody>
      </p:sp>
      <p:sp>
        <p:nvSpPr>
          <p:cNvPr id="13" name="Warning"/>
          <p:cNvSpPr/>
          <p:nvPr/>
        </p:nvSpPr>
        <p:spPr>
          <a:xfrm>
            <a:off x="2794000" y="6405563"/>
            <a:ext cx="2882900" cy="284162"/>
          </a:xfrm>
          <a:prstGeom prst="roundRect">
            <a:avLst/>
          </a:prstGeom>
          <a:gradFill flip="none" rotWithShape="1">
            <a:gsLst>
              <a:gs pos="50000">
                <a:srgbClr val="D34817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52235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2236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2237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2238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2239" name="KAN 5"/>
          <p:cNvGrpSpPr>
            <a:grpSpLocks/>
          </p:cNvGrpSpPr>
          <p:nvPr/>
        </p:nvGrpSpPr>
        <p:grpSpPr bwMode="auto">
          <a:xfrm>
            <a:off x="444500" y="4572000"/>
            <a:ext cx="647700" cy="396875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2240" name="KAN 6"/>
          <p:cNvGrpSpPr>
            <a:grpSpLocks/>
          </p:cNvGrpSpPr>
          <p:nvPr/>
        </p:nvGrpSpPr>
        <p:grpSpPr bwMode="auto">
          <a:xfrm>
            <a:off x="444500" y="5207000"/>
            <a:ext cx="647700" cy="396875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В2.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Какую функцию выполняют вставочные нейроны в нервной системе человека?</a:t>
            </a:r>
            <a:endParaRPr lang="ru-RU" sz="3100" dirty="0"/>
          </a:p>
        </p:txBody>
      </p:sp>
      <p:sp>
        <p:nvSpPr>
          <p:cNvPr id="51" name="Содержимое 50"/>
          <p:cNvSpPr>
            <a:spLocks noGrp="1"/>
          </p:cNvSpPr>
          <p:nvPr>
            <p:ph sz="quarter" idx="1"/>
          </p:nvPr>
        </p:nvSpPr>
        <p:spPr>
          <a:xfrm>
            <a:off x="1187450" y="1989138"/>
            <a:ext cx="7507288" cy="576262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передают нервные импульсы с двигательного нейрона в головной мозг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одержимое 50"/>
          <p:cNvSpPr txBox="1">
            <a:spLocks/>
          </p:cNvSpPr>
          <p:nvPr/>
        </p:nvSpPr>
        <p:spPr>
          <a:xfrm>
            <a:off x="1187450" y="4437063"/>
            <a:ext cx="7507288" cy="5762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воспринимают нервные импульсы от чувствительных нейронов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4" name="Содержимое 50"/>
          <p:cNvSpPr txBox="1">
            <a:spLocks/>
          </p:cNvSpPr>
          <p:nvPr/>
        </p:nvSpPr>
        <p:spPr bwMode="auto">
          <a:xfrm>
            <a:off x="1187450" y="5084763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передают нервные импульсы двигательным нейронам</a:t>
            </a:r>
          </a:p>
        </p:txBody>
      </p:sp>
      <p:sp>
        <p:nvSpPr>
          <p:cNvPr id="57" name="Содержимое 50"/>
          <p:cNvSpPr txBox="1">
            <a:spLocks/>
          </p:cNvSpPr>
          <p:nvPr/>
        </p:nvSpPr>
        <p:spPr>
          <a:xfrm>
            <a:off x="1187450" y="2636838"/>
            <a:ext cx="7507288" cy="5762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передают нервные импульсы от рабочего органа в спинной мозг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одержимое 50"/>
          <p:cNvSpPr txBox="1">
            <a:spLocks/>
          </p:cNvSpPr>
          <p:nvPr/>
        </p:nvSpPr>
        <p:spPr>
          <a:xfrm>
            <a:off x="1187450" y="3213100"/>
            <a:ext cx="7507288" cy="5762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передают нервные импульсы от спинного мозга в головной мозг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7" name="Содержимое 50"/>
          <p:cNvSpPr txBox="1">
            <a:spLocks/>
          </p:cNvSpPr>
          <p:nvPr/>
        </p:nvSpPr>
        <p:spPr bwMode="auto">
          <a:xfrm>
            <a:off x="1187450" y="3860800"/>
            <a:ext cx="7507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передают нервные импульсы к рабочим органам     </a:t>
            </a:r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D34817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325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325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5325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39</a:t>
            </a:r>
          </a:p>
        </p:txBody>
      </p:sp>
      <p:sp>
        <p:nvSpPr>
          <p:cNvPr id="5325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5325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2 бал.</a:t>
            </a:r>
          </a:p>
        </p:txBody>
      </p:sp>
      <p:sp>
        <p:nvSpPr>
          <p:cNvPr id="13" name="Warning"/>
          <p:cNvSpPr/>
          <p:nvPr/>
        </p:nvSpPr>
        <p:spPr>
          <a:xfrm>
            <a:off x="2794000" y="6405563"/>
            <a:ext cx="2882900" cy="284162"/>
          </a:xfrm>
          <a:prstGeom prst="roundRect">
            <a:avLst/>
          </a:prstGeom>
          <a:gradFill flip="none" rotWithShape="1">
            <a:gsLst>
              <a:gs pos="50000">
                <a:srgbClr val="D34817"/>
              </a:gs>
              <a:gs pos="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53259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3260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3261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3262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3263" name="KAN 5"/>
          <p:cNvGrpSpPr>
            <a:grpSpLocks/>
          </p:cNvGrpSpPr>
          <p:nvPr/>
        </p:nvGrpSpPr>
        <p:grpSpPr bwMode="auto">
          <a:xfrm>
            <a:off x="444500" y="4572000"/>
            <a:ext cx="647700" cy="396875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3264" name="KAN 6"/>
          <p:cNvGrpSpPr>
            <a:grpSpLocks/>
          </p:cNvGrpSpPr>
          <p:nvPr/>
        </p:nvGrpSpPr>
        <p:grpSpPr bwMode="auto">
          <a:xfrm>
            <a:off x="444500" y="5207000"/>
            <a:ext cx="647700" cy="396875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rect">
              <a:avLst/>
            </a:prstGeom>
            <a:gradFill flip="none" rotWithShape="1">
              <a:gsLst>
                <a:gs pos="0">
                  <a:srgbClr val="D34817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4038" y="2140123"/>
              <a:ext cx="179387" cy="184445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В3.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из перечисленных примеров относят к ароморфозам?</a:t>
            </a:r>
            <a:endParaRPr lang="ru-RU" sz="3100" dirty="0"/>
          </a:p>
        </p:txBody>
      </p:sp>
      <p:sp>
        <p:nvSpPr>
          <p:cNvPr id="51" name="Содержимое 50"/>
          <p:cNvSpPr>
            <a:spLocks noGrp="1"/>
          </p:cNvSpPr>
          <p:nvPr>
            <p:ph sz="quarter" idx="1"/>
          </p:nvPr>
        </p:nvSpPr>
        <p:spPr>
          <a:xfrm>
            <a:off x="1187450" y="1916113"/>
            <a:ext cx="7507288" cy="576262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сильное развитие половой системы у паразитических червей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67" name="Содержимое 50"/>
          <p:cNvSpPr txBox="1">
            <a:spLocks/>
          </p:cNvSpPr>
          <p:nvPr/>
        </p:nvSpPr>
        <p:spPr bwMode="auto">
          <a:xfrm>
            <a:off x="1187450" y="2565400"/>
            <a:ext cx="7507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появление кровеносной системы у кольчатых червей</a:t>
            </a:r>
          </a:p>
        </p:txBody>
      </p:sp>
      <p:sp>
        <p:nvSpPr>
          <p:cNvPr id="53268" name="Содержимое 50"/>
          <p:cNvSpPr txBox="1">
            <a:spLocks/>
          </p:cNvSpPr>
          <p:nvPr/>
        </p:nvSpPr>
        <p:spPr bwMode="auto">
          <a:xfrm>
            <a:off x="1187450" y="3284538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возникновение теплокровности у млекопитающих</a:t>
            </a:r>
          </a:p>
        </p:txBody>
      </p:sp>
      <p:sp>
        <p:nvSpPr>
          <p:cNvPr id="54" name="Содержимое 50"/>
          <p:cNvSpPr txBox="1">
            <a:spLocks/>
          </p:cNvSpPr>
          <p:nvPr/>
        </p:nvSpPr>
        <p:spPr>
          <a:xfrm>
            <a:off x="1187450" y="3860800"/>
            <a:ext cx="7507288" cy="5762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расположение пальцев у дятлов – два вперёд и два назад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70" name="Содержимое 50"/>
          <p:cNvSpPr txBox="1">
            <a:spLocks/>
          </p:cNvSpPr>
          <p:nvPr/>
        </p:nvSpPr>
        <p:spPr bwMode="auto">
          <a:xfrm>
            <a:off x="1187450" y="4437063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развитие сосущего аппарата у насекомых</a:t>
            </a:r>
          </a:p>
        </p:txBody>
      </p:sp>
      <p:sp>
        <p:nvSpPr>
          <p:cNvPr id="53271" name="Содержимое 50"/>
          <p:cNvSpPr txBox="1">
            <a:spLocks/>
          </p:cNvSpPr>
          <p:nvPr/>
        </p:nvSpPr>
        <p:spPr bwMode="auto">
          <a:xfrm>
            <a:off x="1187450" y="5084763"/>
            <a:ext cx="7507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появление четырёхкамерного сердца у насекомых</a:t>
            </a:r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427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427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54279" name="Out_Zd" hidden="1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54280" name="Tx_Zd" hidden="1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54281" name="Cena" hidden="1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54282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части В</a:t>
            </a:r>
          </a:p>
        </p:txBody>
      </p:sp>
      <p:sp>
        <p:nvSpPr>
          <p:cNvPr id="54283" name="Содержимое 13"/>
          <p:cNvSpPr>
            <a:spLocks noGrp="1"/>
          </p:cNvSpPr>
          <p:nvPr>
            <p:ph idx="1"/>
          </p:nvPr>
        </p:nvSpPr>
        <p:spPr>
          <a:xfrm>
            <a:off x="1116013" y="3500438"/>
            <a:ext cx="7642225" cy="13684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соответствие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84" name="Содержимое 13"/>
          <p:cNvSpPr txBox="1">
            <a:spLocks/>
          </p:cNvSpPr>
          <p:nvPr/>
        </p:nvSpPr>
        <p:spPr bwMode="auto">
          <a:xfrm>
            <a:off x="971550" y="4005263"/>
            <a:ext cx="76438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2900">
              <a:latin typeface="Calibri" pitchFamily="34" charset="0"/>
            </a:endParaRPr>
          </a:p>
        </p:txBody>
      </p:sp>
      <p:sp>
        <p:nvSpPr>
          <p:cNvPr id="54285" name="Содержимое 13"/>
          <p:cNvSpPr txBox="1">
            <a:spLocks/>
          </p:cNvSpPr>
          <p:nvPr/>
        </p:nvSpPr>
        <p:spPr bwMode="auto">
          <a:xfrm>
            <a:off x="1187450" y="1916113"/>
            <a:ext cx="7643813" cy="1368425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lang="ru-RU" sz="2900" b="1">
              <a:latin typeface="Times New Roman" pitchFamily="18" charset="0"/>
              <a:cs typeface="Times New Roman" pitchFamily="18" charset="0"/>
            </a:endParaRPr>
          </a:p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2900" b="1"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BAC9D0"/>
              </a:solidFill>
              <a:cs typeface="+mn-cs"/>
            </a:endParaRPr>
          </a:p>
        </p:txBody>
      </p:sp>
      <p:sp>
        <p:nvSpPr>
          <p:cNvPr id="55299" name="Out_Tim"/>
          <p:cNvSpPr txBox="1">
            <a:spLocks noChangeArrowheads="1"/>
          </p:cNvSpPr>
          <p:nvPr/>
        </p:nvSpPr>
        <p:spPr bwMode="auto">
          <a:xfrm>
            <a:off x="8101013" y="6437313"/>
            <a:ext cx="647700" cy="22066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5530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Затрачено времени</a:t>
            </a:r>
          </a:p>
        </p:txBody>
      </p:sp>
      <p:sp>
        <p:nvSpPr>
          <p:cNvPr id="55301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Выход</a:t>
            </a:r>
            <a:endParaRPr lang="ru-RU" sz="1400" b="1">
              <a:solidFill>
                <a:schemeClr val="tx2"/>
              </a:solidFill>
              <a:sym typeface="Webdings" pitchFamily="18" charset="2"/>
            </a:endParaRPr>
          </a:p>
        </p:txBody>
      </p:sp>
      <p:sp>
        <p:nvSpPr>
          <p:cNvPr id="55302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</a:rPr>
              <a:t>Снова</a:t>
            </a:r>
          </a:p>
        </p:txBody>
      </p:sp>
      <p:sp>
        <p:nvSpPr>
          <p:cNvPr id="55303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>
                <a:solidFill>
                  <a:schemeClr val="tx2"/>
                </a:solidFill>
                <a:latin typeface="Calibri" pitchFamily="34" charset="0"/>
              </a:rPr>
              <a:t> бал.</a:t>
            </a:r>
          </a:p>
        </p:txBody>
      </p:sp>
      <p:sp>
        <p:nvSpPr>
          <p:cNvPr id="55304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55305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</a:rPr>
              <a:t>Всего заданий</a:t>
            </a:r>
          </a:p>
        </p:txBody>
      </p:sp>
      <p:sp>
        <p:nvSpPr>
          <p:cNvPr id="55306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/>
          </a:p>
        </p:txBody>
      </p:sp>
      <p:sp>
        <p:nvSpPr>
          <p:cNvPr id="55307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/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19925" y="3101975"/>
            <a:ext cx="1584325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55309" name="Out_prb"/>
          <p:cNvSpPr txBox="1">
            <a:spLocks noChangeArrowheads="1"/>
          </p:cNvSpPr>
          <p:nvPr/>
        </p:nvSpPr>
        <p:spPr bwMode="auto">
          <a:xfrm>
            <a:off x="6048375" y="3819525"/>
            <a:ext cx="8636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/>
          </a:p>
        </p:txBody>
      </p:sp>
      <p:sp>
        <p:nvSpPr>
          <p:cNvPr id="55310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36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/>
          </a:p>
        </p:txBody>
      </p:sp>
      <p:sp>
        <p:nvSpPr>
          <p:cNvPr id="55311" name="Out_proc"/>
          <p:cNvSpPr txBox="1">
            <a:spLocks noChangeArrowheads="1"/>
          </p:cNvSpPr>
          <p:nvPr/>
        </p:nvSpPr>
        <p:spPr bwMode="auto">
          <a:xfrm>
            <a:off x="6048375" y="3105150"/>
            <a:ext cx="8636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/>
          </a:p>
        </p:txBody>
      </p:sp>
      <p:sp>
        <p:nvSpPr>
          <p:cNvPr id="55312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36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/>
          </a:p>
        </p:txBody>
      </p:sp>
      <p:sp>
        <p:nvSpPr>
          <p:cNvPr id="55313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/>
              <a:t>Набранных баллов</a:t>
            </a:r>
          </a:p>
        </p:txBody>
      </p:sp>
      <p:sp>
        <p:nvSpPr>
          <p:cNvPr id="55314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/>
              <a:t>Правильных ответов</a:t>
            </a:r>
          </a:p>
        </p:txBody>
      </p:sp>
      <p:sp>
        <p:nvSpPr>
          <p:cNvPr id="55315" name="Tx_Ocen"/>
          <p:cNvSpPr>
            <a:spLocks noChangeArrowheads="1"/>
          </p:cNvSpPr>
          <p:nvPr/>
        </p:nvSpPr>
        <p:spPr bwMode="auto">
          <a:xfrm>
            <a:off x="6964363" y="2517775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>
                <a:latin typeface="+mn-lt"/>
                <a:cs typeface="+mn-cs"/>
              </a:rPr>
              <a:t>Подождите!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latin typeface="+mn-lt"/>
                <a:cs typeface="+mn-cs"/>
              </a:rPr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Результаты</a:t>
            </a:r>
            <a:r>
              <a:rPr lang="ru-RU" sz="7200" b="1" dirty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ru-RU" sz="7200" b="1" dirty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3600" b="1" dirty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тестирования</a:t>
            </a:r>
            <a:endParaRPr lang="ru-RU" sz="3600" b="1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4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5365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5367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5368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5369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5370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371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372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373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374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молекула какого вещества изображениа на рисунке</a:t>
            </a:r>
          </a:p>
        </p:txBody>
      </p:sp>
      <p:sp>
        <p:nvSpPr>
          <p:cNvPr id="15375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целлюлозы</a:t>
            </a:r>
          </a:p>
        </p:txBody>
      </p:sp>
      <p:sp>
        <p:nvSpPr>
          <p:cNvPr id="15376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белка</a:t>
            </a:r>
          </a:p>
        </p:txBody>
      </p:sp>
      <p:sp>
        <p:nvSpPr>
          <p:cNvPr id="15377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иРНК</a:t>
            </a:r>
          </a:p>
        </p:txBody>
      </p:sp>
      <p:sp>
        <p:nvSpPr>
          <p:cNvPr id="15378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ДНК</a:t>
            </a:r>
          </a:p>
        </p:txBody>
      </p:sp>
      <p:pic>
        <p:nvPicPr>
          <p:cNvPr id="15379" name="Picture 2" descr="http://www.sklepna5.pl/pomocedydaktyczne/miniaturki/15.jpg"/>
          <p:cNvPicPr>
            <a:picLocks noChangeAspect="1" noChangeArrowheads="1"/>
          </p:cNvPicPr>
          <p:nvPr/>
        </p:nvPicPr>
        <p:blipFill>
          <a:blip r:embed="rId3" cstate="print"/>
          <a:srcRect b="5339"/>
          <a:stretch>
            <a:fillRect/>
          </a:stretch>
        </p:blipFill>
        <p:spPr bwMode="auto">
          <a:xfrm>
            <a:off x="5292725" y="1700213"/>
            <a:ext cx="15113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Овал 42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6388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389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6391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6392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6393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6394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95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96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97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А4.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процесс лежит в основе образования двух хроматид перед делением клетки?</a:t>
            </a: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9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репликация ДНК</a:t>
            </a:r>
          </a:p>
        </p:txBody>
      </p:sp>
      <p:sp>
        <p:nvSpPr>
          <p:cNvPr id="16400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транскрипция</a:t>
            </a:r>
          </a:p>
        </p:txBody>
      </p:sp>
      <p:sp>
        <p:nvSpPr>
          <p:cNvPr id="16401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синтез РНК</a:t>
            </a:r>
          </a:p>
        </p:txBody>
      </p:sp>
      <p:sp>
        <p:nvSpPr>
          <p:cNvPr id="16402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сборка белка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7412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413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7415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7416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7417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7418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9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20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21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422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А5.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каких организмов характерен хемосинтез?</a:t>
            </a:r>
          </a:p>
        </p:txBody>
      </p:sp>
      <p:sp>
        <p:nvSpPr>
          <p:cNvPr id="17423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цианобактерий</a:t>
            </a:r>
          </a:p>
        </p:txBody>
      </p:sp>
      <p:sp>
        <p:nvSpPr>
          <p:cNvPr id="17424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бактериофагов</a:t>
            </a:r>
          </a:p>
        </p:txBody>
      </p:sp>
      <p:sp>
        <p:nvSpPr>
          <p:cNvPr id="17425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эукариот</a:t>
            </a:r>
          </a:p>
        </p:txBody>
      </p:sp>
      <p:sp>
        <p:nvSpPr>
          <p:cNvPr id="17426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серобактерий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8436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8437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8439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8440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8441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8442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443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444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445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446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А6.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животные имеют прямое постэмбриональное развитие?</a:t>
            </a:r>
          </a:p>
        </p:txBody>
      </p:sp>
      <p:sp>
        <p:nvSpPr>
          <p:cNvPr id="18447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млекопитающие</a:t>
            </a:r>
          </a:p>
        </p:txBody>
      </p:sp>
      <p:sp>
        <p:nvSpPr>
          <p:cNvPr id="18448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плоские черви</a:t>
            </a:r>
          </a:p>
        </p:txBody>
      </p:sp>
      <p:sp>
        <p:nvSpPr>
          <p:cNvPr id="18449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земноводные</a:t>
            </a:r>
          </a:p>
        </p:txBody>
      </p:sp>
      <p:sp>
        <p:nvSpPr>
          <p:cNvPr id="18450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бабочки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9460" name="Back"/>
          <p:cNvGrpSpPr>
            <a:grpSpLocks/>
          </p:cNvGrpSpPr>
          <p:nvPr/>
        </p:nvGrpSpPr>
        <p:grpSpPr bwMode="auto">
          <a:xfrm>
            <a:off x="6711950" y="6394450"/>
            <a:ext cx="290513" cy="30321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280" y="6402643"/>
              <a:ext cx="298593" cy="283728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97" y="6416882"/>
              <a:ext cx="287534" cy="272632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623" y="6424024"/>
              <a:ext cx="265416" cy="25202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9461" name="Out_Tim"/>
          <p:cNvSpPr txBox="1">
            <a:spLocks noChangeArrowheads="1"/>
          </p:cNvSpPr>
          <p:nvPr/>
        </p:nvSpPr>
        <p:spPr bwMode="auto">
          <a:xfrm>
            <a:off x="8102600" y="6438900"/>
            <a:ext cx="647700" cy="2127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4450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9463" name="Out_Zd"/>
          <p:cNvSpPr txBox="1">
            <a:spLocks noChangeArrowheads="1"/>
          </p:cNvSpPr>
          <p:nvPr/>
        </p:nvSpPr>
        <p:spPr bwMode="auto">
          <a:xfrm>
            <a:off x="1333500" y="6424613"/>
            <a:ext cx="5048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2700" tIns="6350" rIns="12700" bIns="6350" anchor="ctr" anchorCtr="1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19464" name="Tx_Zd"/>
          <p:cNvSpPr txBox="1">
            <a:spLocks noChangeArrowheads="1"/>
          </p:cNvSpPr>
          <p:nvPr/>
        </p:nvSpPr>
        <p:spPr bwMode="auto">
          <a:xfrm>
            <a:off x="508000" y="64389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400">
                <a:solidFill>
                  <a:schemeClr val="tx2"/>
                </a:solidFill>
              </a:rPr>
              <a:t>Задание</a:t>
            </a:r>
          </a:p>
        </p:txBody>
      </p:sp>
      <p:sp>
        <p:nvSpPr>
          <p:cNvPr id="19465" name="Cena"/>
          <p:cNvSpPr txBox="1">
            <a:spLocks noChangeArrowheads="1"/>
          </p:cNvSpPr>
          <p:nvPr/>
        </p:nvSpPr>
        <p:spPr bwMode="auto">
          <a:xfrm>
            <a:off x="1866900" y="6467475"/>
            <a:ext cx="4318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19466" name="KAN 1"/>
          <p:cNvGrpSpPr>
            <a:grpSpLocks/>
          </p:cNvGrpSpPr>
          <p:nvPr/>
        </p:nvGrpSpPr>
        <p:grpSpPr bwMode="auto">
          <a:xfrm>
            <a:off x="444500" y="2032000"/>
            <a:ext cx="647700" cy="396875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7" name="KAN 2"/>
          <p:cNvGrpSpPr>
            <a:grpSpLocks/>
          </p:cNvGrpSpPr>
          <p:nvPr/>
        </p:nvGrpSpPr>
        <p:grpSpPr bwMode="auto">
          <a:xfrm>
            <a:off x="444500" y="2667000"/>
            <a:ext cx="647700" cy="396875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8" name="KAN 3"/>
          <p:cNvGrpSpPr>
            <a:grpSpLocks/>
          </p:cNvGrpSpPr>
          <p:nvPr/>
        </p:nvGrpSpPr>
        <p:grpSpPr bwMode="auto">
          <a:xfrm>
            <a:off x="444500" y="3302000"/>
            <a:ext cx="647700" cy="396875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9" name="KAN 4"/>
          <p:cNvGrpSpPr>
            <a:grpSpLocks/>
          </p:cNvGrpSpPr>
          <p:nvPr/>
        </p:nvGrpSpPr>
        <p:grpSpPr bwMode="auto">
          <a:xfrm>
            <a:off x="444500" y="3937000"/>
            <a:ext cx="647700" cy="396875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80"/>
              <a:ext cx="358775" cy="359349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8475" y="2086061"/>
              <a:ext cx="288925" cy="28779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88" y="2122633"/>
              <a:ext cx="215900" cy="2146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69913" y="2159203"/>
              <a:ext cx="144462" cy="144694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70" name="Заголовок 36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777162" cy="1431925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А7.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Видовые признаки организмов сохранятся благодаря</a:t>
            </a:r>
          </a:p>
        </p:txBody>
      </p:sp>
      <p:sp>
        <p:nvSpPr>
          <p:cNvPr id="19471" name="Содержимое 37"/>
          <p:cNvSpPr>
            <a:spLocks noGrp="1"/>
          </p:cNvSpPr>
          <p:nvPr>
            <p:ph idx="1"/>
          </p:nvPr>
        </p:nvSpPr>
        <p:spPr>
          <a:xfrm>
            <a:off x="1276350" y="1981200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наследственности</a:t>
            </a:r>
          </a:p>
        </p:txBody>
      </p:sp>
      <p:sp>
        <p:nvSpPr>
          <p:cNvPr id="19472" name="Содержимое 38"/>
          <p:cNvSpPr>
            <a:spLocks noGrp="1"/>
          </p:cNvSpPr>
          <p:nvPr>
            <p:ph idx="13"/>
          </p:nvPr>
        </p:nvSpPr>
        <p:spPr>
          <a:xfrm>
            <a:off x="1276350" y="2614613"/>
            <a:ext cx="7543800" cy="51276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доминантности</a:t>
            </a:r>
          </a:p>
        </p:txBody>
      </p:sp>
      <p:sp>
        <p:nvSpPr>
          <p:cNvPr id="19473" name="Содержимое 39"/>
          <p:cNvSpPr>
            <a:spLocks noGrp="1"/>
          </p:cNvSpPr>
          <p:nvPr>
            <p:ph idx="14"/>
          </p:nvPr>
        </p:nvSpPr>
        <p:spPr>
          <a:xfrm>
            <a:off x="1276350" y="3249613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обмену веществ</a:t>
            </a:r>
          </a:p>
        </p:txBody>
      </p:sp>
      <p:sp>
        <p:nvSpPr>
          <p:cNvPr id="19474" name="Содержимое 40"/>
          <p:cNvSpPr>
            <a:spLocks noGrp="1"/>
          </p:cNvSpPr>
          <p:nvPr>
            <p:ph idx="15"/>
          </p:nvPr>
        </p:nvSpPr>
        <p:spPr>
          <a:xfrm>
            <a:off x="1276350" y="3883025"/>
            <a:ext cx="7543800" cy="5111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адаптиции</a:t>
            </a:r>
          </a:p>
        </p:txBody>
      </p:sp>
      <p:sp>
        <p:nvSpPr>
          <p:cNvPr id="42" name="Овал 41"/>
          <p:cNvSpPr/>
          <p:nvPr/>
        </p:nvSpPr>
        <p:spPr>
          <a:xfrm>
            <a:off x="8243888" y="5300663"/>
            <a:ext cx="431800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O" val="False"/>
  <p:tag name="TFF" val="True"/>
  <p:tag name="TFT" val="True"/>
  <p:tag name="TTIM" val="180"/>
  <p:tag name="TFS" val="True"/>
  <p:tag name="TK" val="0.9"/>
  <p:tag name="TFM" val="True"/>
  <p:tag name="TSB" val="100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KO" val="0"/>
  <p:tag name="KP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KO" val="0"/>
  <p:tag name="KP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1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5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3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KO" val="0"/>
  <p:tag name="KP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риант 3 а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вариант 3 а</Template>
  <TotalTime>1</TotalTime>
  <Words>1445</Words>
  <Application>Microsoft Office PowerPoint</Application>
  <PresentationFormat>Экран (4:3)</PresentationFormat>
  <Paragraphs>563</Paragraphs>
  <Slides>44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2" baseType="lpstr">
      <vt:lpstr>Calibri</vt:lpstr>
      <vt:lpstr>Arial</vt:lpstr>
      <vt:lpstr>Wingdings</vt:lpstr>
      <vt:lpstr>Wingdings 2</vt:lpstr>
      <vt:lpstr>Tw Cen MT</vt:lpstr>
      <vt:lpstr>Webdings</vt:lpstr>
      <vt:lpstr>Times New Roman</vt:lpstr>
      <vt:lpstr>вариант 3 а</vt:lpstr>
      <vt:lpstr>Слайд 1</vt:lpstr>
      <vt:lpstr>Задания части А</vt:lpstr>
      <vt:lpstr>А1.  В основе разделения органоидов методом центрифугирования лежат их различия по</vt:lpstr>
      <vt:lpstr>А2.  Что является структурно- функциональной единицей строения организмов всех царств</vt:lpstr>
      <vt:lpstr>А3.  Определите молекула какого вещества изображениа на рисунке</vt:lpstr>
      <vt:lpstr>А4.  Какой процесс лежит в основе образования двух хроматид перед делением клетки?</vt:lpstr>
      <vt:lpstr>А5.  Для каких организмов характерен хемосинтез?</vt:lpstr>
      <vt:lpstr>А6.  Какие животные имеют прямое постэмбриональное развитие?</vt:lpstr>
      <vt:lpstr>А7.  Видовые признаки организмов сохранятся благодаря</vt:lpstr>
      <vt:lpstr>А8.  У тёмноволосых родителей родилась светловолосая дочь. Определите генотип родителей, если известно, что тёмный цвет волос доминирует над светлым</vt:lpstr>
      <vt:lpstr>А9.  Способность организмов приобретать новые признаки и свойства называют</vt:lpstr>
      <vt:lpstr>А10.  Микориза - это</vt:lpstr>
      <vt:lpstr>А11.  На каком рисунке изображена клетка, которая не может делиться</vt:lpstr>
      <vt:lpstr>А12.  Зелёные водоросли относят к растениям, так как они</vt:lpstr>
      <vt:lpstr>А13.  Взрослая особь человеческой аскариды обитает в</vt:lpstr>
      <vt:lpstr>А14.  Обыкновенный дельфин, погружаясь в морские глубины, расходует кислород, который содержится в</vt:lpstr>
      <vt:lpstr>А15.  Ротовая полость человека выстлана тканью, в которой клетки</vt:lpstr>
      <vt:lpstr>А16.  В сердце человека створчатые клапаны открываются в</vt:lpstr>
      <vt:lpstr>А17.  Человеку, работа которого требует длительного напряжения зрения, необходимо дополнительно употреблять витамин</vt:lpstr>
      <vt:lpstr>А18.  Гуморальная реляция осуществляется с помощью</vt:lpstr>
      <vt:lpstr>А19.  Чтобы предотвратить последствия временного повышения концентрации инсулина в крови после его инъекции, больному сахарным диабетом нужно</vt:lpstr>
      <vt:lpstr>А20.  Скрещиванию разных видов синиц, обитающих в пределах одного лесного массива, препятствует</vt:lpstr>
      <vt:lpstr>А21.  Стабилизирующая форма естественного отбора способствует</vt:lpstr>
      <vt:lpstr>А22.  Приспособленность растений к опылению насекомыми – это </vt:lpstr>
      <vt:lpstr>А23.  Какой критерий вида служит главным доказательством родства человеческих рас?</vt:lpstr>
      <vt:lpstr>А24.  Отношения каких организмов служат примером симбиоза?</vt:lpstr>
      <vt:lpstr>А25.  Роль организмов – консументов в экосистеме состоит в</vt:lpstr>
      <vt:lpstr>А26.  Образование залежей каменного угля в недрах Земли связано преимущественно с развитием древних</vt:lpstr>
      <vt:lpstr>А27.  Четвертичная структура молекулы гемоглобина представляет собой</vt:lpstr>
      <vt:lpstr>А28.  Каковы конечные продукты подготовительного этапа энергетического обмена?</vt:lpstr>
      <vt:lpstr>А29.  Анализ стадий эмбриогенеза позвоночных животных служит основой для изучения их</vt:lpstr>
      <vt:lpstr>А30.  Ускорение роста культурных растений и увеличение их биомассы за счёт регулярного полива и подкормки – это изменчивость</vt:lpstr>
      <vt:lpstr>А31.  Увеличение числа хромосом, кратное гаплоидному набору, получают в селекции растений путём</vt:lpstr>
      <vt:lpstr>А32.  Лишайники, в отличие от мхов</vt:lpstr>
      <vt:lpstr>А33.  Окисление органических веществ, которое приводит к освобождению энергии, происходит в </vt:lpstr>
      <vt:lpstr>А34.  Что характерно для внешнего торможения рефлексов? </vt:lpstr>
      <vt:lpstr>А35.  Наиболее существенные и постоянные преобразования в биосфере вызывают</vt:lpstr>
      <vt:lpstr>А36.  Верны ли следующие суждения об обмене веществ? А. Пластический  обмен представляет собой совокупность реакций расщепления органических веществ в клетке, сопровождающихся выделением энергии Б. Хлорофилл растительных клеток улавливает солнечную энергию, которая аккумулируется в молекулах АТФ</vt:lpstr>
      <vt:lpstr>Задания части В</vt:lpstr>
      <vt:lpstr>В1.  Какие особенности строения и свойств воды определяют её функции в клетке?</vt:lpstr>
      <vt:lpstr>В2.  Какую функцию выполняют вставочные нейроны в нервной системе человека?</vt:lpstr>
      <vt:lpstr>В3.  Какие из перечисленных примеров относят к ароморфозам?</vt:lpstr>
      <vt:lpstr>Задания части В</vt:lpstr>
      <vt:lpstr>Слайд 44</vt:lpstr>
    </vt:vector>
  </TitlesOfParts>
  <Company>МБОУ СОШ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Пользователь</cp:lastModifiedBy>
  <cp:revision>1</cp:revision>
  <dcterms:created xsi:type="dcterms:W3CDTF">2014-08-17T08:41:45Z</dcterms:created>
  <dcterms:modified xsi:type="dcterms:W3CDTF">2014-08-17T08:43:26Z</dcterms:modified>
</cp:coreProperties>
</file>