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284" r:id="rId4"/>
    <p:sldId id="285" r:id="rId5"/>
    <p:sldId id="289" r:id="rId6"/>
    <p:sldId id="264" r:id="rId7"/>
    <p:sldId id="288" r:id="rId8"/>
    <p:sldId id="286" r:id="rId9"/>
    <p:sldId id="320" r:id="rId10"/>
    <p:sldId id="287" r:id="rId11"/>
    <p:sldId id="314" r:id="rId12"/>
    <p:sldId id="267" r:id="rId13"/>
    <p:sldId id="304" r:id="rId14"/>
    <p:sldId id="258" r:id="rId15"/>
    <p:sldId id="291" r:id="rId16"/>
    <p:sldId id="277" r:id="rId17"/>
    <p:sldId id="294" r:id="rId18"/>
    <p:sldId id="262" r:id="rId19"/>
    <p:sldId id="295" r:id="rId20"/>
    <p:sldId id="296" r:id="rId21"/>
    <p:sldId id="297" r:id="rId22"/>
    <p:sldId id="265" r:id="rId23"/>
    <p:sldId id="268" r:id="rId24"/>
    <p:sldId id="278" r:id="rId25"/>
    <p:sldId id="318" r:id="rId26"/>
    <p:sldId id="270" r:id="rId27"/>
    <p:sldId id="298" r:id="rId28"/>
    <p:sldId id="282" r:id="rId29"/>
    <p:sldId id="299" r:id="rId30"/>
    <p:sldId id="300" r:id="rId31"/>
    <p:sldId id="302" r:id="rId32"/>
    <p:sldId id="301" r:id="rId33"/>
    <p:sldId id="303" r:id="rId34"/>
    <p:sldId id="305" r:id="rId35"/>
    <p:sldId id="306" r:id="rId36"/>
    <p:sldId id="307" r:id="rId37"/>
    <p:sldId id="308" r:id="rId38"/>
    <p:sldId id="309" r:id="rId39"/>
    <p:sldId id="310" r:id="rId40"/>
    <p:sldId id="312" r:id="rId41"/>
    <p:sldId id="325" r:id="rId4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84;&#1080;&#1090;&#1086;&#1079;%20&#1080;%20&#1084;&#1077;&#1081;&#1086;&#1079;/&#1084;&#1077;&#1081;&#1086;&#1079;/&#1090;&#1088;&#1077;&#1085;&#1072;&#1078;&#1105;&#1088;%20&#1092;&#1072;&#1079;&#1099;%20&#1084;&#1077;&#1081;&#1086;&#1079;&#1072;.sw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oris.sadykov@gmail.com" TargetMode="External"/><Relationship Id="rId2" Type="http://schemas.openxmlformats.org/officeDocument/2006/relationships/hyperlink" Target="http://www.biorepet-ufa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66" y="642910"/>
            <a:ext cx="6215106" cy="235745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Циклы развития растений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32" y="3571868"/>
            <a:ext cx="5500726" cy="23368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выполнению заданий ЕГЭ С5 (применение знаний 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на определение числа хромосом и ДНК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разных фазах митоза и </a:t>
            </a:r>
            <a:r>
              <a:rPr lang="ru-RU" sz="2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мейоза, в половых и соматических клетках разных организмов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4476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8" y="850109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© Тихонова Е.Н.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1857364" y="0"/>
            <a:ext cx="278608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fld id="{DB8019A7-0D5E-4024-A74B-3B74B96704B2}" type="datetime4">
              <a:rPr lang="ru-RU" sz="2000" b="1">
                <a:latin typeface="Times New Roman" pitchFamily="18" charset="0"/>
                <a:cs typeface="Times New Roman" pitchFamily="18" charset="0"/>
              </a:rPr>
              <a:pPr algn="ctr"/>
              <a:t>6 января 2015 г.</a:t>
            </a:fld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ntent-19.foto.mail.ru/mail/kom54/533/i-491.jpg"/>
          <p:cNvPicPr>
            <a:picLocks noChangeAspect="1" noChangeArrowheads="1"/>
          </p:cNvPicPr>
          <p:nvPr/>
        </p:nvPicPr>
        <p:blipFill>
          <a:blip r:embed="rId2" cstate="print"/>
          <a:srcRect l="4347" t="5814" r="5435"/>
          <a:stretch>
            <a:fillRect/>
          </a:stretch>
        </p:blipFill>
        <p:spPr bwMode="auto">
          <a:xfrm>
            <a:off x="500042" y="928662"/>
            <a:ext cx="5929354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60" y="642910"/>
            <a:ext cx="248185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Спорофиты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8" y="6858016"/>
            <a:ext cx="264320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Гаметофиты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8604" y="1571604"/>
            <a:ext cx="6000768" cy="60007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28802" y="1428728"/>
            <a:ext cx="292895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Половое поколение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60" y="1428728"/>
            <a:ext cx="42865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8" y="2500298"/>
            <a:ext cx="150019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митоз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983266">
            <a:off x="5180909" y="2285677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57760" y="3286116"/>
            <a:ext cx="1214446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гаметы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206" y="3286116"/>
            <a:ext cx="42865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994229">
            <a:off x="5977024" y="4835083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0372" y="4500562"/>
            <a:ext cx="264320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оплодотворение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84" y="5643570"/>
            <a:ext cx="1214446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зигота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30" y="5643570"/>
            <a:ext cx="64294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8" y="7072330"/>
            <a:ext cx="3071834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Бесполое поколение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94" y="7072330"/>
            <a:ext cx="64294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7725670">
            <a:off x="5088567" y="6506435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164401">
            <a:off x="589989" y="5934683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71612" y="5715008"/>
            <a:ext cx="150019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мейоз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8" y="4500562"/>
            <a:ext cx="1214446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90" y="4500562"/>
            <a:ext cx="42865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951180">
            <a:off x="429764" y="2863499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nesco.mitht.rssi.ru/2008/equipment/mediana_bio_2/images/2-1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biologija/Otdel-vodorosli/0013-013-Ulotri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807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34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Цикл развития листостебельного мха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(кукушкин лён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5500726" cy="1428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«Отдел Моховидные»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04"/>
            <a:ext cx="6858000" cy="75723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жизненном цикле моховидных преобладает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Мохообразные размножаются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Бесполое размножение происходит с помощью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Споры, как и у всех высших растений, образуются (_), и имеют (_) набор хромосом.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Спорофит мхов представлен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Гаметофит мхов представлен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Гаметофиты называются двудомными, если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Антеридии и архегонии у мхов образуются на (_). 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слияния половых клеток необходима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оплодотворения из зиготы развивается (_).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споры мха развивается (_).</a:t>
            </a:r>
          </a:p>
          <a:p>
            <a:pPr marL="51435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происходит мейоз в цикле развития мха (_)</a:t>
            </a:r>
          </a:p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iles.mundos-fantasticos.com/200001220-bb3fabc39a/pteridophyte-life-cycle%20-%20SPO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658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5500726" cy="1428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2. «Отдел Папоротниковидные»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04"/>
            <a:ext cx="6858000" cy="75723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lvl="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Спорофит папоротников представлен (_), гаметофит –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Стробилы у папоротников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Антеридии и архегонии у щитовника мужского образуются на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Споры у щитовника мужского образуются на нижней части листа в (_), прикрыты покрывалом –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бесполое поколение у папоротников? Ответ поясните.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половое поколение у папоротников? Ответ поясните.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образуются гаметы у папоротника?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происходит половое размножение у папоротников?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образуются споры у папоротника?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происходит бесполое размножение у папоротников?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образуется зародыш нового растения у папоротника?</a:t>
            </a:r>
          </a:p>
          <a:p>
            <a:pPr marL="514350" indent="-514350">
              <a:buClr>
                <a:srgbClr val="C00000"/>
              </a:buClr>
              <a:buSzPct val="113000"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772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Цикл развития сосны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5500726" cy="1428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 «Отдел Голосеменные»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04"/>
            <a:ext cx="6858000" cy="75723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спорофит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мужской гаметофит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женский гаметофит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ароморфозы, которые привели к появлению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представлены микроспорангии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представлены мегаспорангии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из себя представляют гаметангии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 жизненном цикле голосеменных происходит мейоз? Что развивается из микроспор и мегаспор голосеменных?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6652" y="1406740"/>
            <a:ext cx="63727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показали результаты экзамена прошлых лет: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учащихся слабо сформированы знания об изменении хромосомного набора в клетках  гаметофита и спорофита водорослей, мхов, папоротников, голосеменных и цветковых растений;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 образовании у растений спор в процессе мейоза, а половых клеток – в процессе митоза, что отличает их от животных;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умения сравнивать споры и половые клетки, споры и клетки спорофита;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объяснять и аргументировать особенности образования спор, половых клеток, гаметофита у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5500726" cy="1428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4. «Отдел Голосеменные»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04"/>
            <a:ext cx="6858000" cy="75723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особенности имеет пыльца сосны?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мужской гаметофит, образующий половые клетки?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представлена женский гаметофит, образующий половые клетки?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Нужна ли вода для оплодотворения голосеменных? Почему?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образуется зародыш нового растения у сосны?</a:t>
            </a: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5500726" cy="1428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7. «Отдел Голосеменные»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04"/>
            <a:ext cx="6858000" cy="75723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у сосны на каждой чешуйке красноватых шишек образуется по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Мегаспорангий голосеменных представлен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нуцеллусе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мегаспороцит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претерпевает мейоз, три мегаспоры отмирают, а ядро четвертой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чешуйках зеленовато-желтых шишек, образующихся у основания молодых побегов, формируются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Микроспороциты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мейотически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делятся и образуют …, каждая из которых в результате митотических делений образует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пыльцевом зерне различают несколько клеток: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Оплодотворение у сосны происходи спустя … после опыления.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спермиев сливается с яйцеклеткой, а второй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архегоний женского гаметофита также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Созревание семян у сосны происходит лишь через… после опыления.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оплодотворенной яйцеклетки, зиготы, образуется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Эндосперм у голосеменных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оплодотворения голосеменных вода ….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отличие от споры семя сосны имеет ….</a:t>
            </a: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gigabaza.ru/images/37/73223/42cd319a.jpg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4818" y="100010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Мегаспора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822041" y="1750199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8" y="6429388"/>
            <a:ext cx="228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Женский гаметофит (зародышевый мешок)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536289" y="7679553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529719">
            <a:off x="-619948" y="5334035"/>
            <a:ext cx="228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Микроспора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42918" y="492919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7232" y="6929454"/>
            <a:ext cx="2285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Мужской  гаметофит (пыльцевое зерно)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efdb.ru/images/779/1557858/5c6c65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8604" y="1571604"/>
            <a:ext cx="6000768" cy="60007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28802" y="1428728"/>
            <a:ext cx="2928958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Половое поколение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60" y="1428728"/>
            <a:ext cx="42865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8" y="2500298"/>
            <a:ext cx="150019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митоз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983266">
            <a:off x="5180909" y="2285677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57760" y="3286116"/>
            <a:ext cx="1214446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гаметы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206" y="3286116"/>
            <a:ext cx="42865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994229">
            <a:off x="5977024" y="4835083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0372" y="4500562"/>
            <a:ext cx="264320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оплодотворение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84" y="5643570"/>
            <a:ext cx="1214446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зигота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30" y="5643570"/>
            <a:ext cx="64294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8" y="7072330"/>
            <a:ext cx="3071834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Бесполое поколение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94" y="7072330"/>
            <a:ext cx="64294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7725670">
            <a:off x="5088567" y="6506435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164401">
            <a:off x="589989" y="5934683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71612" y="5715008"/>
            <a:ext cx="150019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мейоз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8" y="4500562"/>
            <a:ext cx="1214446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90" y="4500562"/>
            <a:ext cx="42865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951180">
            <a:off x="429764" y="2863499"/>
            <a:ext cx="772253" cy="45586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kurs.znate.ru/pars_docs/refs/178/177248/177248_html_67beb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325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5500726" cy="14287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5. «Отдел Покрытосеменные»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04"/>
            <a:ext cx="6858000" cy="75723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спорофит цветковых?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мужской гаметофит цветковых?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 женский гаметофит цветковых?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ароморфозы, которые привели к появлению цветковых?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представлены микроспорангии цветковых?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представлены мегаспорангии цветковых?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из себя представляют гаметангии цветковых?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 жизненном цикле цветковых происходит мейоз – при образовании гамет или спор?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развивается из микроспор и мегаспор цветковых?</a:t>
            </a: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аметоген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643570"/>
            <a:ext cx="6858000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49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обозначено на рисунке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49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цифрами 1 – 6?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1550" marR="0" lvl="1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>
                <a:tab pos="4549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происходит мейоз –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49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образовании спор,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497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при образовании гамет?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8901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6. «Двойное оплодотворение цветковых растений»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0"/>
            <a:ext cx="6858000" cy="70723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Мужской гаметофит цветковых растений представлен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Пыльцевое зерно на рыльце столбика набухает и образует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Генеративная клетка делится и образует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Семязачаток снаружи защищен (_), между которыми есть отверстие –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Женский гаметофит цветковых растений представлен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семязачатка развивается (_), состоящий из семи клеток.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спермий сливается с (_), второй – (_), то есть происходят два оплодотворения.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Двойное оплодотворение было открыто русским ученым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Зародыш семени развивается из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Эндосперм образуется из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Перисперм образуется из (_).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Кожура семени образуется из (_)</a:t>
            </a:r>
          </a:p>
          <a:p>
            <a:pPr marL="514350" lvl="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Околоплодник формируется из (_).</a:t>
            </a:r>
          </a:p>
          <a:p>
            <a:pPr marL="514350" indent="-514350">
              <a:buClr>
                <a:srgbClr val="C00000"/>
              </a:buClr>
              <a:buSzPct val="112000"/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Жизненные стадии растений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85728" y="2571736"/>
            <a:ext cx="278605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Спорофит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857628" y="2571736"/>
            <a:ext cx="278605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Гаметофит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178703" y="2107389"/>
            <a:ext cx="571504" cy="214314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rot="16200000" flipH="1">
            <a:off x="4768456" y="2089535"/>
            <a:ext cx="642942" cy="321459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8" y="3643306"/>
            <a:ext cx="2786058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дословно – несущий споры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8" y="5072066"/>
            <a:ext cx="2786058" cy="243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 клетки содержат диплоидный набор хромосом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8" y="7786710"/>
            <a:ext cx="2786058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образует споры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stCxn id="4" idx="2"/>
            <a:endCxn id="13" idx="0"/>
          </p:cNvCxnSpPr>
          <p:nvPr/>
        </p:nvCxnSpPr>
        <p:spPr>
          <a:xfrm rot="5400000">
            <a:off x="1496915" y="3461464"/>
            <a:ext cx="363684" cy="158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2"/>
            <a:endCxn id="14" idx="0"/>
          </p:cNvCxnSpPr>
          <p:nvPr/>
        </p:nvCxnSpPr>
        <p:spPr>
          <a:xfrm rot="5400000">
            <a:off x="1533764" y="4927072"/>
            <a:ext cx="289987" cy="158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641726" y="7645158"/>
            <a:ext cx="289987" cy="158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57628" y="3643306"/>
            <a:ext cx="278605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дословно – несущий гаметы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6190" y="4857752"/>
            <a:ext cx="2786058" cy="2431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 клетки содержат гаплоидный набор хромосом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14752" y="7643834"/>
            <a:ext cx="2928934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образует гаметы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4964919" y="3464709"/>
            <a:ext cx="357188" cy="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5034238" y="4752713"/>
            <a:ext cx="218548" cy="1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999312" y="7502282"/>
            <a:ext cx="289987" cy="158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3" grpId="0" animBg="1"/>
      <p:bldP spid="14" grpId="0" animBg="1"/>
      <p:bldP spid="15" grpId="0" animBg="1"/>
      <p:bldP spid="25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3571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Хромосомный набор соматических клеток пшеницы равен 28. Определите хромосомный набор и число молекул ДНК в клетках семязачатка перед началом мейоза, в конце телофазы мейоза 1 и телофазы мейоза 2. Объясните, какие процессы происходят в эти периоды и как они влияют на изменения числа ДНК и хромосом.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428992"/>
            <a:ext cx="6858000" cy="5715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1)Перед началом мейоза хромосомный набор в клетках двойной(2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)-28хрососом, в интерфазе происходит удвоение молекул ДНК, поэтому число молекул ДНК- 56 молекул (4с).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В первом делении мейоза расходятся гомологичные хромосомы, состоящие из двух хроматид, поэтому в конце телофазы мейоза 1 хромосомный набор в клетках одинарный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)- из 14 хромосом, число молекул ДНК- 2с (28 молекул ДНК).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Во втором делении мейоза расходятся хроматиды, поэтому в конце телофазы 2 мейоза хромосомный набор в клетках одинарный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)-14 хромосом, число молекул ДНК равно 14 молекулам (1с).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3214679"/>
            <a:ext cx="7072362" cy="592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30718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Хромосомный набор соматических клеток пшеницы равен 28. Определите хромосомный набор и число молекул ДНК в одной из клеток семязачатка перед началом мейоза, в анафазе мейоза I и анафазе мейоза II. Объясните, какие процессы происходят в эти периоды и как они влияют на изменение числа ДНК и хромосом.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428992"/>
            <a:ext cx="6858000" cy="5715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перед началом мейоза число молекул ДНК – 56, так как они удваиваются, а число хромосом не изменяется – их 28;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в анафазе мейоза I число молекул ДНК 56, число хромосом – 28, к полюсам клетки расходятся гомологичные хромосомы;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в анафазе мейоза II число хромосом – 28, к полюсам клетки расходятся сестринские хроматиды и становятся самостоятельными хромосомами (но все они в одной клетке), число молекул ДНК – 28, после первого деления удвоения ДНК не происходит, поэтому число ДНК уменьшилось в 2 раза.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3143240"/>
            <a:ext cx="7072362" cy="600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клетках эндосперма семян лилии 21 хромосома. Как изменится число хромосом и молекул ДНК в конце телофазы мейоза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и мейоза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по сравнению с интерфазой у этого организма? Ответ поясните.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500298"/>
            <a:ext cx="6858000" cy="6643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Эндосперм цветковых растений имеет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триплоидный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набор хромосом (3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значит, число хромосом в одинарном наборе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равно 7хромосомам. Перед началом мейоза хромосомный набор в клетках двойной(2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из 14 хромосом, в интерфазе происходит удвоение молекул ДНК, поэтому число молекул ДНК- 28 (4с).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В первом делении мейоза расходятся гомологичные хромосомы, состоящие из двух хроматид, поэтому в конце телофазы мейоза 1 хромосомный набор в клетках одинарный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из 7 хромосом, число молекул ДНК- 14 (2с).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Во втором делении мейоза расходятся хроматиды, поэтому в конце телофазы 2 мейоза хромосомный набор в клетках одинарный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)-7 хромосом, число молекул ДНК равно одному-7 (1с).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08"/>
            <a:ext cx="7072362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17859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клеток зародыша и эндосперма семени, листьев цветкового растения. Объясните результат в каждом случае.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500298"/>
            <a:ext cx="6858000" cy="49292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 клетках зародыша семени диплоидный набор хромосом – 2n, так как зародыш развивается из зиготы – оплодотворённой яйцеклетки;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в клетках эндосперма семени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триплоидный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набор хромосом – 3n, так как образуется при слиянии двух ядер центральной клетки семязачатка (2n) и одного спермия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клетки листьев цветкового растения имеют диплоидный набор хромосом – 2n, так как взрослое растение развивается из зародыша.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214546"/>
            <a:ext cx="707236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клеток пыльцевого зерна и спермиев сосны? Объясните, из каких исходных клеток и в результате какого деления образуются эти клетки.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500298"/>
            <a:ext cx="6858000" cy="3143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Клетки пыльцевого зерна сосны и спермии имеют гаплоидный набор хромосом.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Клетки пыльцевого зерна сосны развиваются из гаплоидных спор митозом.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Спермии сосны развиваются из клеток пыльцевого зерна (генеративной клетки) митозом.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428860"/>
            <a:ext cx="70723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спермиев и клеток эндосперма семени цветкового растения? Объясните, из каких клеток и в результате какого деления образуются эти клетки.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500298"/>
            <a:ext cx="6858000" cy="3143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 спермиях набор хромосом гаплоидный, клетках эндосперма семени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триплоидный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Спермий сформируется из гаплоидной споры (генеративной клетки мужского гаметофита) в результате митоза.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Эндосперм формируется при слиянии двух гаплоидных ядер центральной клетки зародышевого мешка (2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одного спермия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357422"/>
            <a:ext cx="707236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клеток эпидермиса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восьмиядерного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зародышевого мешка семязачатка цветкового растения? Объясните, из каких исходных клеток и в результате какого деления образуются эти клетки.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500298"/>
            <a:ext cx="6858000" cy="5643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Лист часть спорофита цветкового растения клетки которого диплоидны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Восьмиядерный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зародышевый мешок – незрелый женский гаметофит цветкового растения клетки которого гаплоидны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Клетки листа образуются при митотическом делении образовательной ткани (в том числе и клетки эпидермиса листа).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Клетки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восьмиядерного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зародышевого мешка образуются при митотическом делении мегаспоры из которой образуется женский гаметофит цветкового растения.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143108"/>
            <a:ext cx="707236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гамет и спор растения мха кукушкина льна? Объясните, из каких клеток и в результате какого деления они образуются.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643174"/>
            <a:ext cx="6858000" cy="3643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Гаметы мха кукушкина льна образуются на гаметофитах из гаплоидной клетки путём митоза.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2)Набор хромосом у гамет одинарный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3)Споры мха кукушкина льна образуются на диплоидном спорофите в спорангиях путём мейоза из диплоидных клеток. Набор хромосом у спор одинарный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428860"/>
            <a:ext cx="707236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хромосомный набор характерен для гаметофита и гамет мха сфагнума? Объясните из каких исходных клеток и в результате какого деления образуются эти клетки?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643174"/>
            <a:ext cx="6858000" cy="3643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Гаметофит и гаметы сфагнума гаплоидны, и набор хромосом, и количество ДНК в клетках отвечают формуле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Гаметофит образуется из споры, которая образуется в результате мейоза из тканей спорофита.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Спора делится митозом, образуя гаметофит.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571736"/>
            <a:ext cx="707236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Гаплоидный набор хромосом гороха составляет 7. Сколько хромосом содержится в клетках листьев, зародыша семени и семядолях семени. Ответ поясните.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643174"/>
            <a:ext cx="6858000" cy="47149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Лист-  вегетативный орган растения, клетки содержат 2n хромосом, следовательно, они содержат 14 хромосом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Зародыш семени образуется в результате оплодотворения, следовательно, в них диплоидный набор хромосом (2n =14)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Семядоли семени гороха содержат запасное питательное вещество, они образуются в результате слияния спермия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центральной клетки семязачатка (2n) и имеет тройной набор хромосом (3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=21)</a:t>
            </a: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428860"/>
            <a:ext cx="707236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Реймерс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Н.Ф.)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5728" y="2071670"/>
            <a:ext cx="6286544" cy="3293209"/>
            <a:chOff x="285728" y="2071670"/>
            <a:chExt cx="6286544" cy="3293209"/>
          </a:xfrm>
        </p:grpSpPr>
        <p:sp>
          <p:nvSpPr>
            <p:cNvPr id="4" name="TextBox 3"/>
            <p:cNvSpPr txBox="1"/>
            <p:nvPr/>
          </p:nvSpPr>
          <p:spPr>
            <a:xfrm>
              <a:off x="285728" y="2143108"/>
              <a:ext cx="2786058" cy="31700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Спорофит</a:t>
              </a: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3248" y="2071670"/>
              <a:ext cx="3429024" cy="3293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представитель бесполого поколения или этап жизненного цикла растения от зиготы до образования спор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8" y="5572132"/>
            <a:ext cx="6286544" cy="3293209"/>
            <a:chOff x="285728" y="2071670"/>
            <a:chExt cx="6286544" cy="3293209"/>
          </a:xfrm>
        </p:grpSpPr>
        <p:sp>
          <p:nvSpPr>
            <p:cNvPr id="21" name="TextBox 20"/>
            <p:cNvSpPr txBox="1"/>
            <p:nvPr/>
          </p:nvSpPr>
          <p:spPr>
            <a:xfrm>
              <a:off x="285728" y="2143108"/>
              <a:ext cx="2786058" cy="31700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Гаметофит</a:t>
              </a: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3248" y="2071670"/>
              <a:ext cx="3429024" cy="3293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представитель полового поколения или этап жизненного цикла растения от споры до образования зиготы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Овал 23">
            <a:hlinkClick r:id="rId2" action="ppaction://hlinksldjump"/>
          </p:cNvPr>
          <p:cNvSpPr/>
          <p:nvPr/>
        </p:nvSpPr>
        <p:spPr>
          <a:xfrm>
            <a:off x="6072206" y="8929718"/>
            <a:ext cx="357190" cy="21428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2357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Клетки корешков лука содержат по 16 хромосом (2n). Определите число хромосом в анафазе митоза в клетках эндосперма, если у него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триплоидный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набор хромосом (3n). Ответ поясните.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04" y="5286380"/>
            <a:ext cx="6172200" cy="257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643174"/>
            <a:ext cx="6858000" cy="40719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триплоидной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клетке эндосперма семени лука содержится 24 хромосомы.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 интерфазе происходит удвоение ДНК, теперь каждая хромосома состоит из двух хроматид, число молекул ДНК в клетке 48.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период анафазы происходит расхождение хроматид к полюсам клетки. Каждая хроматида становится самостоятельно хромосомой, поэтому число хромосом в период анафазы 48.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D:\МАМА\ОФОРМЛЕНИЕ\ФОНЫ И ШАБЛОНЫ\двойные фоны\штор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62" y="2500298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hlinkClick r:id="rId2" tooltip="Репетитор  биологии по SKYPE"/>
              </a:rPr>
              <a:t>Репетитор биологии по SKYPE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(Садыков Борис </a:t>
            </a:r>
            <a:r>
              <a:rPr lang="ru-RU" sz="1800" dirty="0" err="1" smtClean="0"/>
              <a:t>Фагимович</a:t>
            </a:r>
            <a:r>
              <a:rPr lang="ru-RU" sz="1800" dirty="0" smtClean="0"/>
              <a:t>, к.б.н., доцент…Индивидуальные занятия по биологии и генетике со старшеклассниками и студентами </a:t>
            </a:r>
            <a:r>
              <a:rPr lang="ru-RU" sz="1800" dirty="0" err="1" smtClean="0"/>
              <a:t>offline</a:t>
            </a:r>
            <a:r>
              <a:rPr lang="ru-RU" sz="1800" dirty="0" smtClean="0"/>
              <a:t> и по SKYPE. Мой логин в SKYPE – </a:t>
            </a:r>
            <a:r>
              <a:rPr lang="ru-RU" sz="1800" dirty="0" err="1" smtClean="0"/>
              <a:t>borissadykov</a:t>
            </a:r>
            <a:r>
              <a:rPr lang="ru-RU" sz="1800" dirty="0" smtClean="0"/>
              <a:t>. Тел.:+7(927)-32-32-052. </a:t>
            </a:r>
            <a:r>
              <a:rPr lang="ru-RU" sz="1800" dirty="0" err="1" smtClean="0"/>
              <a:t>Email</a:t>
            </a:r>
            <a:r>
              <a:rPr lang="ru-RU" sz="1800" dirty="0" smtClean="0"/>
              <a:t>: </a:t>
            </a:r>
            <a:r>
              <a:rPr lang="ru-RU" sz="1800" dirty="0" err="1" smtClean="0">
                <a:hlinkClick r:id="rId3"/>
              </a:rPr>
              <a:t>boris.sadykov@gmail.com</a:t>
            </a:r>
            <a:r>
              <a:rPr lang="ru-RU" sz="1800" dirty="0" smtClean="0"/>
              <a:t>) </a:t>
            </a:r>
          </a:p>
          <a:p>
            <a:pPr lvl="0"/>
            <a:r>
              <a:rPr lang="ru-RU" sz="1800" smtClean="0"/>
              <a:t>Петросова </a:t>
            </a:r>
            <a:r>
              <a:rPr lang="ru-RU" sz="1800" dirty="0" smtClean="0"/>
              <a:t>Р.А., Пилипенко Н.Н., Теремов А.В. Дидактический материал по общей биологии. /Газета «Биология» приложение к газете «Первое сентября» 1997/</a:t>
            </a:r>
          </a:p>
          <a:p>
            <a:pPr lvl="0"/>
            <a:r>
              <a:rPr lang="ru-RU" sz="1800" dirty="0" err="1" smtClean="0"/>
              <a:t>Болгова</a:t>
            </a:r>
            <a:r>
              <a:rPr lang="ru-RU" sz="1800" dirty="0" smtClean="0"/>
              <a:t> И.В. Сборник задач по общей биологии для поступающих в ВУЗы. – М.: Оникс 21 век, 2005</a:t>
            </a:r>
          </a:p>
          <a:p>
            <a:pPr lvl="0"/>
            <a:r>
              <a:rPr lang="ru-RU" sz="1800" dirty="0" smtClean="0"/>
              <a:t>Единый государственный экзамен по биологии. Учебно-тренировочные материалы для подготовки к ЕГЭ. – М.: «Интеллект - центр», 2005 – 2013 </a:t>
            </a:r>
            <a:r>
              <a:rPr lang="ru-RU" sz="1800" dirty="0" err="1" smtClean="0"/>
              <a:t>гг</a:t>
            </a:r>
            <a:endParaRPr lang="ru-RU" sz="1800" dirty="0" smtClean="0"/>
          </a:p>
          <a:p>
            <a:pPr lvl="0"/>
            <a:r>
              <a:rPr lang="ru-RU" sz="1800" dirty="0" smtClean="0"/>
              <a:t>Пименов А.В., Пименова И.Н. Дидактические материалы к разделу «Растения» 6 класс.–М.: «Издательство НЦ ЭНАС», 2004г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92879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Использованные материалы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Реймерс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Н.Ф.)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85728" y="2071670"/>
            <a:ext cx="6286544" cy="3293209"/>
            <a:chOff x="285728" y="2071670"/>
            <a:chExt cx="6286544" cy="3293209"/>
          </a:xfrm>
        </p:grpSpPr>
        <p:sp>
          <p:nvSpPr>
            <p:cNvPr id="4" name="TextBox 3"/>
            <p:cNvSpPr txBox="1"/>
            <p:nvPr/>
          </p:nvSpPr>
          <p:spPr>
            <a:xfrm>
              <a:off x="285728" y="2143108"/>
              <a:ext cx="2786058" cy="31700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Спорангии</a:t>
              </a: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3248" y="2071670"/>
              <a:ext cx="3429024" cy="3293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орган бесполого размножения растений и грибов, в котором образуются споры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285728" y="5572132"/>
            <a:ext cx="6286544" cy="3293209"/>
            <a:chOff x="285728" y="2071670"/>
            <a:chExt cx="6286544" cy="3293209"/>
          </a:xfrm>
        </p:grpSpPr>
        <p:sp>
          <p:nvSpPr>
            <p:cNvPr id="21" name="TextBox 20"/>
            <p:cNvSpPr txBox="1"/>
            <p:nvPr/>
          </p:nvSpPr>
          <p:spPr>
            <a:xfrm>
              <a:off x="285728" y="2143108"/>
              <a:ext cx="2786058" cy="31700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Гаметангий</a:t>
              </a:r>
            </a:p>
            <a:p>
              <a:pPr algn="ctr"/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3248" y="2071670"/>
              <a:ext cx="3429024" cy="32932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половой орган растений, грибов, в котором образуются гамет</a:t>
              </a:r>
              <a:endParaRPr lang="ru-RU" sz="40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Овал 23">
            <a:hlinkClick r:id="rId2" action="ppaction://hlinksldjump"/>
          </p:cNvPr>
          <p:cNvSpPr/>
          <p:nvPr/>
        </p:nvSpPr>
        <p:spPr>
          <a:xfrm>
            <a:off x="6072206" y="8929718"/>
            <a:ext cx="357190" cy="21428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054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393017" y="1750199"/>
            <a:ext cx="571504" cy="214314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625581" y="1732346"/>
            <a:ext cx="642942" cy="321459"/>
          </a:xfrm>
          <a:prstGeom prst="straightConnector1">
            <a:avLst/>
          </a:prstGeom>
          <a:ln w="762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28" y="2357422"/>
            <a:ext cx="25717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Бесполое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4" y="2357422"/>
            <a:ext cx="25717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Половое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32" y="3357554"/>
            <a:ext cx="107157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8" y="4357686"/>
            <a:ext cx="278605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развивается из зиготы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8" y="6143636"/>
            <a:ext cx="257176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спорофит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04" y="7358082"/>
            <a:ext cx="257176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споры 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(МЕЙОЗ)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70" y="3428992"/>
            <a:ext cx="107157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8" y="4429124"/>
            <a:ext cx="278605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развивается из споры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8" y="6143636"/>
            <a:ext cx="25717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гаметофит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66" y="7358082"/>
            <a:ext cx="257176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гаметы 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(МИТОЗ)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071810" y="2428860"/>
            <a:ext cx="714380" cy="357190"/>
            <a:chOff x="2857496" y="1928794"/>
            <a:chExt cx="714380" cy="357190"/>
          </a:xfrm>
        </p:grpSpPr>
        <p:sp>
          <p:nvSpPr>
            <p:cNvPr id="25" name="Стрелка влево 24"/>
            <p:cNvSpPr/>
            <p:nvPr/>
          </p:nvSpPr>
          <p:spPr>
            <a:xfrm>
              <a:off x="2857496" y="1928794"/>
              <a:ext cx="357190" cy="35719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лево 26"/>
            <p:cNvSpPr/>
            <p:nvPr/>
          </p:nvSpPr>
          <p:spPr>
            <a:xfrm flipH="1">
              <a:off x="3214686" y="1928794"/>
              <a:ext cx="357190" cy="347666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000232"/>
            <a:ext cx="6172200" cy="1724019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почему же тогда это бесполые клетки, 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гаметы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- половые?!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2900" y="366184"/>
            <a:ext cx="6172200" cy="12054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Давайте разберёмся!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8" y="2643174"/>
            <a:ext cx="6572272" cy="2143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Гаплоидная спора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(одна)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сливаясь ни с какой другой клеткой образует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новый организм (вернее другую жизненную стадию)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генетически идентичный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этой одной споре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143240"/>
            <a:ext cx="6500834" cy="1928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Т.о. спора, являясь продуктом спорофита сама образует будущий гаметофит ═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размножение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бесполое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66" y="5572132"/>
            <a:ext cx="6172200" cy="172401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Ткани гаметофита гаплоидны из них образуются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гаметы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6357950"/>
            <a:ext cx="6500834" cy="2428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Каждая гаплоидная гамета не образует новый организм. Только после стадии оплодотворения её с другой гаметой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(после объединения генетического материала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(n)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♀ 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♂ гамет, образуется диплоидная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зигота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85728" y="6929454"/>
            <a:ext cx="6286544" cy="2000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Т.о. гаметы, являясь продуктом гаплоидного гаметофита, только сливаясь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попарно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мужские с женскими обеспечат дальнейшее развитие нового организма  ═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размножение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половое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rot="20952144">
            <a:off x="144259" y="298064"/>
            <a:ext cx="3357586" cy="1857388"/>
            <a:chOff x="410365" y="500034"/>
            <a:chExt cx="2500330" cy="1571636"/>
          </a:xfrm>
        </p:grpSpPr>
        <p:sp>
          <p:nvSpPr>
            <p:cNvPr id="6" name="Овал 5"/>
            <p:cNvSpPr/>
            <p:nvPr/>
          </p:nvSpPr>
          <p:spPr>
            <a:xfrm>
              <a:off x="410365" y="500034"/>
              <a:ext cx="2500330" cy="157163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 rot="647856">
              <a:off x="846491" y="863851"/>
              <a:ext cx="1571636" cy="7031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Бесполое поколение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20952144">
            <a:off x="2215937" y="6988549"/>
            <a:ext cx="3357586" cy="1857388"/>
            <a:chOff x="410365" y="500034"/>
            <a:chExt cx="2500330" cy="1571636"/>
          </a:xfrm>
        </p:grpSpPr>
        <p:sp>
          <p:nvSpPr>
            <p:cNvPr id="10" name="Овал 9"/>
            <p:cNvSpPr/>
            <p:nvPr/>
          </p:nvSpPr>
          <p:spPr>
            <a:xfrm>
              <a:off x="410365" y="500034"/>
              <a:ext cx="2500330" cy="157163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 rot="647856">
              <a:off x="846491" y="863851"/>
              <a:ext cx="1571636" cy="70315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Половое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поколение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42918" y="2285984"/>
            <a:ext cx="1428760" cy="2214578"/>
            <a:chOff x="642918" y="2285984"/>
            <a:chExt cx="1428760" cy="2214578"/>
          </a:xfrm>
        </p:grpSpPr>
        <p:sp>
          <p:nvSpPr>
            <p:cNvPr id="12" name="Стрелка вниз 11"/>
            <p:cNvSpPr/>
            <p:nvPr/>
          </p:nvSpPr>
          <p:spPr>
            <a:xfrm>
              <a:off x="642918" y="2285984"/>
              <a:ext cx="1428760" cy="2214578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8670" y="2500298"/>
              <a:ext cx="677108" cy="14287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мейоз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8" y="4572000"/>
            <a:ext cx="2110483" cy="857256"/>
            <a:chOff x="785794" y="4643438"/>
            <a:chExt cx="2110483" cy="857256"/>
          </a:xfrm>
        </p:grpSpPr>
        <p:sp>
          <p:nvSpPr>
            <p:cNvPr id="17" name="TextBox 16"/>
            <p:cNvSpPr txBox="1"/>
            <p:nvPr/>
          </p:nvSpPr>
          <p:spPr>
            <a:xfrm>
              <a:off x="785794" y="4714876"/>
              <a:ext cx="2110483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Споры 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785794" y="464343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28868" y="4786314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714488" y="507206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232" y="4714876"/>
              <a:ext cx="285752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n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5926" y="5072066"/>
              <a:ext cx="285752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n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00306" y="4786314"/>
              <a:ext cx="285752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n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57298" y="171448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9139864">
            <a:off x="1612513" y="5439420"/>
            <a:ext cx="594327" cy="208905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1745808">
            <a:off x="5232312" y="4447757"/>
            <a:ext cx="594327" cy="275120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0315698">
            <a:off x="4004036" y="4348244"/>
            <a:ext cx="594327" cy="25864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5400000">
            <a:off x="4662082" y="4981992"/>
            <a:ext cx="677108" cy="171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митоз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884" y="25717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929198" y="2714612"/>
            <a:ext cx="57150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18416584">
            <a:off x="4203436" y="2434201"/>
            <a:ext cx="851059" cy="603760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 flipV="1">
            <a:off x="5572140" y="2428860"/>
            <a:ext cx="571504" cy="928694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5130241" y="1013371"/>
            <a:ext cx="1169551" cy="15716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Зигота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2n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лево 35"/>
          <p:cNvSpPr/>
          <p:nvPr/>
        </p:nvSpPr>
        <p:spPr>
          <a:xfrm rot="215893">
            <a:off x="3450876" y="1036892"/>
            <a:ext cx="1195540" cy="7346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3786190" y="3428992"/>
            <a:ext cx="2643206" cy="1000132"/>
            <a:chOff x="4643446" y="3286116"/>
            <a:chExt cx="1643074" cy="7573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715016" y="3286116"/>
              <a:ext cx="500066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ru-RU" sz="2800" dirty="0" smtClean="0">
                  <a:latin typeface="Times New Roman" pitchFamily="18" charset="0"/>
                </a:rPr>
                <a:t>♂</a:t>
              </a:r>
              <a:endParaRPr lang="ru-RU" sz="28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857760" y="3286116"/>
              <a:ext cx="453970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</a:rPr>
                <a:t>♀</a:t>
              </a:r>
              <a:endParaRPr lang="ru-RU" sz="2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43446" y="3571868"/>
              <a:ext cx="285752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n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00768" y="3643306"/>
              <a:ext cx="285752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n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429000" y="828677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4662082" y="-161544"/>
            <a:ext cx="677108" cy="17145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митоз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shkola-rf.narod.ru/images/biology/biolog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1935</Words>
  <Application>Microsoft Office PowerPoint</Application>
  <PresentationFormat>Экран (4:3)</PresentationFormat>
  <Paragraphs>256</Paragraphs>
  <Slides>41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Циклы развития растений</vt:lpstr>
      <vt:lpstr>Слайд 2</vt:lpstr>
      <vt:lpstr>Жизненные стадии растений</vt:lpstr>
      <vt:lpstr>Словарь  (Реймерс Н.Ф.)</vt:lpstr>
      <vt:lpstr>Словарь  (Реймерс Н.Ф.)</vt:lpstr>
      <vt:lpstr>Поколения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Задание 1. «Отдел Моховидные» </vt:lpstr>
      <vt:lpstr>Слайд 16</vt:lpstr>
      <vt:lpstr> Задание 2. «Отдел Папоротниковидные» </vt:lpstr>
      <vt:lpstr>Слайд 18</vt:lpstr>
      <vt:lpstr> Задание 3. «Отдел Голосеменные» </vt:lpstr>
      <vt:lpstr> Задание 4. «Отдел Голосеменные» </vt:lpstr>
      <vt:lpstr> Задание 7. «Отдел Голосеменные» </vt:lpstr>
      <vt:lpstr>Слайд 22</vt:lpstr>
      <vt:lpstr>Слайд 23</vt:lpstr>
      <vt:lpstr>Слайд 24</vt:lpstr>
      <vt:lpstr>Слайд 25</vt:lpstr>
      <vt:lpstr>Слайд 26</vt:lpstr>
      <vt:lpstr> Задание 5. «Отдел Покрытосеменные» </vt:lpstr>
      <vt:lpstr>Слайд 28</vt:lpstr>
      <vt:lpstr> Задание 6. «Двойное оплодотворение цветковых растений»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 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Тихонова Е.Н.</dc:creator>
  <cp:lastModifiedBy>User</cp:lastModifiedBy>
  <cp:revision>101</cp:revision>
  <dcterms:created xsi:type="dcterms:W3CDTF">2014-06-28T07:06:39Z</dcterms:created>
  <dcterms:modified xsi:type="dcterms:W3CDTF">2015-01-06T07:45:50Z</dcterms:modified>
</cp:coreProperties>
</file>