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61" r:id="rId6"/>
    <p:sldId id="268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16B91-0CE6-4E92-9D3E-AD8DF733EBD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823C2-C1C4-4DC1-97B0-DD7AC59F3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823C2-C1C4-4DC1-97B0-DD7AC59F399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643050"/>
            <a:ext cx="7772400" cy="3429005"/>
          </a:xfrm>
        </p:spPr>
        <p:txBody>
          <a:bodyPr>
            <a:noAutofit/>
          </a:bodyPr>
          <a:lstStyle/>
          <a:p>
            <a:r>
              <a:rPr lang="ru-RU" sz="8000" dirty="0" smtClean="0"/>
              <a:t>Враги кровеносной системы</a:t>
            </a:r>
            <a:endParaRPr lang="ru-RU" sz="8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0"/>
          <a:ext cx="9144001" cy="6858000"/>
        </p:xfrm>
        <a:graphic>
          <a:graphicData uri="http://schemas.openxmlformats.org/drawingml/2006/table">
            <a:tbl>
              <a:tblPr/>
              <a:tblGrid>
                <a:gridCol w="357159"/>
                <a:gridCol w="2071702"/>
                <a:gridCol w="6715140"/>
              </a:tblGrid>
              <a:tr h="1553112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Вредные вещества, входящие в состав табачного дыма.</a:t>
                      </a: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Действие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вредных веществ</a:t>
                      </a: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4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mbria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mbria"/>
                          <a:ea typeface="Times New Roman"/>
                          <a:cs typeface="Times New Roman"/>
                        </a:rPr>
                        <a:t>4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smtClean="0">
                          <a:latin typeface="Cambria"/>
                          <a:ea typeface="Times New Roman"/>
                          <a:cs typeface="Times New Roman"/>
                        </a:rPr>
                        <a:t>Никотин</a:t>
                      </a:r>
                      <a:endParaRPr lang="ru-RU" sz="2400" b="1" i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i="1" u="none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Cambria"/>
                          <a:ea typeface="Times New Roman"/>
                          <a:cs typeface="Times New Roman"/>
                        </a:rPr>
                        <a:t>Синильная кислота   </a:t>
                      </a:r>
                      <a:r>
                        <a:rPr lang="ru-RU" sz="1800" dirty="0" smtClean="0">
                          <a:latin typeface="Cambria"/>
                          <a:ea typeface="Times New Roman"/>
                          <a:cs typeface="Times New Roman"/>
                        </a:rPr>
                        <a:t>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Cambria"/>
                          <a:ea typeface="Times New Roman"/>
                          <a:cs typeface="Times New Roman"/>
                        </a:rPr>
                        <a:t>Ртуть, мышьяк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Из-за сужения кровеносных сосудов, их стенки практически смыкаются. Это нарушает кровоснабжение мышц. Мышцы ног не получают достаточно кислорода. Из-за недостатка кислорода мышцы могут омертветь, возникает гангрена. А далее и ампутация ног.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Если принять всего одну каплю синильной кислоты. То смерть наступает через 15 секунд. Кислота связывает гемоглобин, который находясь в красных кровяных тельцах, является переносчиком кислорода. Не получая кислород организм гибнет.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Яды</a:t>
                      </a:r>
                      <a:endParaRPr lang="ru-RU" sz="5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5486400" cy="1022354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Спасибо за внимание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571480"/>
            <a:ext cx="7500990" cy="857256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pic>
        <p:nvPicPr>
          <p:cNvPr id="72706" name="Picture 2" descr="&amp;Pcy;&amp;rcy;&amp;ocy;&amp;scy;&amp;mcy;&amp;ocy;&amp;tcy;&amp;rcy; &amp;icy;&amp;zcy;&amp;ocy;&amp;bcy;&amp;rcy;&amp;acy;&amp;zhcy;&amp;iecy;&amp;ncy;&amp;icy;&amp;yacy; 3615395 &amp;Scy;&amp;iecy;&amp;rcy;&amp;vcy;&amp;icy;&amp;scy; &amp;pcy;&amp;ucy;&amp;bcy;&amp;lcy;&amp;icy;&amp;kcy;&amp;acy;&amp;tscy;&amp;icy;&amp;icy; &amp;icy; &amp;khcy;&amp;rcy;&amp;acy;&amp;ncy;&amp;iecy;&amp;ncy;&amp;icy;&amp;yacy; &amp;icy;&amp;zcy;&amp;ocy;&amp;bcy;&amp;rcy;&amp;acy;&amp;zhcy;&amp;iecy;&amp;ncy;&amp;icy;&amp;jcy; : &amp;khcy;&amp;ocy;&amp;scy;&amp;tcy;&amp;icy;&amp;ncy;&amp;gcy; &amp;kcy;&amp;acy;&amp;rcy;&amp;tcy;&amp;icy;&amp;ncy;&amp;ocy;&amp;kcy; : &amp;rcy;&amp;acy;&amp;zcy;&amp;mcy;&amp;iecy;&amp;shchcy;&amp;iecy;&amp;ncy;&amp;icy;&amp;iecy; &amp;fcy;&amp;ocy;&amp;tcy;&amp;ocy;&amp;kcy; : &amp;mcy;&amp;iecy;&amp;scy;&amp;tcy;&amp;ocy; &amp;dcy;&amp;lcy;&amp;yacy; &amp;fcy;&amp;ocy;&amp;tcy;&amp;ocy;&amp;gcy;&amp;rcy;&amp;acy;&amp;fcy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852" b="1852"/>
          <a:stretch>
            <a:fillRect/>
          </a:stretch>
        </p:blipFill>
        <p:spPr bwMode="auto">
          <a:xfrm>
            <a:off x="928662" y="1643050"/>
            <a:ext cx="700092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4375" y="285750"/>
            <a:ext cx="8429625" cy="65722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   </a:t>
            </a:r>
            <a:r>
              <a:rPr lang="ru-RU" sz="4000" dirty="0" smtClean="0"/>
              <a:t>Что такое сердце?</a:t>
            </a:r>
            <a:br>
              <a:rPr lang="ru-RU" sz="4000" dirty="0" smtClean="0"/>
            </a:br>
            <a:r>
              <a:rPr lang="ru-RU" sz="4000" dirty="0" smtClean="0"/>
              <a:t>Камень твердый?</a:t>
            </a:r>
            <a:br>
              <a:rPr lang="ru-RU" sz="4000" dirty="0" smtClean="0"/>
            </a:br>
            <a:r>
              <a:rPr lang="ru-RU" sz="4000" dirty="0" smtClean="0"/>
              <a:t>Яблоко с багрово-красной кожей?</a:t>
            </a:r>
            <a:br>
              <a:rPr lang="ru-RU" sz="4000" dirty="0" smtClean="0"/>
            </a:br>
            <a:r>
              <a:rPr lang="ru-RU" sz="4000" dirty="0" smtClean="0"/>
              <a:t>Может быть меж ребер и аортой</a:t>
            </a:r>
            <a:br>
              <a:rPr lang="ru-RU" sz="4000" dirty="0" smtClean="0"/>
            </a:br>
            <a:r>
              <a:rPr lang="ru-RU" sz="4000" dirty="0" smtClean="0"/>
              <a:t>Бьется шар, на шар земной похожий?</a:t>
            </a:r>
            <a:br>
              <a:rPr lang="ru-RU" sz="4000" dirty="0" smtClean="0"/>
            </a:br>
            <a:r>
              <a:rPr lang="ru-RU" sz="4000" dirty="0" smtClean="0"/>
              <a:t>Так или иначе все земное</a:t>
            </a:r>
            <a:br>
              <a:rPr lang="ru-RU" sz="4000" dirty="0" smtClean="0"/>
            </a:br>
            <a:r>
              <a:rPr lang="ru-RU" sz="4000" dirty="0" smtClean="0"/>
              <a:t>Умещается в его пределы,</a:t>
            </a:r>
            <a:br>
              <a:rPr lang="ru-RU" sz="4000" dirty="0" smtClean="0"/>
            </a:br>
            <a:r>
              <a:rPr lang="ru-RU" sz="4000" dirty="0" smtClean="0"/>
              <a:t>Потому что нет ему покоя,</a:t>
            </a:r>
            <a:br>
              <a:rPr lang="ru-RU" sz="4000" dirty="0" smtClean="0"/>
            </a:br>
            <a:r>
              <a:rPr lang="ru-RU" sz="4000" dirty="0" smtClean="0"/>
              <a:t>До всего есть дело.</a:t>
            </a:r>
          </a:p>
          <a:p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paralife.narod.ru/ssz/pic/03-serd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642918"/>
            <a:ext cx="6000792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&amp;Kcy;&amp;rcy;&amp;ocy;&amp;vcy;&amp;ocy;&amp;ocy;&amp;bcy;&amp;rcy;&amp;acy;&amp;shchcy;&amp;iecy;&amp;ncy;&amp;icy;&amp;iecy;, &amp;kcy;&amp;rcy;&amp;ucy;&amp;gcy;&amp;icy; &amp;kcy;&amp;rcy;&amp;ocy;&amp;vcy;&amp;ocy;&amp;ocy;&amp;bcy;&amp;rcy;&amp;acy;&amp;shchcy;&amp;iecy;&amp;ncy;&amp;i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0"/>
            <a:ext cx="521497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42844" y="285728"/>
            <a:ext cx="9144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        Состав крови человека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Задание: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Выбрать из перечня ответов – правильный ответ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 плазма, лейкоциты, тромбоциты;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тромбоциты, лейкоциты, органоиды;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 плазма, лейкоциты, тромбоциты, эритроциты;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лейкоциты, тромбоциты, минеральные вещества, плазма.</a:t>
            </a:r>
            <a:endParaRPr kumimoji="0" lang="ru-RU" sz="5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 </a:t>
            </a:r>
            <a:r>
              <a:rPr lang="ru-RU" sz="3200" b="1" u="sng" dirty="0" smtClean="0"/>
              <a:t>Какое значение имеют клетки крови человека</a:t>
            </a:r>
            <a:r>
              <a:rPr lang="ru-RU" sz="3200" b="1" dirty="0" smtClean="0"/>
              <a:t>?</a:t>
            </a:r>
            <a:endParaRPr lang="ru-RU" sz="4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00042"/>
            <a:ext cx="885828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Карточка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№1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: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Полупрозрачная, желтоватая часть крови, разносит по организму питательные вещества, а отработанные и вредные вещества доставляет к органам выделения. (ПЛАЗМА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285992"/>
            <a:ext cx="892971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2800" dirty="0" smtClean="0">
              <a:latin typeface="Arial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3429000"/>
            <a:ext cx="864396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Карточка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№3: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Защищают организм от болезнетворных микробов, бактерий. (ЛЕЙКОЦЙИТЫ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5357826"/>
            <a:ext cx="83582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Карточка №4: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Участвуют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в образовании тромба. (ТРОМБОЦИТЫ)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643182"/>
            <a:ext cx="25671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Карточка </a:t>
            </a:r>
            <a:r>
              <a:rPr lang="ru-RU" sz="28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№2: </a:t>
            </a:r>
            <a:endParaRPr lang="ru-RU" sz="2800" b="1" dirty="0" smtClean="0"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3000372"/>
            <a:ext cx="8929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Содержат гемоглобин. Транспортируют кислород и углекислый газ. (ЭРИТРОЦИТЫ)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14282" y="0"/>
            <a:ext cx="9144000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Артерии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- это сосуды, по которым кровь течет от сердца.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Вены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- сосуды, по которым кровь течет к сердцу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Капилляры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– самые маленькие и тончайшие сосуды, которые обеспечивают обмен газами и другими веществами между органами и кровью.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&amp;Kcy;&amp;ocy;&amp;scy;&amp;tcy;&amp;rcy;&amp;ocy;&amp;mcy;&amp;scy;&amp;kcy;&amp;acy;&amp;yacy; &amp;ocy;&amp;bcy;&amp;lcy;&amp;acy;&amp;scy;&amp;tcy;&amp;softcy;, &amp;icy;&amp;yucy;&amp;ncy;&amp;softcy;-2008 :: &amp;Pcy;&amp;ucy;&amp;tcy;&amp;iecy;&amp;vcy;&amp;ycy;&amp;iecy; &amp;zcy;&amp;acy;&amp;rcy;&amp;icy;&amp;scy;&amp;ocy;&amp;vcy;&amp;kcy;&amp;icy; &amp;ncy;&amp;acy; AdMem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286808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0"/>
          <a:ext cx="8429683" cy="6794112"/>
        </p:xfrm>
        <a:graphic>
          <a:graphicData uri="http://schemas.openxmlformats.org/drawingml/2006/table">
            <a:tbl>
              <a:tblPr/>
              <a:tblGrid>
                <a:gridCol w="357190"/>
                <a:gridCol w="2214578"/>
                <a:gridCol w="5857915"/>
              </a:tblGrid>
              <a:tr h="1714488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Вредные вещества, входящие в состав табачного дыма.</a:t>
                      </a: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Действие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вредных веществ</a:t>
                      </a: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Угарный газ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Cambria"/>
                          <a:ea typeface="Times New Roman"/>
                          <a:cs typeface="Times New Roman"/>
                        </a:rPr>
                        <a:t>Никотин</a:t>
                      </a:r>
                      <a:endParaRPr lang="ru-RU" sz="20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Связывается с гемоглобином в эритроцитах угарный газ, он занимает место кислорода. В результате кровь переносит меньше кислорода, органы не могут активно работать. Человек быстро устает. Чувствуется постоянный упадок сил.</a:t>
                      </a:r>
                      <a:endParaRPr lang="ru-RU" sz="1800" b="1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lvl="0">
                        <a:buFont typeface="Wingdings" pitchFamily="2" charset="2"/>
                        <a:buChar char="§"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Вызывает сужение кровеносных сосудов, повышает кровяное давление. Сердце работает с повышенной нагрузкой. Работоспособность сердечной мышцы снижается. Следовательно курящий человек не может заниматься спортом.</a:t>
                      </a:r>
                    </a:p>
                    <a:p>
                      <a:pPr lvl="0">
                        <a:buFont typeface="Wingdings" pitchFamily="2" charset="2"/>
                        <a:buChar char="§"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Снижает упругость сосудов, их стенки хуже растягиваются. Сосуды могут разрываться. Опасны разрывы сосудов в головном мозге. Это приводит к инсульту</a:t>
                      </a:r>
                      <a:endParaRPr lang="ru-RU" sz="12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305</TotalTime>
  <Words>403</Words>
  <PresentationFormat>Экран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Враги кровеносной системы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Враги кровеносной системы</dc:title>
  <cp:lastModifiedBy>KL</cp:lastModifiedBy>
  <cp:revision>34</cp:revision>
  <dcterms:modified xsi:type="dcterms:W3CDTF">2014-11-19T07:37:05Z</dcterms:modified>
</cp:coreProperties>
</file>