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264" r:id="rId11"/>
    <p:sldId id="270" r:id="rId12"/>
    <p:sldId id="271" r:id="rId13"/>
    <p:sldId id="272" r:id="rId14"/>
    <p:sldId id="273" r:id="rId15"/>
    <p:sldId id="274" r:id="rId16"/>
    <p:sldId id="294" r:id="rId17"/>
    <p:sldId id="275" r:id="rId18"/>
    <p:sldId id="29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beer.ru/images/kolos2.gif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s011.radikal.ru/i317/1102/e1/baccc82cb46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static.etoya.ru/files/images/imgsng/part_0/1803/src/%D0%BE%D0%B3%D1%83%D1%80%D1%86%D1%8B.jpg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odrobnosti.ua/upload/news/2003/12/04/90680_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yhocvietnam.net/images/article/32.Lua-chon-thuc-pham-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833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54696" cy="8640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«ЗДОРОВОЕ  ПИТАНИЕ»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335699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 учитель физической культуры</a:t>
            </a:r>
          </a:p>
          <a:p>
            <a:r>
              <a:rPr lang="ru-RU" sz="2800" dirty="0" err="1" smtClean="0">
                <a:solidFill>
                  <a:srgbClr val="002060"/>
                </a:solidFill>
              </a:rPr>
              <a:t>Гневушева</a:t>
            </a:r>
            <a:r>
              <a:rPr lang="ru-RU" sz="2800" dirty="0" smtClean="0">
                <a:solidFill>
                  <a:srgbClr val="002060"/>
                </a:solidFill>
              </a:rPr>
              <a:t>  Валентина Владимировна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6612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СОШ №9 г. Карабаново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2012 год</a:t>
            </a:r>
            <a:endParaRPr lang="ru-RU" dirty="0"/>
          </a:p>
        </p:txBody>
      </p:sp>
      <p:pic>
        <p:nvPicPr>
          <p:cNvPr id="1026" name="Picture 2" descr="C:\Users\Валентина\Desktop\КАРТИНКИ ПИТАНИЕ\memory-food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017912" cy="30179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928" y="2636912"/>
            <a:ext cx="2590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Часть вторая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62068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99"/>
                </a:solidFill>
                <a:latin typeface="Arial Black" pitchFamily="34" charset="0"/>
                <a:cs typeface="Arial" charset="0"/>
              </a:rPr>
              <a:t>Пирамида питания</a:t>
            </a:r>
            <a:endParaRPr lang="ru-RU" sz="3600" b="1" dirty="0">
              <a:solidFill>
                <a:srgbClr val="CC0099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" descr="http://sch17.minsk.edu.by/sm.aspx?uid=1205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062"/>
            <a:ext cx="6624736" cy="51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70080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defRPr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satMod val="130000"/>
                  </a:schemeClr>
                </a:solidFill>
              </a:rPr>
              <a:t>Первый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satMod val="130000"/>
                  </a:schemeClr>
                </a:solidFill>
              </a:rPr>
              <a:t>пирамиды</a:t>
            </a:r>
            <a:r>
              <a:rPr lang="en-US" sz="3200" b="1" dirty="0" smtClean="0">
                <a:solidFill>
                  <a:schemeClr val="tx2">
                    <a:satMod val="130000"/>
                  </a:schemeClr>
                </a:solidFill>
              </a:rPr>
              <a:t> – </a:t>
            </a:r>
            <a:r>
              <a:rPr lang="en-US" sz="3200" b="1" dirty="0" err="1" smtClean="0">
                <a:solidFill>
                  <a:schemeClr val="tx2">
                    <a:satMod val="130000"/>
                  </a:schemeClr>
                </a:solidFill>
              </a:rPr>
              <a:t>зерновой</a:t>
            </a:r>
            <a:endParaRPr lang="ru-RU" sz="3200" b="1" dirty="0"/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400" y="3356992"/>
            <a:ext cx="445437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441676" cy="33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506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Кирпичи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2 и 3 -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овощной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и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фруктовый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.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02931" y="708449"/>
            <a:ext cx="5090065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  <a:t> 4 </a:t>
            </a:r>
            <a:r>
              <a:rPr lang="en-US" sz="3600" b="1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satMod val="130000"/>
                  </a:schemeClr>
                </a:solidFill>
              </a:rPr>
              <a:t>пирамиды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  <a:t> – </a:t>
            </a:r>
            <a:r>
              <a:rPr lang="en-US" sz="3600" b="1" dirty="0" err="1" smtClean="0">
                <a:solidFill>
                  <a:schemeClr val="tx2">
                    <a:satMod val="130000"/>
                  </a:schemeClr>
                </a:solidFill>
              </a:rPr>
              <a:t>мясной</a:t>
            </a:r>
            <a:r>
              <a:rPr lang="en-US" sz="3600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976664" cy="45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5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пирамиды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–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молочный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176464" cy="529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Кирпич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6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пищевой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пирамиды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-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жиросодержащий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но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не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</a:rPr>
              <a:t>жирный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05064"/>
            <a:ext cx="4608512" cy="273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3528392" cy="209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72816"/>
            <a:ext cx="2520280" cy="21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844824"/>
            <a:ext cx="734481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0066"/>
                </a:solidFill>
              </a:rPr>
              <a:t>Все</a:t>
            </a:r>
            <a:r>
              <a:rPr lang="ru-RU" sz="2400" b="1" dirty="0" smtClean="0">
                <a:solidFill>
                  <a:srgbClr val="FF0066"/>
                </a:solidFill>
              </a:rPr>
              <a:t> </a:t>
            </a:r>
            <a:r>
              <a:rPr lang="ru-RU" sz="2400" b="1" dirty="0" smtClean="0">
                <a:solidFill>
                  <a:srgbClr val="FF3399"/>
                </a:solidFill>
              </a:rPr>
              <a:t>продукты промышленного производства </a:t>
            </a:r>
            <a:r>
              <a:rPr lang="ru-RU" sz="2400" b="1" i="1" dirty="0" smtClean="0">
                <a:solidFill>
                  <a:srgbClr val="FF0066"/>
                </a:solidFill>
              </a:rPr>
              <a:t>менее полезны</a:t>
            </a:r>
            <a:r>
              <a:rPr lang="ru-RU" sz="2400" b="1" dirty="0" smtClean="0">
                <a:solidFill>
                  <a:srgbClr val="FF3399"/>
                </a:solidFill>
              </a:rPr>
              <a:t>, чем натуральные и </a:t>
            </a:r>
            <a:r>
              <a:rPr lang="ru-RU" sz="2400" b="1" i="1" dirty="0" smtClean="0">
                <a:solidFill>
                  <a:srgbClr val="FF0066"/>
                </a:solidFill>
              </a:rPr>
              <a:t>более дорогие</a:t>
            </a:r>
            <a:r>
              <a:rPr lang="ru-RU" sz="2400" b="1" dirty="0" smtClean="0">
                <a:solidFill>
                  <a:srgbClr val="FF3399"/>
                </a:solidFill>
              </a:rPr>
              <a:t>, чем натуральные.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ru-RU" sz="2400" b="1" dirty="0" smtClean="0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0066"/>
                </a:solidFill>
              </a:rPr>
              <a:t>Введение </a:t>
            </a:r>
            <a:r>
              <a:rPr lang="ru-RU" sz="2400" b="1" dirty="0" smtClean="0">
                <a:solidFill>
                  <a:srgbClr val="FF3399"/>
                </a:solidFill>
              </a:rPr>
              <a:t>в повседневное питание продуктов обогащенных</a:t>
            </a:r>
            <a:r>
              <a:rPr lang="ru-RU" sz="2400" b="1" dirty="0" smtClean="0">
                <a:solidFill>
                  <a:srgbClr val="FF0066"/>
                </a:solidFill>
              </a:rPr>
              <a:t> </a:t>
            </a:r>
            <a:r>
              <a:rPr lang="ru-RU" sz="2400" b="1" i="1" dirty="0" smtClean="0">
                <a:solidFill>
                  <a:srgbClr val="FF0066"/>
                </a:solidFill>
              </a:rPr>
              <a:t>витаминами объективная необходимость </a:t>
            </a:r>
            <a:r>
              <a:rPr lang="ru-RU" sz="2400" b="1" dirty="0" smtClean="0">
                <a:solidFill>
                  <a:srgbClr val="FF0066"/>
                </a:solidFill>
              </a:rPr>
              <a:t>сегодняшнего дня.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ru-RU" sz="2400" b="1" dirty="0" smtClean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66"/>
                </a:solidFill>
              </a:rPr>
              <a:t>У каждого человека может быть свой режим питания, но </a:t>
            </a:r>
            <a:r>
              <a:rPr lang="ru-RU" sz="2400" b="1" i="1" dirty="0" smtClean="0">
                <a:solidFill>
                  <a:srgbClr val="FF0066"/>
                </a:solidFill>
              </a:rPr>
              <a:t>набор</a:t>
            </a:r>
            <a:r>
              <a:rPr lang="ru-RU" sz="2400" b="1" dirty="0" smtClean="0">
                <a:solidFill>
                  <a:srgbClr val="FF0066"/>
                </a:solidFill>
              </a:rPr>
              <a:t> полученных во время еды </a:t>
            </a:r>
            <a:r>
              <a:rPr lang="ru-RU" sz="2400" b="1" i="1" dirty="0" err="1" smtClean="0">
                <a:solidFill>
                  <a:srgbClr val="FF0066"/>
                </a:solidFill>
              </a:rPr>
              <a:t>нутриентов</a:t>
            </a:r>
            <a:r>
              <a:rPr lang="ru-RU" sz="2400" b="1" dirty="0" smtClean="0">
                <a:solidFill>
                  <a:srgbClr val="FF0066"/>
                </a:solidFill>
              </a:rPr>
              <a:t> должен быть максимально </a:t>
            </a:r>
            <a:r>
              <a:rPr lang="ru-RU" sz="2400" b="1" i="1" dirty="0" smtClean="0">
                <a:solidFill>
                  <a:srgbClr val="FF0066"/>
                </a:solidFill>
              </a:rPr>
              <a:t>разнообразным и полным</a:t>
            </a:r>
            <a:r>
              <a:rPr lang="ru-RU" sz="2400" b="1" dirty="0" smtClean="0">
                <a:solidFill>
                  <a:srgbClr val="FF0066"/>
                </a:solidFill>
              </a:rPr>
              <a:t>.</a:t>
            </a:r>
            <a:endParaRPr lang="ru-RU" sz="2400" b="1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8072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Это должен знать каждый: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Валентина\Downloads\320_4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44016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20688"/>
            <a:ext cx="4693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  <a:latin typeface="Arial Black" pitchFamily="34" charset="0"/>
              </a:rPr>
              <a:t>Режим питания</a:t>
            </a:r>
            <a:endParaRPr lang="ru-RU" sz="4000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628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800080"/>
                </a:solidFill>
                <a:cs typeface="Arial" charset="0"/>
              </a:rPr>
              <a:t>Для нормальной работы пищеварительной системы важно питаться в одни и те же часы – соблюдать режим питания. </a:t>
            </a:r>
            <a:endParaRPr lang="ru-RU" sz="2800" b="1" dirty="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15719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00080"/>
                </a:solidFill>
                <a:cs typeface="Arial" charset="0"/>
              </a:rPr>
              <a:t>Соблюдение режима питания обеспечивает более быстрое переваривание и лучшее усвоение пищи.</a:t>
            </a:r>
            <a:endParaRPr lang="ru-RU" sz="2400" b="1" dirty="0">
              <a:solidFill>
                <a:srgbClr val="800080"/>
              </a:solidFill>
              <a:cs typeface="Arial" charset="0"/>
            </a:endParaRPr>
          </a:p>
        </p:txBody>
      </p:sp>
      <p:pic>
        <p:nvPicPr>
          <p:cNvPr id="5" name="Picture 2" descr="http://www.fat-man.ru/wp-content/uploads/2009/07/0091-300x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2952328" cy="292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  <a:t>Почему при склонности к  полноте, несмотря на регулярное питание мы испытываем чувство голода?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2494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ctr">
              <a:buFontTx/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5976664" cy="50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800080"/>
                </a:solidFill>
                <a:ea typeface="Times New Roman" pitchFamily="18" charset="0"/>
                <a:cs typeface="Arial" charset="0"/>
              </a:rPr>
              <a:t>Питаться лучше 4 раза в день. </a:t>
            </a:r>
          </a:p>
          <a:p>
            <a:pPr algn="just"/>
            <a:r>
              <a:rPr lang="ru-RU" sz="3200" b="1" dirty="0" smtClean="0">
                <a:solidFill>
                  <a:srgbClr val="800080"/>
                </a:solidFill>
                <a:ea typeface="Times New Roman" pitchFamily="18" charset="0"/>
                <a:cs typeface="Arial" charset="0"/>
              </a:rPr>
              <a:t>Взрослые люди могут есть 3 раза в день. </a:t>
            </a:r>
            <a:endParaRPr lang="ru-RU" sz="3200" b="1" dirty="0">
              <a:solidFill>
                <a:srgbClr val="80008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048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800080"/>
                </a:solidFill>
                <a:ea typeface="Times New Roman" pitchFamily="18" charset="0"/>
                <a:cs typeface="Arial" charset="0"/>
              </a:rPr>
              <a:t>При четырехразовом питании потребление пищи распределяют так: </a:t>
            </a:r>
          </a:p>
          <a:p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Arial" charset="0"/>
              </a:rPr>
              <a:t>завтрак – 25%</a:t>
            </a:r>
          </a:p>
          <a:p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обед – 40%</a:t>
            </a:r>
          </a:p>
          <a:p>
            <a:r>
              <a:rPr lang="ru-RU" b="1" dirty="0" smtClean="0">
                <a:solidFill>
                  <a:srgbClr val="339933"/>
                </a:solidFill>
                <a:ea typeface="Times New Roman" pitchFamily="18" charset="0"/>
                <a:cs typeface="Arial" charset="0"/>
              </a:rPr>
              <a:t>полдник – 15%</a:t>
            </a:r>
          </a:p>
          <a:p>
            <a:r>
              <a:rPr lang="ru-RU" b="1" dirty="0" smtClean="0">
                <a:solidFill>
                  <a:srgbClr val="800080"/>
                </a:solidFill>
                <a:ea typeface="Times New Roman" pitchFamily="18" charset="0"/>
                <a:cs typeface="Arial" charset="0"/>
              </a:rPr>
              <a:t>ужин – 20%</a:t>
            </a:r>
            <a:endParaRPr lang="ru-RU" b="1" dirty="0">
              <a:solidFill>
                <a:srgbClr val="800080"/>
              </a:solidFill>
              <a:cs typeface="Arial" charset="0"/>
            </a:endParaRPr>
          </a:p>
        </p:txBody>
      </p:sp>
      <p:pic>
        <p:nvPicPr>
          <p:cNvPr id="4" name="Picture 5" descr="http://img.artlebedev.ru/everything/lucky-ticket/lucky-tick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3214687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Валентина\Desktop\КАРТИНКИ ПИТАНИЕ\fft20_mf60778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985" y="2780928"/>
            <a:ext cx="5171015" cy="3463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1841485"/>
            <a:ext cx="507605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C:\Users\Валентина\Desktop\КАРТИНКИ ПИТАНИЕ\2814056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73289"/>
            <a:ext cx="3960440" cy="56847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548680"/>
            <a:ext cx="7177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Сделай правильный выбор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800080"/>
                </a:solidFill>
                <a:ea typeface="Times New Roman" pitchFamily="18" charset="0"/>
                <a:cs typeface="Arial" charset="0"/>
              </a:rPr>
              <a:t>Длительные промежутки между едой, питание всухомятку приводят к заболеваниям желудка. </a:t>
            </a:r>
            <a:endParaRPr lang="ru-RU" sz="3200" b="1" dirty="0">
              <a:solidFill>
                <a:srgbClr val="80008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45224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800080"/>
                </a:solidFill>
                <a:ea typeface="Times New Roman" pitchFamily="18" charset="0"/>
                <a:cs typeface="Arial" charset="0"/>
              </a:rPr>
              <a:t>Ужинать надо за 2 ч до сна. За это время пища в желудке успевает перевариться.</a:t>
            </a:r>
            <a:endParaRPr lang="ru-RU" sz="2800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" name="Picture 3" descr="http://beautystory.ru/images/stories/psyho/455677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088036" cy="339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228600" algn="l"/>
              </a:tabLst>
            </a:pPr>
            <a:r>
              <a:rPr lang="ru-RU" sz="2800" b="1" dirty="0" smtClean="0">
                <a:solidFill>
                  <a:srgbClr val="800080"/>
                </a:solidFill>
                <a:cs typeface="Times New Roman" pitchFamily="18" charset="0"/>
              </a:rPr>
              <a:t>Пища с приятным запахом и вкусом вызывает  аппетит и выделение пищеварительных соков</a:t>
            </a:r>
            <a:endParaRPr lang="ru-RU" sz="2800" b="1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4522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228600" algn="l"/>
              </a:tabLst>
            </a:pPr>
            <a:r>
              <a:rPr lang="ru-RU" sz="2800" b="1" dirty="0" smtClean="0">
                <a:solidFill>
                  <a:srgbClr val="800080"/>
                </a:solidFill>
                <a:cs typeface="Times New Roman" pitchFamily="18" charset="0"/>
              </a:rPr>
              <a:t>Сначала употребляют блюда, усиливающие </a:t>
            </a:r>
            <a:r>
              <a:rPr lang="ru-RU" sz="2800" b="1" dirty="0" err="1" smtClean="0">
                <a:solidFill>
                  <a:srgbClr val="800080"/>
                </a:solidFill>
                <a:cs typeface="Times New Roman" pitchFamily="18" charset="0"/>
              </a:rPr>
              <a:t>сокоотделение</a:t>
            </a:r>
            <a:r>
              <a:rPr lang="ru-RU" sz="2800" b="1" dirty="0" smtClean="0">
                <a:solidFill>
                  <a:srgbClr val="800080"/>
                </a:solidFill>
                <a:cs typeface="Times New Roman" pitchFamily="18" charset="0"/>
              </a:rPr>
              <a:t> (салат, винегрет, бульон)</a:t>
            </a:r>
            <a:endParaRPr lang="ru-RU" sz="2800" b="1" dirty="0">
              <a:solidFill>
                <a:srgbClr val="800080"/>
              </a:solidFill>
              <a:cs typeface="Times New Roman" pitchFamily="18" charset="0"/>
            </a:endParaRPr>
          </a:p>
        </p:txBody>
      </p:sp>
      <p:pic>
        <p:nvPicPr>
          <p:cNvPr id="4" name="Picture 7" descr="http://news.vdv-s.ru/pics/big/2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648075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foodclub.ru/upload/iblock/fcf/1.jpg"/>
          <p:cNvPicPr>
            <a:picLocks noChangeAspect="1" noChangeArrowheads="1"/>
          </p:cNvPicPr>
          <p:nvPr/>
        </p:nvPicPr>
        <p:blipFill>
          <a:blip r:embed="rId3" cstate="print"/>
          <a:srcRect l="5405" r="6757" b="676"/>
          <a:stretch>
            <a:fillRect/>
          </a:stretch>
        </p:blipFill>
        <p:spPr bwMode="auto">
          <a:xfrm>
            <a:off x="4427984" y="1916832"/>
            <a:ext cx="4427446" cy="33376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800080"/>
                </a:solidFill>
                <a:cs typeface="Arial" charset="0"/>
              </a:rPr>
              <a:t>Не ешьте сразу после серьезных физических нагрузок: занятий спортом, тяжелой физической работы, переохлаждения или перегрева организма, а также после бурных эмоций. 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3" name="Picture 6" descr="http://img.lady.ru/images/assets/site/2009/07/beautiful/22/220709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48468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www.wday.ru/images/docs/7/76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06896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baby-land.org/files/images/sme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96952"/>
            <a:ext cx="18573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00080"/>
                </a:solidFill>
                <a:cs typeface="Arial" charset="0"/>
              </a:rPr>
              <a:t>Не надо пить непосредственно перед приемом пищи, во время и сразу после еды. Исключение можно сделать лишь в том случае, если употребляете очень сухую пищу, которую можно запивать небольшими глотками. Пить надо  минимум за полчаса до еды и не ранее часа после еды.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3" name="Picture 12" descr="http://www.colon-cleanse-with-detox-diet.com/images/benefits-of-drinking-water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28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independent.ie/multimedia/archive/00170/drinking-water_17070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857500"/>
            <a:ext cx="335756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dietlog.ru/images/myths_o_vo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924944"/>
            <a:ext cx="2540000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00080"/>
                </a:solidFill>
                <a:cs typeface="Arial" charset="0"/>
              </a:rPr>
              <a:t>Сразу после еды не принимайтесь за работу, а немного отдохните. Но не лежите и не спите. Лучше всего неторопливо прогуляйтесь. Перерыв должен составлять не менее 15 минут в случае легкой работы и не менее получаса в случае тяжелой физической. А при серьезных занятиях спортом перерыв между окончанием еды и началом тренировки должен составлять не менее часа. </a:t>
            </a:r>
            <a:endParaRPr lang="ru-RU" b="1" dirty="0">
              <a:solidFill>
                <a:srgbClr val="800080"/>
              </a:solidFill>
              <a:cs typeface="Arial" charset="0"/>
            </a:endParaRPr>
          </a:p>
        </p:txBody>
      </p:sp>
      <p:pic>
        <p:nvPicPr>
          <p:cNvPr id="28674" name="Picture 2" descr="C:\Users\Валентина\Desktop\КАРТИНКИ ПИТАНИЕ\10-ways-to-burn-more-calories-everyday-10-pg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4536504" cy="4536504"/>
          </a:xfrm>
          <a:prstGeom prst="rect">
            <a:avLst/>
          </a:prstGeom>
          <a:noFill/>
        </p:spPr>
      </p:pic>
      <p:pic>
        <p:nvPicPr>
          <p:cNvPr id="61442" name="Picture 2" descr="http://beauterria.ru/Stati/krasotaizdorove/stress/walk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3503712" cy="2332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228600" algn="l"/>
              </a:tabLst>
            </a:pPr>
            <a:r>
              <a:rPr lang="ru-RU" sz="3200" b="1" dirty="0" smtClean="0">
                <a:solidFill>
                  <a:srgbClr val="800080"/>
                </a:solidFill>
                <a:cs typeface="Times New Roman" pitchFamily="18" charset="0"/>
              </a:rPr>
              <a:t>Еда на ночь ведет к  увеличению массы тела</a:t>
            </a:r>
            <a:endParaRPr lang="ru-RU" sz="3200" b="1" dirty="0">
              <a:solidFill>
                <a:srgbClr val="800080"/>
              </a:solidFill>
            </a:endParaRPr>
          </a:p>
        </p:txBody>
      </p:sp>
      <p:pic>
        <p:nvPicPr>
          <p:cNvPr id="3" name="Picture 2" descr="http://samsay.ru/uploads/posts/2009-08/1250149008_d7e49a27f5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2150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  <a:cs typeface="Arial" charset="0"/>
              </a:rPr>
              <a:t>Мы едим, чтобы жить, </a:t>
            </a:r>
          </a:p>
          <a:p>
            <a:r>
              <a:rPr lang="ru-RU" sz="4000" b="1" dirty="0" smtClean="0">
                <a:solidFill>
                  <a:srgbClr val="CC0099"/>
                </a:solidFill>
                <a:cs typeface="Arial" charset="0"/>
              </a:rPr>
              <a:t>                                  а не живем, чтобы есть !</a:t>
            </a:r>
            <a:endParaRPr lang="ru-RU" sz="4000" b="1" dirty="0">
              <a:solidFill>
                <a:srgbClr val="CC0099"/>
              </a:solidFill>
              <a:cs typeface="Arial" charset="0"/>
            </a:endParaRPr>
          </a:p>
        </p:txBody>
      </p:sp>
      <p:pic>
        <p:nvPicPr>
          <p:cNvPr id="3" name="Picture 2" descr="http://img0.liveinternet.ru/images/attach/b/3/41/193/41193320_brainonfruit.png"/>
          <p:cNvPicPr>
            <a:picLocks noChangeAspect="1" noChangeArrowheads="1"/>
          </p:cNvPicPr>
          <p:nvPr/>
        </p:nvPicPr>
        <p:blipFill>
          <a:blip r:embed="rId2" cstate="print"/>
          <a:srcRect b="2657"/>
          <a:stretch>
            <a:fillRect/>
          </a:stretch>
        </p:blipFill>
        <p:spPr bwMode="auto">
          <a:xfrm>
            <a:off x="2051720" y="2420888"/>
            <a:ext cx="5268186" cy="40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15064" cy="1283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Правильное питание – залог здорового, сильного организма и стройного, подтянутого тела.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373216"/>
            <a:ext cx="8640960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Валентина\Desktop\КАРТИНКИ ПИТАНИЕ\f9591a3ed3993401eb2ab649b462d76ec906c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700085" cy="474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xydeika.ru/image/tea-cou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01062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6369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за внимание</a:t>
            </a:r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808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33CC"/>
                </a:solidFill>
              </a:rPr>
              <a:t>Вещества, которых нам не хватает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D01D0A"/>
                </a:solidFill>
              </a:rPr>
              <a:t>Хим.элементы</a:t>
            </a:r>
            <a:r>
              <a:rPr lang="ru-RU" sz="3200" b="1" dirty="0" smtClean="0">
                <a:solidFill>
                  <a:schemeClr val="accent2"/>
                </a:solidFill>
              </a:rPr>
              <a:t>:</a:t>
            </a:r>
            <a:r>
              <a:rPr lang="ru-RU" sz="3200" b="1" dirty="0" smtClean="0">
                <a:solidFill>
                  <a:srgbClr val="990099"/>
                </a:solidFill>
              </a:rPr>
              <a:t> </a:t>
            </a:r>
            <a:r>
              <a:rPr lang="ru-RU" sz="3200" b="1" dirty="0" smtClean="0">
                <a:solidFill>
                  <a:schemeClr val="accent2"/>
                </a:solidFill>
              </a:rPr>
              <a:t>Железо, цинк, селен, йод, магний, кальций</a:t>
            </a:r>
          </a:p>
          <a:p>
            <a:pPr>
              <a:lnSpc>
                <a:spcPct val="90000"/>
              </a:lnSpc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D01D0A"/>
                </a:solidFill>
              </a:rPr>
              <a:t>Витамины:</a:t>
            </a:r>
            <a:r>
              <a:rPr lang="ru-RU" sz="3200" b="1" dirty="0" smtClean="0">
                <a:solidFill>
                  <a:schemeClr val="hlink"/>
                </a:solidFill>
              </a:rPr>
              <a:t>  </a:t>
            </a:r>
            <a:r>
              <a:rPr lang="ru-RU" sz="3200" b="1" dirty="0" smtClean="0">
                <a:solidFill>
                  <a:schemeClr val="accent2"/>
                </a:solidFill>
              </a:rPr>
              <a:t>А, Е, С, группы В.</a:t>
            </a:r>
          </a:p>
          <a:p>
            <a:pPr>
              <a:lnSpc>
                <a:spcPct val="90000"/>
              </a:lnSpc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FF3300"/>
                </a:solidFill>
              </a:rPr>
              <a:t>Жирные полиненасыщенные кислоты типа </a:t>
            </a:r>
            <a:r>
              <a:rPr lang="ru-RU" sz="3200" b="1" dirty="0" smtClean="0">
                <a:solidFill>
                  <a:schemeClr val="accent2"/>
                </a:solidFill>
              </a:rPr>
              <a:t>Омега 3,Незаменимые аминокислоты</a:t>
            </a:r>
          </a:p>
          <a:p>
            <a:pPr>
              <a:lnSpc>
                <a:spcPct val="90000"/>
              </a:lnSpc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1" dirty="0" smtClean="0"/>
              <a:t>Эти вещества присутствуют в натуральных продуктах питания.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60848"/>
            <a:ext cx="3528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3300"/>
                </a:solidFill>
              </a:rPr>
              <a:t>Значение для организма</a:t>
            </a:r>
            <a:r>
              <a:rPr lang="ru-RU" sz="2000" dirty="0" smtClean="0">
                <a:solidFill>
                  <a:srgbClr val="FF3300"/>
                </a:solidFill>
              </a:rPr>
              <a:t>:</a:t>
            </a:r>
            <a:r>
              <a:rPr lang="ru-RU" sz="2000" dirty="0" smtClean="0">
                <a:solidFill>
                  <a:schemeClr val="hlink"/>
                </a:solidFill>
              </a:rPr>
              <a:t> </a:t>
            </a:r>
            <a:endParaRPr lang="en-US" sz="2000" dirty="0" smtClean="0">
              <a:solidFill>
                <a:schemeClr val="hlink"/>
              </a:solidFill>
            </a:endParaRPr>
          </a:p>
          <a:p>
            <a:r>
              <a:rPr lang="ru-RU" sz="2000" b="1" dirty="0" smtClean="0"/>
              <a:t>кроветворение,</a:t>
            </a:r>
            <a:r>
              <a:rPr lang="en-US" sz="2000" b="1" dirty="0" smtClean="0"/>
              <a:t> </a:t>
            </a:r>
            <a:r>
              <a:rPr lang="ru-RU" sz="2000" b="1" dirty="0" smtClean="0"/>
              <a:t>дыхание клеток, деятельность </a:t>
            </a:r>
            <a:endParaRPr lang="en-US" sz="2000" b="1" dirty="0" smtClean="0"/>
          </a:p>
          <a:p>
            <a:r>
              <a:rPr lang="ru-RU" sz="2000" b="1" dirty="0" smtClean="0"/>
              <a:t>щитовидной железы, иммунная защита.</a:t>
            </a:r>
          </a:p>
          <a:p>
            <a:r>
              <a:rPr lang="ru-RU" sz="2000" b="1" dirty="0" smtClean="0">
                <a:solidFill>
                  <a:srgbClr val="FF3300"/>
                </a:solidFill>
              </a:rPr>
              <a:t>Факторы мешающие усвоению:</a:t>
            </a:r>
            <a:r>
              <a:rPr lang="ru-RU" sz="2000" dirty="0" smtClean="0">
                <a:solidFill>
                  <a:srgbClr val="FF3300"/>
                </a:solidFill>
              </a:rPr>
              <a:t> </a:t>
            </a:r>
          </a:p>
          <a:p>
            <a:r>
              <a:rPr lang="ru-RU" sz="2000" b="1" dirty="0" smtClean="0"/>
              <a:t>возраст, заболевания желудочно-кишечного</a:t>
            </a:r>
          </a:p>
          <a:p>
            <a:r>
              <a:rPr lang="ru-RU" sz="2000" b="1" dirty="0" smtClean="0"/>
              <a:t>тракта, недостаток витамина С, крепкий чай, кофе.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764704"/>
            <a:ext cx="3429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Fe  </a:t>
            </a:r>
            <a:r>
              <a:rPr lang="ru-RU" sz="4800" b="1" dirty="0" smtClean="0">
                <a:solidFill>
                  <a:srgbClr val="C00000"/>
                </a:solidFill>
              </a:rPr>
              <a:t>Железо</a:t>
            </a:r>
            <a:endParaRPr lang="ru-RU" sz="4800" dirty="0">
              <a:solidFill>
                <a:srgbClr val="C00000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067944" y="1628800"/>
          <a:ext cx="4495800" cy="4535487"/>
        </p:xfrm>
        <a:graphic>
          <a:graphicData uri="http://schemas.openxmlformats.org/presentationml/2006/ole">
            <p:oleObj spid="_x0000_s8194" name="Диаграмма" r:id="rId3" imgW="4667402" imgH="24097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3744416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3300"/>
                </a:solidFill>
              </a:rPr>
              <a:t>Значение для организма:</a:t>
            </a:r>
            <a:r>
              <a:rPr lang="ru-RU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влияет на деятельность щитовидной железы,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регулирует обмен веществ, активирует распад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холестерина, участвует в функциях сердечно-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сосудистой и нервной систем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3300"/>
                </a:solidFill>
              </a:rPr>
              <a:t>Факторы мешающие усвоению: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кулинарная обработка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продуктов питания,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нехватка витаминов В2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 и селена.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620688"/>
            <a:ext cx="1507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ЙОД</a:t>
            </a:r>
            <a:endParaRPr lang="ru-RU" sz="4400" dirty="0">
              <a:solidFill>
                <a:srgbClr val="C00000"/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139952" y="1196752"/>
          <a:ext cx="4716462" cy="5516562"/>
        </p:xfrm>
        <a:graphic>
          <a:graphicData uri="http://schemas.openxmlformats.org/presentationml/2006/ole">
            <p:oleObj spid="_x0000_s9218" name="Диаграмма" r:id="rId3" imgW="4667402" imgH="30099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3672408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FF3300"/>
                </a:solidFill>
              </a:rPr>
              <a:t>Влияние на организм: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контролирует обменные процессы, деятельность      мозга, поджелудочной и половых желез.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участвует в выработке инсулина, формирует поведенческие реакции, способствует нормаль-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ному состоянию кожи, устойчивости к </a:t>
            </a:r>
            <a:r>
              <a:rPr lang="ru-RU" b="1" dirty="0" err="1" smtClean="0"/>
              <a:t>стрес-сам</a:t>
            </a:r>
            <a:r>
              <a:rPr lang="ru-RU" b="1" dirty="0" smtClean="0"/>
              <a:t>, регулирует </a:t>
            </a:r>
            <a:r>
              <a:rPr lang="ru-RU" b="1" dirty="0" err="1" smtClean="0"/>
              <a:t>иммун-ные</a:t>
            </a:r>
            <a:r>
              <a:rPr lang="ru-RU" b="1" dirty="0" smtClean="0"/>
              <a:t> и детородные функции.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548680"/>
            <a:ext cx="5426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Цинк- антиоксидант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51920" y="1340768"/>
          <a:ext cx="4392488" cy="5112914"/>
        </p:xfrm>
        <a:graphic>
          <a:graphicData uri="http://schemas.openxmlformats.org/presentationml/2006/ole">
            <p:oleObj spid="_x0000_s10243" name="Диаграмма" r:id="rId3" imgW="5343449" imgH="34384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2650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Кальций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Влияние на организм:</a:t>
            </a:r>
          </a:p>
          <a:p>
            <a:r>
              <a:rPr lang="ru-RU" b="1" dirty="0" smtClean="0"/>
              <a:t>Формирование костей, мышечной ткани, функция эндокринных желез,</a:t>
            </a:r>
          </a:p>
          <a:p>
            <a:r>
              <a:rPr lang="ru-RU" b="1" dirty="0" smtClean="0"/>
              <a:t>повышает защитные функции,</a:t>
            </a:r>
          </a:p>
          <a:p>
            <a:r>
              <a:rPr lang="ru-RU" b="1" dirty="0" smtClean="0"/>
              <a:t>необходим для поддержания стабильной  сердечной деятельности, передачи нервных импульсов.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Выводится из-за:</a:t>
            </a:r>
            <a:r>
              <a:rPr lang="ru-RU" sz="1600" b="1" dirty="0" smtClean="0"/>
              <a:t> </a:t>
            </a:r>
            <a:r>
              <a:rPr lang="ru-RU" b="1" dirty="0" smtClean="0"/>
              <a:t>избытка жиров, фитинов, сахаров, крепкого кофе, чая, дефицита витаминов С и </a:t>
            </a:r>
            <a:r>
              <a:rPr lang="en-US" b="1" dirty="0" smtClean="0"/>
              <a:t>D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4067944" y="1700808"/>
          <a:ext cx="4572000" cy="4707954"/>
        </p:xfrm>
        <a:graphic>
          <a:graphicData uri="http://schemas.openxmlformats.org/presentationml/2006/ole">
            <p:oleObj spid="_x0000_s56322" name="Диаграмма" r:id="rId3" imgW="4667402" imgH="2409749" progId="Excel.Sheet.8">
              <p:embed/>
            </p:oleObj>
          </a:graphicData>
        </a:graphic>
      </p:graphicFrame>
      <p:pic>
        <p:nvPicPr>
          <p:cNvPr id="5" name="Picture 7" descr="i?id=98662210-3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302" y="908720"/>
            <a:ext cx="1889634" cy="198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16632"/>
          <a:ext cx="8424936" cy="6741368"/>
        </p:xfrm>
        <a:graphic>
          <a:graphicData uri="http://schemas.openxmlformats.org/drawingml/2006/table">
            <a:tbl>
              <a:tblPr/>
              <a:tblGrid>
                <a:gridCol w="4213931"/>
                <a:gridCol w="4211005"/>
              </a:tblGrid>
              <a:tr h="6741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Влияние на организм: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антиоксидант, стимулирует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иммунитет,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работа мозга и нервной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системы,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работоспособность,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эмоциональный фон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Факторы снижающие содержание селена в организме: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Избыток сахаров,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консервирование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(потери до 50%).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99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53B27"/>
                          </a:solidFill>
                          <a:effectLst/>
                          <a:latin typeface="Arial" pitchFamily="34" charset="0"/>
                        </a:rPr>
                        <a:t>СЕЛЕН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53B27"/>
                          </a:solidFill>
                          <a:effectLst/>
                          <a:latin typeface="Arial" pitchFamily="34" charset="0"/>
                        </a:rPr>
                        <a:t>Источники: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Необработанное зерно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Орехи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Морепродукты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Лосось, палтус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99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b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3" name="Picture 24" descr="Картинка 2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589240"/>
            <a:ext cx="1368425" cy="981075"/>
          </a:xfrm>
          <a:prstGeom prst="rect">
            <a:avLst/>
          </a:prstGeom>
          <a:noFill/>
        </p:spPr>
      </p:pic>
      <p:pic>
        <p:nvPicPr>
          <p:cNvPr id="4" name="Picture 27" descr="Картинка 18 из 202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532908"/>
            <a:ext cx="864542" cy="1325092"/>
          </a:xfrm>
          <a:prstGeom prst="rect">
            <a:avLst/>
          </a:prstGeom>
          <a:noFill/>
        </p:spPr>
      </p:pic>
      <p:pic>
        <p:nvPicPr>
          <p:cNvPr id="5" name="Picture 29" descr="i?id=43189115-51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077072"/>
            <a:ext cx="1476524" cy="1104635"/>
          </a:xfrm>
          <a:prstGeom prst="rect">
            <a:avLst/>
          </a:prstGeom>
          <a:noFill/>
        </p:spPr>
      </p:pic>
      <p:pic>
        <p:nvPicPr>
          <p:cNvPr id="6" name="Picture 28" descr="i?id=133912753-25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373216"/>
            <a:ext cx="1882974" cy="1339875"/>
          </a:xfrm>
          <a:prstGeom prst="rect">
            <a:avLst/>
          </a:prstGeom>
          <a:noFill/>
        </p:spPr>
      </p:pic>
      <p:pic>
        <p:nvPicPr>
          <p:cNvPr id="7" name="Picture 31" descr="Картинка 2 из 241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861048"/>
            <a:ext cx="1115616" cy="201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46050" y="0"/>
          <a:ext cx="9290050" cy="6911975"/>
        </p:xfrm>
        <a:graphic>
          <a:graphicData uri="http://schemas.openxmlformats.org/drawingml/2006/table">
            <a:tbl>
              <a:tblPr/>
              <a:tblGrid>
                <a:gridCol w="5508625"/>
                <a:gridCol w="3781425"/>
              </a:tblGrid>
              <a:tr h="691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Влияние на организм: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D119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деятельность мышц сердца и кровообращения, </a:t>
                      </a:r>
                      <a:r>
                        <a:rPr kumimoji="0" lang="ru-R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D119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ферментатив-ные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D119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реакции головного мозга,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D119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работоспособность и активность человека, биосинтез белка,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D119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передача </a:t>
                      </a:r>
                      <a:r>
                        <a:rPr kumimoji="0" lang="ru-RU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D119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генетич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D119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. информации.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F55E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Способствует выведению: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заболевания ЖКТ, несбалансированное питание, излишки сахаров, кофеина, дефицит витаминов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и группы В, чрезмерные физ.нагрузки и увлечение баней.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33CC"/>
                        </a:gs>
                        <a:gs pos="100000">
                          <a:schemeClr val="bg1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            МАГНИЙ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Источники: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</a:rPr>
                        <a:t>Пшеничные и овсяные отруби, бурый рис, зеленые овощи,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</a:rPr>
                        <a:t>патока,чистая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</a:rPr>
                        <a:t>вода.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46" descr="Картинка 127 из 1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1728788" cy="1052513"/>
          </a:xfrm>
          <a:prstGeom prst="rect">
            <a:avLst/>
          </a:prstGeom>
          <a:noFill/>
        </p:spPr>
      </p:pic>
      <p:pic>
        <p:nvPicPr>
          <p:cNvPr id="4" name="Picture 31" descr="Картинка 1 из 258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437112"/>
            <a:ext cx="3240360" cy="2246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752</Words>
  <Application>Microsoft Office PowerPoint</Application>
  <PresentationFormat>Экран (4:3)</PresentationFormat>
  <Paragraphs>108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Поток</vt:lpstr>
      <vt:lpstr>Диаграмма</vt:lpstr>
      <vt:lpstr>ПРЕЗЕНТАЦИЯ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Правильное питание – залог здорового, сильного организма и стройного, подтянутого тела.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Валентина</dc:creator>
  <cp:lastModifiedBy>Валентина</cp:lastModifiedBy>
  <cp:revision>41</cp:revision>
  <dcterms:created xsi:type="dcterms:W3CDTF">2012-09-16T14:48:33Z</dcterms:created>
  <dcterms:modified xsi:type="dcterms:W3CDTF">2013-02-08T15:45:23Z</dcterms:modified>
</cp:coreProperties>
</file>