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7" r:id="rId8"/>
    <p:sldId id="269" r:id="rId9"/>
    <p:sldId id="270" r:id="rId10"/>
    <p:sldId id="261" r:id="rId11"/>
    <p:sldId id="262" r:id="rId12"/>
    <p:sldId id="271" r:id="rId13"/>
    <p:sldId id="263" r:id="rId14"/>
    <p:sldId id="273" r:id="rId15"/>
    <p:sldId id="264" r:id="rId16"/>
    <p:sldId id="272" r:id="rId17"/>
    <p:sldId id="26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808682768041097"/>
          <c:y val="5.2492650592078346E-2"/>
          <c:w val="0.83052343302567833"/>
          <c:h val="0.720456553147908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"5"</c:v>
                </c:pt>
              </c:strCache>
            </c:strRef>
          </c:tx>
          <c:cat>
            <c:strRef>
              <c:f>Лист1!$A$2:$A$24</c:f>
              <c:strCache>
                <c:ptCount val="23"/>
                <c:pt idx="0">
                  <c:v>руслан</c:v>
                </c:pt>
                <c:pt idx="1">
                  <c:v>данила</c:v>
                </c:pt>
                <c:pt idx="2">
                  <c:v>евгения</c:v>
                </c:pt>
                <c:pt idx="3">
                  <c:v>максим</c:v>
                </c:pt>
                <c:pt idx="4">
                  <c:v>ирина</c:v>
                </c:pt>
                <c:pt idx="5">
                  <c:v>мария</c:v>
                </c:pt>
                <c:pt idx="6">
                  <c:v>евгений</c:v>
                </c:pt>
                <c:pt idx="7">
                  <c:v>настя д.</c:v>
                </c:pt>
                <c:pt idx="8">
                  <c:v>лиза д.</c:v>
                </c:pt>
                <c:pt idx="9">
                  <c:v>катя д.</c:v>
                </c:pt>
                <c:pt idx="10">
                  <c:v>павел</c:v>
                </c:pt>
                <c:pt idx="11">
                  <c:v>михаил</c:v>
                </c:pt>
                <c:pt idx="12">
                  <c:v>лиза к.</c:v>
                </c:pt>
                <c:pt idx="13">
                  <c:v>лиза кокорина</c:v>
                </c:pt>
                <c:pt idx="14">
                  <c:v>дарья</c:v>
                </c:pt>
                <c:pt idx="15">
                  <c:v>федор</c:v>
                </c:pt>
                <c:pt idx="16">
                  <c:v>наталья</c:v>
                </c:pt>
                <c:pt idx="17">
                  <c:v>катя м.</c:v>
                </c:pt>
                <c:pt idx="18">
                  <c:v>ляна</c:v>
                </c:pt>
                <c:pt idx="19">
                  <c:v>кирилл</c:v>
                </c:pt>
                <c:pt idx="20">
                  <c:v>юра</c:v>
                </c:pt>
                <c:pt idx="21">
                  <c:v>эрнест</c:v>
                </c:pt>
                <c:pt idx="22">
                  <c:v>анжелика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36</c:v>
                </c:pt>
                <c:pt idx="1">
                  <c:v>36</c:v>
                </c:pt>
                <c:pt idx="2">
                  <c:v>32</c:v>
                </c:pt>
                <c:pt idx="4">
                  <c:v>48</c:v>
                </c:pt>
                <c:pt idx="7">
                  <c:v>48</c:v>
                </c:pt>
                <c:pt idx="8">
                  <c:v>48</c:v>
                </c:pt>
                <c:pt idx="9">
                  <c:v>40</c:v>
                </c:pt>
                <c:pt idx="14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"4"</c:v>
                </c:pt>
              </c:strCache>
            </c:strRef>
          </c:tx>
          <c:cat>
            <c:strRef>
              <c:f>Лист1!$A$2:$A$24</c:f>
              <c:strCache>
                <c:ptCount val="23"/>
                <c:pt idx="0">
                  <c:v>руслан</c:v>
                </c:pt>
                <c:pt idx="1">
                  <c:v>данила</c:v>
                </c:pt>
                <c:pt idx="2">
                  <c:v>евгения</c:v>
                </c:pt>
                <c:pt idx="3">
                  <c:v>максим</c:v>
                </c:pt>
                <c:pt idx="4">
                  <c:v>ирина</c:v>
                </c:pt>
                <c:pt idx="5">
                  <c:v>мария</c:v>
                </c:pt>
                <c:pt idx="6">
                  <c:v>евгений</c:v>
                </c:pt>
                <c:pt idx="7">
                  <c:v>настя д.</c:v>
                </c:pt>
                <c:pt idx="8">
                  <c:v>лиза д.</c:v>
                </c:pt>
                <c:pt idx="9">
                  <c:v>катя д.</c:v>
                </c:pt>
                <c:pt idx="10">
                  <c:v>павел</c:v>
                </c:pt>
                <c:pt idx="11">
                  <c:v>михаил</c:v>
                </c:pt>
                <c:pt idx="12">
                  <c:v>лиза к.</c:v>
                </c:pt>
                <c:pt idx="13">
                  <c:v>лиза кокорина</c:v>
                </c:pt>
                <c:pt idx="14">
                  <c:v>дарья</c:v>
                </c:pt>
                <c:pt idx="15">
                  <c:v>федор</c:v>
                </c:pt>
                <c:pt idx="16">
                  <c:v>наталья</c:v>
                </c:pt>
                <c:pt idx="17">
                  <c:v>катя м.</c:v>
                </c:pt>
                <c:pt idx="18">
                  <c:v>ляна</c:v>
                </c:pt>
                <c:pt idx="19">
                  <c:v>кирилл</c:v>
                </c:pt>
                <c:pt idx="20">
                  <c:v>юра</c:v>
                </c:pt>
                <c:pt idx="21">
                  <c:v>эрнест</c:v>
                </c:pt>
                <c:pt idx="22">
                  <c:v>анжелика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3">
                  <c:v>26</c:v>
                </c:pt>
                <c:pt idx="5">
                  <c:v>26</c:v>
                </c:pt>
                <c:pt idx="6">
                  <c:v>26</c:v>
                </c:pt>
                <c:pt idx="10">
                  <c:v>24</c:v>
                </c:pt>
                <c:pt idx="11">
                  <c:v>30</c:v>
                </c:pt>
                <c:pt idx="12">
                  <c:v>26</c:v>
                </c:pt>
                <c:pt idx="13">
                  <c:v>26</c:v>
                </c:pt>
                <c:pt idx="15">
                  <c:v>26</c:v>
                </c:pt>
                <c:pt idx="16">
                  <c:v>26</c:v>
                </c:pt>
                <c:pt idx="17">
                  <c:v>25</c:v>
                </c:pt>
                <c:pt idx="18">
                  <c:v>26</c:v>
                </c:pt>
                <c:pt idx="19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"3"</c:v>
                </c:pt>
              </c:strCache>
            </c:strRef>
          </c:tx>
          <c:cat>
            <c:strRef>
              <c:f>Лист1!$A$2:$A$24</c:f>
              <c:strCache>
                <c:ptCount val="23"/>
                <c:pt idx="0">
                  <c:v>руслан</c:v>
                </c:pt>
                <c:pt idx="1">
                  <c:v>данила</c:v>
                </c:pt>
                <c:pt idx="2">
                  <c:v>евгения</c:v>
                </c:pt>
                <c:pt idx="3">
                  <c:v>максим</c:v>
                </c:pt>
                <c:pt idx="4">
                  <c:v>ирина</c:v>
                </c:pt>
                <c:pt idx="5">
                  <c:v>мария</c:v>
                </c:pt>
                <c:pt idx="6">
                  <c:v>евгений</c:v>
                </c:pt>
                <c:pt idx="7">
                  <c:v>настя д.</c:v>
                </c:pt>
                <c:pt idx="8">
                  <c:v>лиза д.</c:v>
                </c:pt>
                <c:pt idx="9">
                  <c:v>катя д.</c:v>
                </c:pt>
                <c:pt idx="10">
                  <c:v>павел</c:v>
                </c:pt>
                <c:pt idx="11">
                  <c:v>михаил</c:v>
                </c:pt>
                <c:pt idx="12">
                  <c:v>лиза к.</c:v>
                </c:pt>
                <c:pt idx="13">
                  <c:v>лиза кокорина</c:v>
                </c:pt>
                <c:pt idx="14">
                  <c:v>дарья</c:v>
                </c:pt>
                <c:pt idx="15">
                  <c:v>федор</c:v>
                </c:pt>
                <c:pt idx="16">
                  <c:v>наталья</c:v>
                </c:pt>
                <c:pt idx="17">
                  <c:v>катя м.</c:v>
                </c:pt>
                <c:pt idx="18">
                  <c:v>ляна</c:v>
                </c:pt>
                <c:pt idx="19">
                  <c:v>кирилл</c:v>
                </c:pt>
                <c:pt idx="20">
                  <c:v>юра</c:v>
                </c:pt>
                <c:pt idx="21">
                  <c:v>эрнест</c:v>
                </c:pt>
                <c:pt idx="22">
                  <c:v>анжелика</c:v>
                </c:pt>
              </c:strCache>
            </c:strRef>
          </c:cat>
          <c:val>
            <c:numRef>
              <c:f>Лист1!$D$2:$D$24</c:f>
              <c:numCache>
                <c:formatCode>General</c:formatCode>
                <c:ptCount val="23"/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</c:numCache>
            </c:numRef>
          </c:val>
        </c:ser>
        <c:axId val="69448064"/>
        <c:axId val="69449600"/>
      </c:barChart>
      <c:catAx>
        <c:axId val="6944806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9449600"/>
        <c:crosses val="autoZero"/>
        <c:auto val="1"/>
        <c:lblAlgn val="ctr"/>
        <c:lblOffset val="100"/>
      </c:catAx>
      <c:valAx>
        <c:axId val="69449600"/>
        <c:scaling>
          <c:orientation val="minMax"/>
        </c:scaling>
        <c:axPos val="l"/>
        <c:majorGridlines/>
        <c:numFmt formatCode="General" sourceLinked="1"/>
        <c:tickLblPos val="nextTo"/>
        <c:crossAx val="6944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1631134131445"/>
          <c:y val="0.24566934540242563"/>
          <c:w val="0.13061005275166471"/>
          <c:h val="0.18166273534300501"/>
        </c:manualLayout>
      </c:layout>
      <c:txPr>
        <a:bodyPr/>
        <a:lstStyle/>
        <a:p>
          <a:pPr>
            <a:defRPr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11E7EF-9B46-4A06-848B-2E23B9ECFAC7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54F988-E7EB-4B4C-93EE-36BB3E8D7A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4;&#1087;&#1099;&#1090;%20&#1090;&#1091;&#1084;&#1072;&#1085;.av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780928"/>
            <a:ext cx="7406640" cy="1872208"/>
          </a:xfrm>
        </p:spPr>
        <p:txBody>
          <a:bodyPr>
            <a:normAutofit/>
          </a:bodyPr>
          <a:lstStyle/>
          <a:p>
            <a:r>
              <a:rPr lang="ru-RU" sz="6700" dirty="0" smtClean="0"/>
              <a:t>Тепловые 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661248"/>
            <a:ext cx="7406640" cy="7920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физики МБОУ МО </a:t>
            </a:r>
            <a:r>
              <a:rPr lang="ru-RU" dirty="0" err="1" smtClean="0"/>
              <a:t>г.Нягань</a:t>
            </a:r>
            <a:r>
              <a:rPr lang="ru-RU" dirty="0" smtClean="0"/>
              <a:t> «Гимназия»</a:t>
            </a:r>
          </a:p>
          <a:p>
            <a:r>
              <a:rPr lang="ru-RU" dirty="0" smtClean="0"/>
              <a:t>                                         2012 </a:t>
            </a:r>
            <a:r>
              <a:rPr lang="ru-RU" dirty="0" err="1" smtClean="0"/>
              <a:t>уч.год</a:t>
            </a:r>
            <a:endParaRPr lang="ru-RU" dirty="0"/>
          </a:p>
        </p:txBody>
      </p:sp>
      <p:pic>
        <p:nvPicPr>
          <p:cNvPr id="4" name="Рисунок 3" descr="http://class-fizika.narod.ru/8_class/8_urok/8_3/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836712"/>
            <a:ext cx="2118484" cy="1368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Эти термометры показывают одинаковую температуру: 26 °С. Но при этом каждое деление шкалы левого термометра отмеряет по 1 градусу, а каждое деление шкалы правого термометра - по 2 градуса Цельс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1428760" cy="24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Силу уму придают упражнения, а не покой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6" descr="200px-Alexander_Pope_by_Michael_Dah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484784"/>
            <a:ext cx="2822575" cy="35004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971600" y="1484784"/>
            <a:ext cx="24482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</a:rPr>
              <a:t>Дата рождения: </a:t>
            </a:r>
          </a:p>
          <a:p>
            <a:r>
              <a:rPr lang="ru-RU" sz="2000" dirty="0" smtClean="0">
                <a:latin typeface="Times New Roman" pitchFamily="18" charset="0"/>
              </a:rPr>
              <a:t>27 мая 1688</a:t>
            </a:r>
          </a:p>
          <a:p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</a:rPr>
              <a:t>Место рождения:</a:t>
            </a:r>
          </a:p>
          <a:p>
            <a:r>
              <a:rPr lang="ru-RU" sz="2000" dirty="0" smtClean="0">
                <a:latin typeface="Times New Roman" pitchFamily="18" charset="0"/>
              </a:rPr>
              <a:t>Лондон, Англия</a:t>
            </a:r>
          </a:p>
          <a:p>
            <a:r>
              <a:rPr lang="ru-RU" sz="2000" dirty="0" smtClean="0">
                <a:latin typeface="Times New Roman" pitchFamily="18" charset="0"/>
              </a:rPr>
              <a:t>Дата смерти:</a:t>
            </a:r>
          </a:p>
          <a:p>
            <a:r>
              <a:rPr lang="ru-RU" sz="2000" dirty="0" smtClean="0">
                <a:latin typeface="Times New Roman" pitchFamily="18" charset="0"/>
              </a:rPr>
              <a:t>30 мая 1744</a:t>
            </a:r>
          </a:p>
          <a:p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</a:rPr>
              <a:t>Род деятельности:</a:t>
            </a:r>
          </a:p>
          <a:p>
            <a:r>
              <a:rPr lang="ru-RU" sz="2000" dirty="0" smtClean="0">
                <a:latin typeface="Times New Roman" pitchFamily="18" charset="0"/>
              </a:rPr>
              <a:t>поэт, философ, переводчик</a:t>
            </a:r>
          </a:p>
          <a:p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</a:rPr>
              <a:t>Направление:</a:t>
            </a:r>
          </a:p>
          <a:p>
            <a:r>
              <a:rPr lang="ru-RU" sz="2000" dirty="0" smtClean="0">
                <a:latin typeface="Times New Roman" pitchFamily="18" charset="0"/>
              </a:rPr>
              <a:t>Просвещение, классицизм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908720"/>
            <a:ext cx="280831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900" b="1" dirty="0" smtClean="0">
              <a:solidFill>
                <a:srgbClr val="FF0000"/>
              </a:solidFill>
              <a:cs typeface="Arial" charset="0"/>
            </a:endParaRPr>
          </a:p>
          <a:p>
            <a:r>
              <a:rPr lang="ru-RU" sz="19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sz="19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Поуп</a:t>
            </a:r>
            <a:r>
              <a:rPr lang="ru-RU" sz="19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Alexander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Pope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) — великий английский поэт XVIII века, реформатор английской стихотворной просодии (так называемого героического куплета), переводчик Илиады Гомера современным (на то время) стихом, сатирик, философ (автор стихотворного «Опыта о человеке»). Автор эпитафии на надгробии сэра Исаака Ньютона.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задание. Эксперименты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1.Определите температуру нагретого металлического шарика, имея калориметр и термометр.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1.Составить план действия работы.(6 баллов)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2.Составьте уравнение теплового баланса. (5 баллов)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3.Выразите температуру нагретого шарика. (2 балла)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4.Вычислите температуру шарика. (2 балла)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31640" y="47667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2.Опыт с полосатым стаканом.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Объясните результаты опыта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6"/>
            <a:ext cx="34563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задание.Видеоэксперимент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пыт туман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340768"/>
            <a:ext cx="6192688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этап. Подведение итогов урока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540552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одно из предложенных заданий: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1)сформулируйте рекомендации, согласно которым пироги пропекались бы снизу и не подгорали бы сверху;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2)придумайте устройство, позволяющее хранить мороженное без холодильника в летнее время в течение часа;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3)предложите модели одежды, в которых будет не жарко летом.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этап. Рефлексия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3"/>
                </a:solidFill>
              </a:rPr>
              <a:t>Ответьте на вопросы:</a:t>
            </a:r>
          </a:p>
          <a:p>
            <a:r>
              <a:rPr lang="ru-RU" dirty="0" smtClean="0"/>
              <a:t>Моё сегодняшнее открытие;</a:t>
            </a:r>
          </a:p>
          <a:p>
            <a:r>
              <a:rPr lang="ru-RU" dirty="0" smtClean="0"/>
              <a:t>Что изменилось в моём понимании;</a:t>
            </a:r>
          </a:p>
          <a:p>
            <a:r>
              <a:rPr lang="ru-RU" dirty="0" smtClean="0"/>
              <a:t>В каких мыслях я укрепился;</a:t>
            </a:r>
          </a:p>
          <a:p>
            <a:r>
              <a:rPr lang="ru-RU" dirty="0" smtClean="0"/>
              <a:t>Оказывается, что…;</a:t>
            </a:r>
          </a:p>
          <a:p>
            <a:r>
              <a:rPr lang="ru-RU" dirty="0" smtClean="0"/>
              <a:t>Я узнал, что…;</a:t>
            </a:r>
          </a:p>
          <a:p>
            <a:r>
              <a:rPr lang="ru-RU" dirty="0" smtClean="0"/>
              <a:t>Кто бы мог подумать …;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написания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синквей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Одно слово.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Существительное или местоимение, обозначающее предмет, о котором идет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речь.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Два слова.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Прилагательные или причастия, описывающие признаки и свойства   выбранного предмета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Три слова.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Глаголы, описывающие совершаемые предметом или объектом действия.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Фраза из четырех слов.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Выражает личное отношение автора к предмету или объекту.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Одно слово.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Характеризует суть предмета или объекта.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92696"/>
            <a:ext cx="8002136" cy="36724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вспомнили сегодня здесь процессы,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Явленья разные и свойства вещества,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Надеемся, вам было интересно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 мире холода, и в мире тепла.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653136"/>
            <a:ext cx="2582788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581128"/>
            <a:ext cx="28083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Структура урока: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1.Организационный момент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2.Этап постановки  целей и задач урока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3.Этап обобщения и закрепления материала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4.Подведение итогов урока. Домашнее задание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5.Рефлексия.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56612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этап. Организационный момент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этап. Постановка целей и задач урока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Обучающие: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приобретение  навыков  работы с большим объемом информации, умение    выделить проблему и наметить пути ее решения; учить думать, делать выводы.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Развивающие: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стимулирование  познавательного интереса учащихся к данной теме и  предмету в    целом; развитие эффективного внимания и аналитического мышления, смекалку и  творческие способности учащихся; развитие самостоятельности мышления.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Воспитывающие: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 чувства ответственности и культуры умственного труда.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877272"/>
            <a:ext cx="7890080" cy="64807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7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7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7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истематизации и обобщения знаний.</a:t>
            </a:r>
            <a:endParaRPr lang="ru-RU" sz="7400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371918"/>
            <a:ext cx="7386024" cy="18487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 Все выучить невозможно, а научиться рассуждать – необходимо»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 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447800"/>
          <a:ext cx="7890842" cy="441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234622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Лист «Навигатор»</a:t>
                      </a:r>
                    </a:p>
                    <a:p>
                      <a:pPr algn="l"/>
                      <a:r>
                        <a:rPr lang="ru-RU" dirty="0" smtClean="0"/>
                        <a:t>Ф.И.</a:t>
                      </a:r>
                      <a:r>
                        <a:rPr lang="ru-RU" baseline="0" dirty="0" smtClean="0"/>
                        <a:t> ученика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Тип задания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Определи истинность  высказывания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Пройди тестирование и по результату составь высказывание знаменитого человека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Эксперименты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15+5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Объясни видеоэксперимент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 оценка: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«Отлично» – 32 балла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«Хорошо»     -  26 баллов</a:t>
                      </a:r>
                      <a:r>
                        <a:rPr lang="ru-RU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«Удовлетворительно» – 20 баллов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этап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задание. Определи истинность высказывания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1.Температура-это физическая величина, характеризующая способность тел совершать работу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2.Температура тела зависит от скорости его молекул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 Внутренняя энергия-это энергия частиц тела. Она состоит из кинетической и потенциальной энергий всех молекул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4.Твердые тела, изготовленные из дерева, обладают хорошей теплопроводностью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5.Конвекция-это вид теплопередачи, при которой энергия переносится струями жидкости или газа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6.Тело излучает энергию тем интенсивнее, чем выше его температура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7.Для возникновения конвекции в жидкости ее надо подогревать снизу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8. В жидкостях и газах теплопередача осуществляется всеми тремя видами теплопередач.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 </a:t>
            </a:r>
          </a:p>
          <a:p>
            <a:pPr algn="just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                             1-  истинна                  0- ложь 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nature24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3284984"/>
            <a:ext cx="3456385" cy="1800200"/>
          </a:xfrm>
          <a:prstGeom prst="rect">
            <a:avLst/>
          </a:prstGeom>
          <a:noFill/>
          <a:ln/>
        </p:spPr>
      </p:pic>
      <p:pic>
        <p:nvPicPr>
          <p:cNvPr id="5" name="Picture 12" descr="nature23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52120" y="3284984"/>
            <a:ext cx="3313112" cy="1728192"/>
          </a:xfrm>
          <a:prstGeom prst="rect">
            <a:avLst/>
          </a:prstGeom>
          <a:noFill/>
          <a:ln/>
        </p:spPr>
      </p:pic>
      <p:pic>
        <p:nvPicPr>
          <p:cNvPr id="6" name="Picture 27" descr="C:\Documents and Settings\User\Рабочий стол\Журналистика\галерея\Nature\00A09400AF69_66.199.177.8_80.81.214.218_0011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15616" y="1124744"/>
            <a:ext cx="3384426" cy="1800200"/>
          </a:xfrm>
          <a:prstGeom prst="rect">
            <a:avLst/>
          </a:prstGeom>
          <a:noFill/>
          <a:ln/>
        </p:spPr>
      </p:pic>
      <p:pic>
        <p:nvPicPr>
          <p:cNvPr id="7" name="Picture 28" descr="C:\Documents and Settings\User\Рабочий стол\Журналистика\галерея\Nature\WallpapersMania134_0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652120" y="1268760"/>
            <a:ext cx="3292475" cy="1728192"/>
          </a:xfrm>
          <a:prstGeom prst="rect">
            <a:avLst/>
          </a:prstGeom>
          <a:noFill/>
          <a:ln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5589240"/>
          <a:ext cx="7704856" cy="1032950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1032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solidFill>
                            <a:schemeClr val="accent3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20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  0 ошибок </a:t>
                      </a:r>
                      <a:r>
                        <a:rPr lang="ru-RU" sz="2000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8 баллов           </a:t>
                      </a:r>
                      <a:r>
                        <a:rPr lang="ru-RU" sz="20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1- 2 ошибки</a:t>
                      </a:r>
                      <a:r>
                        <a:rPr lang="ru-RU" sz="2000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7 баллов          </a:t>
                      </a:r>
                      <a:r>
                        <a:rPr lang="ru-RU" sz="2000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20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3-4</a:t>
                      </a:r>
                      <a:r>
                        <a:rPr lang="ru-RU" sz="2000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5  баллов        </a:t>
                      </a:r>
                      <a:r>
                        <a:rPr lang="ru-RU" sz="2000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</a:t>
                      </a:r>
                      <a:r>
                        <a:rPr lang="ru-RU" sz="20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Более 4</a:t>
                      </a:r>
                      <a:r>
                        <a:rPr lang="ru-RU" sz="2000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</a:t>
                      </a:r>
                      <a:r>
                        <a:rPr lang="ru-RU" sz="2000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балла</a:t>
                      </a:r>
                      <a:endParaRPr lang="ru-RU" sz="20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pPr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 задание. Тестирование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/>
              <a:t>По результатам  теста составь высказывание знаменитого человека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правильное утверждение…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1.Металлическая ручка и деревянная дверь будут казаться на ощупь одинаково нагретыми при температуре…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Выше температуры тела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Берись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Ниже температуры тела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.Равной температуре тела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Силу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2.Какое количество теплоты необходимо для нагревания чугунной сковородки массой 300г от 20 до 270⁰Ϲ?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.50кДж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Дурные мысли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.4000 Дж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ум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.40500 Дж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Уму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65973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3.Сколько килограммов каменного угля надо сжечь, чтобы получить 5,4*10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Дж энергии?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.1 кг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лезут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.2 кг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придают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.4 кг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чтобы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4.Масса льда и образовавшейся из него воды равны. На одинаковое ли число градусов они нагреваются, если сообщить им равное количество теплоты?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одинаковое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голову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Лед нагревается на большее число градусов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хвататься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Вода нагреется на большее число градусов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5.Какую рубашку, темную или светлую, нужно надевать днем, чтобы меньше нагреваться?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.Темную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гони их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.Светлую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не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.Никакую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за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669360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6.Какой способ теплопередачи позволяют людям греться у костра?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Излучение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покой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.Теплопроводность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голову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.Конвекция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злостью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7.Почему необходима побелка плодовых деревьев?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.Для красоты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К.Елисеев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.Белое покрытие хорошо отражает солнечные лучи и уменьшает их поглощение, предохраняя деревья от ожогов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Поуп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.Белое покрытие хорошо поглощает солнечные лучи и уберегает деревья от морозов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 Рыбников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i="1" dirty="0" smtClean="0">
                <a:solidFill>
                  <a:schemeClr val="accent3"/>
                </a:solidFill>
              </a:rPr>
              <a:t>За каждое правильно выполненное задание 1 балл</a:t>
            </a:r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endParaRPr lang="ru-RU" sz="11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594</TotalTime>
  <Words>659</Words>
  <Application>Microsoft Office PowerPoint</Application>
  <PresentationFormat>Экран (4:3)</PresentationFormat>
  <Paragraphs>149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Тепловые явления </vt:lpstr>
      <vt:lpstr>Структура урока:</vt:lpstr>
      <vt:lpstr>1 этап. Организационный момент 2 этап. Постановка целей и задач урока Цели:  Обучающие:  приобретение  навыков  работы с большим объемом информации, умение    выделить проблему и наметить пути ее решения; учить думать, делать выводы. Развивающие:  стимулирование  познавательного интереса учащихся к данной теме и  предмету в    целом; развитие эффективного внимания и аналитического мышления, смекалку и  творческие способности учащихся; развитие самостоятельности мышления.    Воспитывающие: воспитание  чувства ответственности и культуры умственного труда. </vt:lpstr>
      <vt:lpstr>« Все выучить невозможно, а научиться рассуждать – необходимо»   </vt:lpstr>
      <vt:lpstr>3 этап 1 задание. Определи истинность высказывания</vt:lpstr>
      <vt:lpstr>Ответы:</vt:lpstr>
      <vt:lpstr> 2 задание. Тестирование По результатам  теста составь высказывание знаменитого человека</vt:lpstr>
      <vt:lpstr>Слайд 8</vt:lpstr>
      <vt:lpstr>Слайд 9</vt:lpstr>
      <vt:lpstr>Слайд 10</vt:lpstr>
      <vt:lpstr>3 задание. Эксперименты</vt:lpstr>
      <vt:lpstr>Слайд 12</vt:lpstr>
      <vt:lpstr>4 задание.Видеоэксперимент</vt:lpstr>
      <vt:lpstr>4 этап. Подведение итогов урока</vt:lpstr>
      <vt:lpstr>Слайд 15</vt:lpstr>
      <vt:lpstr>5 этап. Рефлексия</vt:lpstr>
      <vt:lpstr>Правила написания синквей: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явления </dc:title>
  <dc:creator>камила</dc:creator>
  <cp:lastModifiedBy>камила</cp:lastModifiedBy>
  <cp:revision>56</cp:revision>
  <dcterms:created xsi:type="dcterms:W3CDTF">2012-11-13T18:07:18Z</dcterms:created>
  <dcterms:modified xsi:type="dcterms:W3CDTF">2012-11-16T15:57:28Z</dcterms:modified>
</cp:coreProperties>
</file>