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8" r:id="rId3"/>
    <p:sldId id="273" r:id="rId4"/>
    <p:sldId id="269" r:id="rId5"/>
    <p:sldId id="270" r:id="rId6"/>
    <p:sldId id="271" r:id="rId7"/>
    <p:sldId id="272" r:id="rId8"/>
    <p:sldId id="265" r:id="rId9"/>
    <p:sldId id="263" r:id="rId10"/>
    <p:sldId id="266" r:id="rId11"/>
    <p:sldId id="267" r:id="rId12"/>
    <p:sldId id="274" r:id="rId13"/>
    <p:sldId id="275" r:id="rId14"/>
    <p:sldId id="276" r:id="rId15"/>
    <p:sldId id="277" r:id="rId16"/>
    <p:sldId id="278" r:id="rId17"/>
    <p:sldId id="279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4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8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593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55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3078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94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00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3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2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2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5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9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3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3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7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3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-232395"/>
            <a:ext cx="7766936" cy="1646302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Викторина </a:t>
            </a:r>
            <a:b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«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Знатоки этикета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»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F:\Картинки по этикету\File048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9589" y="1517288"/>
            <a:ext cx="3261889" cy="5067089"/>
          </a:xfrm>
          <a:prstGeom prst="rect">
            <a:avLst/>
          </a:prstGeom>
          <a:noFill/>
        </p:spPr>
      </p:pic>
      <p:pic>
        <p:nvPicPr>
          <p:cNvPr id="7" name="Picture 4" descr="F:\Картинки по этикету\File049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06967" y="1517288"/>
            <a:ext cx="3429024" cy="5143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069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6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434429" y="214646"/>
            <a:ext cx="8955951" cy="2182866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Что нужно сделать юноше после окончания танца?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32937"/>
            <a:ext cx="8596668" cy="2319454"/>
          </a:xfrm>
        </p:spPr>
        <p:txBody>
          <a:bodyPr>
            <a:normAutofit/>
          </a:bodyPr>
          <a:lstStyle/>
          <a:p>
            <a:endParaRPr lang="ru-RU" sz="4400" dirty="0" smtClean="0"/>
          </a:p>
          <a:p>
            <a:r>
              <a:rPr lang="ru-RU" sz="2800" dirty="0" smtClean="0"/>
              <a:t>Проводить девушку до места и поблагодарить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4650" y="4186576"/>
            <a:ext cx="3634570" cy="241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3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32756" y="0"/>
            <a:ext cx="9041246" cy="251888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045" y="44671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Должна ли девушка объяснить партнёру свой отказ потанцевать с ним?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756" y="2244436"/>
            <a:ext cx="7630732" cy="3838848"/>
          </a:xfrm>
        </p:spPr>
        <p:txBody>
          <a:bodyPr>
            <a:normAutofit/>
          </a:bodyPr>
          <a:lstStyle/>
          <a:p>
            <a:endParaRPr lang="ru-RU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Обязательно, чтобы не огорчить его</a:t>
            </a:r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823"/>
          <a:stretch/>
        </p:blipFill>
        <p:spPr>
          <a:xfrm>
            <a:off x="7739270" y="2518882"/>
            <a:ext cx="2107095" cy="324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67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052" y="372516"/>
            <a:ext cx="8955950" cy="874643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Столовый этикет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6547" y="2769702"/>
            <a:ext cx="2687785" cy="280724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052" y="2232938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ru-RU" sz="2800" dirty="0">
                <a:solidFill>
                  <a:srgbClr val="0070C0"/>
                </a:solidFill>
              </a:rPr>
              <a:t>Вы за столом. Где должны находиться руки до еды? 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ru-RU" sz="2800" dirty="0" smtClean="0"/>
              <a:t>На коленях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Для </a:t>
            </a:r>
            <a:r>
              <a:rPr lang="ru-RU" sz="2800" dirty="0">
                <a:solidFill>
                  <a:srgbClr val="0070C0"/>
                </a:solidFill>
              </a:rPr>
              <a:t>чего нужна бумажная салфетка? </a:t>
            </a:r>
            <a:endParaRPr lang="ru-RU" sz="2800" dirty="0" smtClean="0">
              <a:solidFill>
                <a:srgbClr val="0070C0"/>
              </a:solidFill>
            </a:endParaRPr>
          </a:p>
          <a:p>
            <a:pPr lvl="0"/>
            <a:r>
              <a:rPr lang="ru-RU" sz="2800" dirty="0" smtClean="0"/>
              <a:t>Вытирать </a:t>
            </a:r>
            <a:r>
              <a:rPr lang="ru-RU" sz="2800" dirty="0"/>
              <a:t>пальцы и </a:t>
            </a:r>
            <a:r>
              <a:rPr lang="ru-RU" sz="2800" dirty="0" smtClean="0"/>
              <a:t>губы</a:t>
            </a:r>
            <a:endParaRPr lang="ru-RU" sz="2800" dirty="0"/>
          </a:p>
          <a:p>
            <a:pPr lvl="0"/>
            <a:r>
              <a:rPr lang="ru-RU" sz="2800" dirty="0">
                <a:solidFill>
                  <a:srgbClr val="0070C0"/>
                </a:solidFill>
              </a:rPr>
              <a:t>Для чего нужна матерчатая салфетка? </a:t>
            </a:r>
            <a:endParaRPr lang="ru-RU" sz="2800" dirty="0" smtClean="0">
              <a:solidFill>
                <a:srgbClr val="0070C0"/>
              </a:solidFill>
            </a:endParaRPr>
          </a:p>
          <a:p>
            <a:pPr lvl="0"/>
            <a:r>
              <a:rPr lang="ru-RU" sz="2800" dirty="0" smtClean="0"/>
              <a:t>Кладут </a:t>
            </a:r>
            <a:r>
              <a:rPr lang="ru-RU" sz="2800" dirty="0"/>
              <a:t>на колени, чтобы не испачкать </a:t>
            </a:r>
            <a:r>
              <a:rPr lang="ru-RU" sz="2800" dirty="0" smtClean="0"/>
              <a:t>одежду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338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630" y="304800"/>
            <a:ext cx="7751049" cy="768626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Пригласительный этикет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026" y="1550505"/>
            <a:ext cx="9114976" cy="511533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Можно ли приглашать на день рождения по телефону? </a:t>
            </a:r>
            <a:endParaRPr lang="ru-RU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Можно</a:t>
            </a:r>
            <a:r>
              <a:rPr lang="ru-RU" sz="2400" dirty="0">
                <a:solidFill>
                  <a:srgbClr val="0070C0"/>
                </a:solidFill>
              </a:rPr>
              <a:t>, но только очень близкого </a:t>
            </a:r>
            <a:r>
              <a:rPr lang="ru-RU" sz="2400" dirty="0" smtClean="0">
                <a:solidFill>
                  <a:srgbClr val="0070C0"/>
                </a:solidFill>
              </a:rPr>
              <a:t>друга.</a:t>
            </a:r>
            <a:endParaRPr lang="ru-RU" sz="2400" dirty="0">
              <a:solidFill>
                <a:srgbClr val="0070C0"/>
              </a:solidFill>
            </a:endParaRPr>
          </a:p>
          <a:p>
            <a:pPr lvl="0"/>
            <a:r>
              <a:rPr lang="ru-RU" sz="2400" dirty="0"/>
              <a:t>Если по какой – то причине ты не можешь принять приглашение, как поступить, чтобы не обидеть приглашающего</a:t>
            </a:r>
            <a:r>
              <a:rPr lang="ru-RU" sz="2400" dirty="0" smtClean="0"/>
              <a:t>?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 Извиниться </a:t>
            </a:r>
            <a:r>
              <a:rPr lang="ru-RU" sz="2400" dirty="0">
                <a:solidFill>
                  <a:srgbClr val="0070C0"/>
                </a:solidFill>
              </a:rPr>
              <a:t>и обязательно назвать причину </a:t>
            </a:r>
            <a:r>
              <a:rPr lang="ru-RU" sz="2400" dirty="0" smtClean="0">
                <a:solidFill>
                  <a:srgbClr val="0070C0"/>
                </a:solidFill>
              </a:rPr>
              <a:t>отказа.</a:t>
            </a:r>
            <a:endParaRPr lang="ru-RU" sz="2400" dirty="0">
              <a:solidFill>
                <a:srgbClr val="0070C0"/>
              </a:solidFill>
            </a:endParaRPr>
          </a:p>
          <a:p>
            <a:pPr lvl="0"/>
            <a:r>
              <a:rPr lang="ru-RU" sz="2400" dirty="0"/>
              <a:t>Когда нужно приглашать на день рождения: за несколько часов до празднования или заранее? </a:t>
            </a:r>
            <a:endParaRPr lang="ru-RU" sz="2400" dirty="0" smtClean="0"/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Это </a:t>
            </a:r>
            <a:r>
              <a:rPr lang="ru-RU" sz="2400" dirty="0">
                <a:solidFill>
                  <a:srgbClr val="0070C0"/>
                </a:solidFill>
              </a:rPr>
              <a:t>необходимо сделать заранее, за несколько дней. Ведь у ваших друзей могут быть другие планы, к тому же гостям нужно успеть купить </a:t>
            </a:r>
            <a:r>
              <a:rPr lang="ru-RU" sz="2400" dirty="0" smtClean="0">
                <a:solidFill>
                  <a:srgbClr val="0070C0"/>
                </a:solidFill>
              </a:rPr>
              <a:t>подарок.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4888" y="164119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78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1790"/>
            <a:ext cx="8596668" cy="927653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Ситуативные задачи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499" y="1749771"/>
            <a:ext cx="8596668" cy="3880773"/>
          </a:xfrm>
        </p:spPr>
        <p:txBody>
          <a:bodyPr/>
          <a:lstStyle/>
          <a:p>
            <a:pPr lvl="0"/>
            <a:r>
              <a:rPr lang="ru-RU" dirty="0">
                <a:solidFill>
                  <a:srgbClr val="0070C0"/>
                </a:solidFill>
              </a:rPr>
              <a:t>Ситуация 1. </a:t>
            </a:r>
          </a:p>
          <a:p>
            <a:pPr algn="just">
              <a:lnSpc>
                <a:spcPct val="150000"/>
              </a:lnSpc>
            </a:pPr>
            <a:r>
              <a:rPr lang="ru-RU" sz="2000" i="1" dirty="0"/>
              <a:t>Хозяин, хозяйка встречают гостей. Гости проходят в дом. Дарят коробку с подарком хозяйке, та, не взглянув на него, быстро благодарит гостей, приглашает всех снять верхнюю одежду и сесть за стол. Очень большой букет цветов, подаренный гостями, хозяйка ставит в вазу на праздничный стол.</a:t>
            </a:r>
            <a:endParaRPr lang="ru-RU" sz="2000" dirty="0"/>
          </a:p>
          <a:p>
            <a:pPr algn="just">
              <a:lnSpc>
                <a:spcPct val="150000"/>
              </a:lnSpc>
            </a:pPr>
            <a:r>
              <a:rPr lang="ru-RU" sz="2000" i="1" dirty="0"/>
              <a:t>Вскоре все сидят за столом.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567" y="4811394"/>
            <a:ext cx="17716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Ситуативные задачи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7813" y="2327461"/>
            <a:ext cx="8596668" cy="3880773"/>
          </a:xfrm>
        </p:spPr>
        <p:txBody>
          <a:bodyPr/>
          <a:lstStyle/>
          <a:p>
            <a:pPr lvl="0"/>
            <a:r>
              <a:rPr lang="ru-RU" sz="2800" dirty="0"/>
              <a:t>Ситуация 2.</a:t>
            </a:r>
            <a:br>
              <a:rPr lang="ru-RU" sz="2800" dirty="0"/>
            </a:br>
            <a:endParaRPr lang="ru-RU" sz="2800" dirty="0"/>
          </a:p>
          <a:p>
            <a:r>
              <a:rPr lang="ru-RU" sz="2800" i="1" dirty="0" smtClean="0">
                <a:solidFill>
                  <a:srgbClr val="0070C0"/>
                </a:solidFill>
              </a:rPr>
              <a:t>Мальчик </a:t>
            </a:r>
            <a:r>
              <a:rPr lang="ru-RU" sz="2800" i="1" dirty="0">
                <a:solidFill>
                  <a:srgbClr val="0070C0"/>
                </a:solidFill>
              </a:rPr>
              <a:t>крикнул прохожему: «Скажите, сколько сейчас часов?»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dirty="0"/>
              <a:t>Обращаясь к прохожему мальчик допустил четыре ошибки. Какие?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738" y="2354612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316" y="251791"/>
            <a:ext cx="8596668" cy="848139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Ситуативные задачи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621" y="1499610"/>
            <a:ext cx="8596668" cy="3880773"/>
          </a:xfrm>
        </p:spPr>
        <p:txBody>
          <a:bodyPr>
            <a:normAutofit/>
          </a:bodyPr>
          <a:lstStyle/>
          <a:p>
            <a:pPr lvl="0" algn="just"/>
            <a:r>
              <a:rPr lang="ru-RU" sz="2800" dirty="0"/>
              <a:t>Ситуация 3.</a:t>
            </a:r>
          </a:p>
          <a:p>
            <a:pPr algn="just"/>
            <a:r>
              <a:rPr lang="ru-RU" sz="2800" i="1" dirty="0">
                <a:solidFill>
                  <a:srgbClr val="0070C0"/>
                </a:solidFill>
              </a:rPr>
              <a:t>Два мальчика столкнулись в дверях подъезда и никак не могут разойтись. Кто из них должен уступить дорогу, если возраст мальчиков 8 и 11 лет?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2713" y="3984477"/>
            <a:ext cx="4545496" cy="279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0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6017"/>
            <a:ext cx="8596668" cy="13208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Ситуативные задачи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1852" y="2076080"/>
            <a:ext cx="6335487" cy="3880773"/>
          </a:xfrm>
        </p:spPr>
        <p:txBody>
          <a:bodyPr/>
          <a:lstStyle/>
          <a:p>
            <a:pPr lvl="0"/>
            <a:r>
              <a:rPr lang="ru-RU" sz="3200" dirty="0"/>
              <a:t>Ситуация 4.</a:t>
            </a:r>
          </a:p>
          <a:p>
            <a:r>
              <a:rPr lang="ru-RU" sz="3200" i="1" dirty="0">
                <a:solidFill>
                  <a:srgbClr val="0070C0"/>
                </a:solidFill>
              </a:rPr>
              <a:t>Мальчик звонит другу и приглашает в гости – поиграть в новую игру, а тот не может прийти. Как он должен ответить, чтобы не обидеть друга.</a:t>
            </a:r>
            <a:endParaRPr lang="ru-RU" sz="32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82" y="1426817"/>
            <a:ext cx="2998599" cy="317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6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046" y="112782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</a:t>
            </a:r>
            <a:endParaRPr lang="ru-RU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7072" y="2587083"/>
            <a:ext cx="4148615" cy="300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613" y="12007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Этикет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–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установленные правила поведения человека среди других людей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F:\Картинки по этикету\File048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5592" y="1798280"/>
            <a:ext cx="6760152" cy="4817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90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569" y="397565"/>
            <a:ext cx="8596668" cy="967409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Слова приветствия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9340" y="2308376"/>
            <a:ext cx="2939499" cy="335942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437" y="1698966"/>
            <a:ext cx="6427303" cy="4320337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Здравствуйте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Доброе </a:t>
            </a:r>
            <a:r>
              <a:rPr lang="ru-RU" dirty="0">
                <a:solidFill>
                  <a:srgbClr val="0070C0"/>
                </a:solidFill>
              </a:rPr>
              <a:t>утро</a:t>
            </a:r>
          </a:p>
          <a:p>
            <a:r>
              <a:rPr lang="ru-RU" dirty="0">
                <a:solidFill>
                  <a:srgbClr val="0070C0"/>
                </a:solidFill>
              </a:rPr>
              <a:t>Добрый день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Добрый вечер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Привет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Приветствую вас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Рад приветствовать вас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8946"/>
            <a:ext cx="8596668" cy="13208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Слова просьбы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066" y="1885224"/>
            <a:ext cx="8596668" cy="4657372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1400" dirty="0" smtClean="0">
                <a:solidFill>
                  <a:srgbClr val="0070C0"/>
                </a:solidFill>
              </a:rPr>
              <a:t>Если вас не затруднит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Будьте добры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Будьте любезны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Пожалуйста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Прошу вас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Разрешите пожалуйста</a:t>
            </a:r>
            <a:endParaRPr lang="ru-RU" sz="1400" dirty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71183" y="2544590"/>
            <a:ext cx="2107095" cy="252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39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4537"/>
            <a:ext cx="8596668" cy="1237785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Слова прощания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4" y="1781908"/>
            <a:ext cx="6169515" cy="4878202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До встречи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До свидания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Прощайте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Всего доброго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Счастливо оставаться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Пока</a:t>
            </a:r>
            <a:endParaRPr lang="ru-RU" sz="1600" b="1" dirty="0">
              <a:solidFill>
                <a:srgbClr val="0070C0"/>
              </a:solidFill>
            </a:endParaRPr>
          </a:p>
          <a:p>
            <a:endParaRPr lang="ru-RU" sz="1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8993" y="2134084"/>
            <a:ext cx="2893539" cy="330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8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4314"/>
            <a:ext cx="8596668" cy="79513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Слова извинения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645" y="1643269"/>
            <a:ext cx="5966123" cy="4156353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Простите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Извините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Прошу прощения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Виноват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Мне очень жаль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6768" y="1643269"/>
            <a:ext cx="3246783" cy="371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7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1792"/>
            <a:ext cx="8596668" cy="993911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Слова благодарности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08" y="2200346"/>
            <a:ext cx="8596668" cy="3880773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Спасибо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Благодарю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Очень вам признателен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1288" y="1457740"/>
            <a:ext cx="3337028" cy="38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8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394" y="1093951"/>
            <a:ext cx="8596668" cy="132080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pPr algn="ctr"/>
            <a:r>
              <a:rPr lang="ru-RU" sz="6000" dirty="0">
                <a:solidFill>
                  <a:schemeClr val="accent5">
                    <a:lumMod val="50000"/>
                  </a:schemeClr>
                </a:solidFill>
              </a:rPr>
              <a:t>Танцевальный</a:t>
            </a:r>
            <a:r>
              <a:rPr lang="ru-RU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5400" dirty="0">
                <a:solidFill>
                  <a:schemeClr val="accent5">
                    <a:lumMod val="50000"/>
                  </a:schemeClr>
                </a:solidFill>
              </a:rPr>
              <a:t>этикет</a:t>
            </a:r>
            <a:endParaRPr lang="ru-RU" sz="5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0111" y="2587082"/>
            <a:ext cx="7643234" cy="314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5256"/>
            <a:ext cx="8040076" cy="1320800"/>
          </a:xfrm>
        </p:spPr>
        <p:txBody>
          <a:bodyPr>
            <a:normAutofit/>
          </a:bodyPr>
          <a:lstStyle/>
          <a:p>
            <a:pPr algn="ctr"/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2636" y="6036"/>
            <a:ext cx="1847850" cy="2466975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69842" y="2212693"/>
            <a:ext cx="9480457" cy="4028821"/>
          </a:xfrm>
        </p:spPr>
        <p:txBody>
          <a:bodyPr/>
          <a:lstStyle/>
          <a:p>
            <a:endParaRPr lang="ru-RU" dirty="0"/>
          </a:p>
          <a:p>
            <a:r>
              <a:rPr lang="ru-RU" sz="2800" dirty="0" smtClean="0"/>
              <a:t>1) мужчина </a:t>
            </a:r>
            <a:r>
              <a:rPr lang="ru-RU" sz="2800" dirty="0"/>
              <a:t>подходил к женщине и просил её разрешения пригласить на танец, слегка кланяясь</a:t>
            </a:r>
          </a:p>
          <a:p>
            <a:r>
              <a:rPr lang="ru-RU" sz="2800" dirty="0"/>
              <a:t>2) мужчина из далека показывал жестами женщине своё желание потанцевать с ней</a:t>
            </a:r>
          </a:p>
          <a:p>
            <a:r>
              <a:rPr lang="ru-RU" sz="2800" dirty="0"/>
              <a:t>3) мужчина подходил к женщине и, не спрашивая её согласия, брал за руку для танца</a:t>
            </a: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84761" y="201509"/>
            <a:ext cx="6848475" cy="1682865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30252" y="50513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2800" dirty="0"/>
              <a:t>Определи классические правила приглашения на танец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865" y="2742523"/>
            <a:ext cx="5235566" cy="29691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252" y="1989065"/>
            <a:ext cx="2692732" cy="402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2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953</TotalTime>
  <Words>423</Words>
  <Application>Microsoft Office PowerPoint</Application>
  <PresentationFormat>Широкоэкранный</PresentationFormat>
  <Paragraphs>77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Cambria</vt:lpstr>
      <vt:lpstr>Trebuchet MS</vt:lpstr>
      <vt:lpstr>Wingdings 3</vt:lpstr>
      <vt:lpstr>Грань</vt:lpstr>
      <vt:lpstr>Викторина  «Знатоки этикета»</vt:lpstr>
      <vt:lpstr>Этикет – установленные правила поведения человека среди других людей</vt:lpstr>
      <vt:lpstr>Слова приветствия</vt:lpstr>
      <vt:lpstr>Слова просьбы</vt:lpstr>
      <vt:lpstr>Слова прощания</vt:lpstr>
      <vt:lpstr>Слова извинения</vt:lpstr>
      <vt:lpstr>Слова благодарности</vt:lpstr>
      <vt:lpstr>Танцевальный этикет</vt:lpstr>
      <vt:lpstr>Презентация PowerPoint</vt:lpstr>
      <vt:lpstr>Что нужно сделать юноше после окончания танца?</vt:lpstr>
      <vt:lpstr>Должна ли девушка объяснить партнёру свой отказ потанцевать с ним?</vt:lpstr>
      <vt:lpstr>Столовый этикет</vt:lpstr>
      <vt:lpstr>Пригласительный этикет</vt:lpstr>
      <vt:lpstr>Ситуативные задачи</vt:lpstr>
      <vt:lpstr>Ситуативные задачи</vt:lpstr>
      <vt:lpstr>Ситуативные задачи</vt:lpstr>
      <vt:lpstr>Ситуативные задачи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 «Знатоки этикета»</dc:title>
  <dc:creator>Елена</dc:creator>
  <cp:lastModifiedBy>Елена</cp:lastModifiedBy>
  <cp:revision>57</cp:revision>
  <dcterms:created xsi:type="dcterms:W3CDTF">2014-05-14T06:32:58Z</dcterms:created>
  <dcterms:modified xsi:type="dcterms:W3CDTF">2014-06-18T07:24:07Z</dcterms:modified>
</cp:coreProperties>
</file>