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6" r:id="rId3"/>
    <p:sldId id="272" r:id="rId4"/>
    <p:sldId id="275" r:id="rId5"/>
    <p:sldId id="276" r:id="rId6"/>
    <p:sldId id="286" r:id="rId7"/>
    <p:sldId id="278" r:id="rId8"/>
    <p:sldId id="277" r:id="rId9"/>
    <p:sldId id="280" r:id="rId10"/>
    <p:sldId id="279" r:id="rId11"/>
    <p:sldId id="282" r:id="rId12"/>
    <p:sldId id="281" r:id="rId13"/>
    <p:sldId id="283" r:id="rId14"/>
    <p:sldId id="285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88" d="100"/>
          <a:sy n="88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F1AD78-938E-40A2-AC98-835786F1B988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E10F34-D274-4A86-BAD1-6FE28E5BB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30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269EA949-0907-40B6-A367-9A45010CF582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BE98FAE-5805-4C21-83A7-8FB008745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F08C4-9C70-43AA-8C2A-596537D68B9C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75B4-D835-4592-B85B-F3BA758C3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2E087-34D2-4357-8819-6621AF382C46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0A4A5-E545-434B-AACA-D2DCDDE5F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CA520-F7B3-4287-8EE4-780E5A6614D5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B06F-AFF0-4B5B-A4D6-5AF2DC50B3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81620-7241-474D-94AE-62DE7691FD29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9034C-525F-407C-A19F-EF566E725A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8C103-245E-4C3B-8F22-1E456372BA50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DF70B-3FCA-418A-B20E-B56DA29C2C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989D3-802C-4BC1-A378-F3BBBCA6F6A7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A3E2-E213-4199-99A9-28CE9DA31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9C19E-8CC6-4C3D-803C-06C2ABDD39D4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92155-5DB9-4FB8-92D5-252695BA6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9C0ED-C87A-428A-973F-A72283884C93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138F-5D19-4581-8A83-B482304AB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0FB36-EB58-467E-9A4F-7E46B01034FE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73717-FA2E-4D10-9E3C-5BD97F85F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58AC-B03C-4BD1-8908-48520F14808C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2520-FBD8-4F12-8883-9F81B4C9C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02E1755-5087-4DB0-B0F3-94184EDF586B}" type="datetimeFigureOut">
              <a:rPr lang="ru-RU" smtClean="0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6FD1165-98B5-490C-B8BC-B7F8BA777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microsoft.com/office/2007/relationships/hdphoto" Target="../media/hdphoto3.wdp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332656"/>
            <a:ext cx="3522826" cy="1702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МАОУ </a:t>
            </a:r>
            <a:r>
              <a:rPr lang="ru-RU" sz="2400" b="1" dirty="0" smtClean="0">
                <a:solidFill>
                  <a:schemeClr val="bg1"/>
                </a:solidFill>
              </a:rPr>
              <a:t>гимназия №69 </a:t>
            </a:r>
            <a:r>
              <a:rPr lang="ru-RU" sz="2400" b="1" dirty="0" err="1" smtClean="0">
                <a:solidFill>
                  <a:schemeClr val="bg1"/>
                </a:solidFill>
              </a:rPr>
              <a:t>г.Липецка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996952"/>
            <a:ext cx="3309803" cy="28088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Кружок детского творчества</a:t>
            </a: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Филина И.С., </a:t>
            </a:r>
          </a:p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педагог дополнительного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образования</a:t>
            </a:r>
          </a:p>
          <a:p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2014 год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http://i047.radikal.ru/1304/b3/d1bc5309c2c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6" b="-4654"/>
          <a:stretch/>
        </p:blipFill>
        <p:spPr bwMode="auto">
          <a:xfrm>
            <a:off x="244967" y="3002834"/>
            <a:ext cx="4189570" cy="329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1540" y="980728"/>
            <a:ext cx="3816425" cy="1572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Русская матрёшка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0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548680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Матрёшка из </a:t>
            </a:r>
            <a:r>
              <a:rPr lang="ru-RU" sz="3200" b="1" dirty="0" err="1">
                <a:solidFill>
                  <a:schemeClr val="bg1"/>
                </a:solidFill>
              </a:rPr>
              <a:t>Полховского</a:t>
            </a:r>
            <a:r>
              <a:rPr lang="ru-RU" sz="3200" b="1" dirty="0">
                <a:solidFill>
                  <a:schemeClr val="bg1"/>
                </a:solidFill>
              </a:rPr>
              <a:t> Майдана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204864"/>
            <a:ext cx="3816424" cy="432048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На </a:t>
            </a:r>
            <a:r>
              <a:rPr lang="ru-RU" sz="1600" dirty="0">
                <a:solidFill>
                  <a:srgbClr val="C00000"/>
                </a:solidFill>
              </a:rPr>
              <a:t>юго-западе Нижегородской области находится ещё один знаменитый центр изготовления и росписи матрёшек – это село </a:t>
            </a:r>
            <a:r>
              <a:rPr lang="ru-RU" sz="1600" dirty="0" err="1">
                <a:solidFill>
                  <a:srgbClr val="C00000"/>
                </a:solidFill>
              </a:rPr>
              <a:t>Полховский</a:t>
            </a:r>
            <a:r>
              <a:rPr lang="ru-RU" sz="1600" dirty="0">
                <a:solidFill>
                  <a:srgbClr val="C00000"/>
                </a:solidFill>
              </a:rPr>
              <a:t> Майдан.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Это старинный кустарный центр, жители которого специализировались на резьбе по дереву и изготовлении деревянных игрушек. 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err="1" smtClean="0">
                <a:solidFill>
                  <a:srgbClr val="C00000"/>
                </a:solidFill>
              </a:rPr>
              <a:t>Полховско-майдановская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матрёшка отличается </a:t>
            </a:r>
            <a:r>
              <a:rPr lang="ru-RU" sz="1600" dirty="0" smtClean="0">
                <a:solidFill>
                  <a:srgbClr val="C00000"/>
                </a:solidFill>
              </a:rPr>
              <a:t>от семёновской ещё </a:t>
            </a:r>
            <a:r>
              <a:rPr lang="ru-RU" sz="1600" dirty="0">
                <a:solidFill>
                  <a:srgbClr val="C00000"/>
                </a:solidFill>
              </a:rPr>
              <a:t>более яркой, звучной цветовой гаммой и более крупной росписью.</a:t>
            </a:r>
          </a:p>
        </p:txBody>
      </p:sp>
      <p:pic>
        <p:nvPicPr>
          <p:cNvPr id="8194" name="Picture 2" descr="http://kraeved1147.photofile.users.photofile.ru/photo/kraeved1147.photofile/4171102/xlarge/101667022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762" l="2534" r="9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8" y="1844824"/>
            <a:ext cx="466278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6016" y="197903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Современная  русская матрёшка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33365" y="2348880"/>
            <a:ext cx="3655059" cy="38164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Очень часто художники рисуют на передниках матрёшки памятники архитектуры.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Такая </a:t>
            </a:r>
            <a:r>
              <a:rPr lang="ru-RU" dirty="0">
                <a:solidFill>
                  <a:srgbClr val="C00000"/>
                </a:solidFill>
              </a:rPr>
              <a:t>матрёшка – лучший сувенир, он напомнит о  посещении того или иного места.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Часто </a:t>
            </a:r>
            <a:r>
              <a:rPr lang="ru-RU" dirty="0">
                <a:solidFill>
                  <a:srgbClr val="C00000"/>
                </a:solidFill>
              </a:rPr>
              <a:t>в орнаменте матрёшки встречается ансамбль Троице-Сергиевой Лавры, памятники архитектуры Москвы, Владимира, Суздаля, Новгорода и многих других городов России.</a:t>
            </a:r>
          </a:p>
        </p:txBody>
      </p:sp>
      <p:pic>
        <p:nvPicPr>
          <p:cNvPr id="11266" name="Picture 2" descr="http://kraeved1147.photofile.users.photofile.ru/photo/kraeved1147.photofile/4171102/xlarge/1016671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0"/>
            <a:ext cx="4351441" cy="32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raeved1147.photofile.users.photofile.ru/photo/kraeved1147.photofile/4171102/xlarge/101666999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9" r="9944" b="4471"/>
          <a:stretch/>
        </p:blipFill>
        <p:spPr bwMode="auto">
          <a:xfrm>
            <a:off x="251519" y="3140968"/>
            <a:ext cx="4351441" cy="31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Современная авторская матрёшка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213" y="2348880"/>
            <a:ext cx="3309803" cy="3672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Характерная </a:t>
            </a:r>
            <a:r>
              <a:rPr lang="ru-RU" dirty="0">
                <a:solidFill>
                  <a:srgbClr val="C00000"/>
                </a:solidFill>
              </a:rPr>
              <a:t>черта современной авторской матрёшки – её необычайная живописность. Её рисунок похож на цветистую ткань и создает </a:t>
            </a:r>
            <a:r>
              <a:rPr lang="ru-RU" dirty="0" smtClean="0">
                <a:solidFill>
                  <a:srgbClr val="C00000"/>
                </a:solidFill>
              </a:rPr>
              <a:t>праздничное </a:t>
            </a:r>
            <a:r>
              <a:rPr lang="ru-RU" dirty="0">
                <a:solidFill>
                  <a:srgbClr val="C00000"/>
                </a:solidFill>
              </a:rPr>
              <a:t>настроение. Одной из основных тем росписи становится окружающий мир. Многие художники обращаются к мотивам из русской истории- от похода князя Игоря до современной истории. </a:t>
            </a:r>
          </a:p>
        </p:txBody>
      </p:sp>
      <p:pic>
        <p:nvPicPr>
          <p:cNvPr id="10242" name="Picture 2" descr="http://kraeved1147.photofile.users.photofile.ru/photo/kraeved1147.photofile/4171102/xlarge/101667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" y="548680"/>
            <a:ext cx="4488204" cy="324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kraeved1147.photofile.users.photofile.ru/photo/kraeved1147.photofile/4171102/xlarge/10166719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17032"/>
            <a:ext cx="2160364" cy="17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.maland.ru/goods/matreshka-kapitan-s-yakorem-mest-mp-4172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978" y="4782825"/>
            <a:ext cx="2713235" cy="205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716016" y="116632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Русская матрёшка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572000" y="2276872"/>
            <a:ext cx="3888431" cy="41764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Часто можно встретить матрёшку, расписанную под </a:t>
            </a:r>
            <a:r>
              <a:rPr lang="ru-RU" b="1" dirty="0">
                <a:solidFill>
                  <a:srgbClr val="C00000"/>
                </a:solidFill>
              </a:rPr>
              <a:t>«хохлому»,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гжель»,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жостово</a:t>
            </a:r>
            <a:r>
              <a:rPr lang="ru-RU" b="1" dirty="0">
                <a:solidFill>
                  <a:srgbClr val="C00000"/>
                </a:solidFill>
              </a:rPr>
              <a:t>»,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палех».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Современная </a:t>
            </a:r>
            <a:r>
              <a:rPr lang="ru-RU" dirty="0">
                <a:solidFill>
                  <a:srgbClr val="C00000"/>
                </a:solidFill>
              </a:rPr>
              <a:t>матрёшка как бы концентрирует всё богатство художественных традиций русского прикладного искусства.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Авторская матрёшка по праву может считаться новым видом искусства, обогатившим мировое художественное наследие и ставшим желанным предметом коллекционирования для музеев и частных собирателей.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brandtime.ru/upload/h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8" y="667929"/>
            <a:ext cx="4406479" cy="297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rtorbita.ru/tipy_rospisi/pic_matreshka/matresh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97" y="3791842"/>
            <a:ext cx="2782708" cy="234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3-tub-ru.yandex.net/i?id=165174371-10-72&amp;n=2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61" y="116632"/>
            <a:ext cx="1523139" cy="2284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Маша и медведь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1205" y="3645024"/>
            <a:ext cx="1498893" cy="256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2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7938" y="-32455"/>
            <a:ext cx="3904502" cy="54186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Матрешка с хохломской росписью</a:t>
            </a:r>
            <a:endParaRPr lang="ru-RU" sz="1400" b="1" dirty="0"/>
          </a:p>
        </p:txBody>
      </p:sp>
      <p:pic>
        <p:nvPicPr>
          <p:cNvPr id="1026" name="Picture 2" descr="http://sermjag.ru/upload/image/matres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4542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muzeum-potehi.ucoz.ru/_pu/0/s57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1944216" cy="30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0750" y="1310124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Матрёшка </a:t>
            </a:r>
            <a:r>
              <a:rPr lang="ru-RU" sz="2800" b="1" dirty="0">
                <a:solidFill>
                  <a:srgbClr val="C00000"/>
                </a:solidFill>
              </a:rPr>
              <a:t>–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явление </a:t>
            </a:r>
            <a:r>
              <a:rPr lang="ru-RU" sz="2800" dirty="0">
                <a:solidFill>
                  <a:srgbClr val="C00000"/>
                </a:solidFill>
              </a:rPr>
              <a:t>большого художественного значения, это произведение одновременно и скульптурное и </a:t>
            </a:r>
            <a:r>
              <a:rPr lang="ru-RU" sz="2800" dirty="0" smtClean="0">
                <a:solidFill>
                  <a:srgbClr val="C00000"/>
                </a:solidFill>
              </a:rPr>
              <a:t>живописное, это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душа и образ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России.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muzeum-potehi.ucoz.ru/_pu/0/s241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360" y="3589946"/>
            <a:ext cx="1800200" cy="29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muzeum-potehi.ucoz.ru/_pu/0/150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60" y="548680"/>
            <a:ext cx="2023583" cy="30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rusmybb.5bb.ru/uploads/0002/3f/32/75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434" y="3589946"/>
            <a:ext cx="2008315" cy="30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3687" y="620688"/>
            <a:ext cx="671517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Русской матрёшки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Рисунок 6" descr="main_left_do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4574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8" descr="main_right_do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49" y="2132856"/>
            <a:ext cx="2527772" cy="398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9" descr="main_vany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09" y="2465438"/>
            <a:ext cx="310515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9390" y="4005064"/>
            <a:ext cx="3313355" cy="216024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Автор </a:t>
            </a:r>
            <a:r>
              <a:rPr lang="ru-RU" sz="2200" dirty="0">
                <a:solidFill>
                  <a:srgbClr val="C00000"/>
                </a:solidFill>
              </a:rPr>
              <a:t>первой русской матрёшки неизвестен, 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но </a:t>
            </a:r>
            <a:r>
              <a:rPr lang="ru-RU" sz="2200" dirty="0">
                <a:solidFill>
                  <a:srgbClr val="C00000"/>
                </a:solidFill>
              </a:rPr>
              <a:t>её появление было предопределено широким интересом к национальному искусству во всех сферах жизни </a:t>
            </a:r>
            <a:r>
              <a:rPr lang="ru-RU" sz="2200" dirty="0" smtClean="0">
                <a:solidFill>
                  <a:srgbClr val="C00000"/>
                </a:solidFill>
              </a:rPr>
              <a:t>общества.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1" name="Заголовок 12"/>
          <p:cNvSpPr txBox="1">
            <a:spLocks/>
          </p:cNvSpPr>
          <p:nvPr/>
        </p:nvSpPr>
        <p:spPr>
          <a:xfrm>
            <a:off x="4787037" y="260648"/>
            <a:ext cx="3313355" cy="1469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Первая русская матрёшка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kraeved1147.photofile.users.photofile.ru/photo/kraeved1147.photofile/4171102/xlarge/10166699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14997"/>
          <a:stretch/>
        </p:blipFill>
        <p:spPr bwMode="auto">
          <a:xfrm>
            <a:off x="285935" y="1730558"/>
            <a:ext cx="40692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63129" y="620688"/>
            <a:ext cx="3816424" cy="1702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Почему матрёшка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так </a:t>
            </a:r>
            <a:r>
              <a:rPr lang="ru-RU" sz="3200" b="1" dirty="0">
                <a:solidFill>
                  <a:schemeClr val="bg1"/>
                </a:solidFill>
              </a:rPr>
              <a:t>называется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4572000" y="1988840"/>
            <a:ext cx="3744416" cy="3600400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старой русской провинции имя Матрёна было одним из самых распространённых и любимых женских имён. Это имя происходит от латинского «</a:t>
            </a:r>
            <a:r>
              <a:rPr lang="ru-RU" dirty="0" err="1">
                <a:solidFill>
                  <a:srgbClr val="C00000"/>
                </a:solidFill>
              </a:rPr>
              <a:t>mater</a:t>
            </a:r>
            <a:r>
              <a:rPr lang="ru-RU" dirty="0">
                <a:solidFill>
                  <a:srgbClr val="C00000"/>
                </a:solidFill>
              </a:rPr>
              <a:t>», что означает ” мать”. Имя </a:t>
            </a:r>
            <a:r>
              <a:rPr lang="ru-RU" b="1" dirty="0">
                <a:solidFill>
                  <a:srgbClr val="C00000"/>
                </a:solidFill>
              </a:rPr>
              <a:t>Матрёна </a:t>
            </a:r>
            <a:r>
              <a:rPr lang="ru-RU" dirty="0">
                <a:solidFill>
                  <a:srgbClr val="C00000"/>
                </a:solidFill>
              </a:rPr>
              <a:t>вызывает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образ </a:t>
            </a:r>
            <a:r>
              <a:rPr lang="ru-RU" b="1" dirty="0">
                <a:solidFill>
                  <a:srgbClr val="C00000"/>
                </a:solidFill>
              </a:rPr>
              <a:t>настоящей русской женщины, матери </a:t>
            </a:r>
            <a:r>
              <a:rPr lang="ru-RU" dirty="0" smtClean="0">
                <a:solidFill>
                  <a:srgbClr val="C00000"/>
                </a:solidFill>
              </a:rPr>
              <a:t>многочисленных </a:t>
            </a:r>
            <a:r>
              <a:rPr lang="ru-RU" dirty="0">
                <a:solidFill>
                  <a:srgbClr val="C00000"/>
                </a:solidFill>
              </a:rPr>
              <a:t>детей, с настоящим крестьянским здоровьем и типичной дородной фигурой.</a:t>
            </a:r>
          </a:p>
        </p:txBody>
      </p:sp>
      <p:pic>
        <p:nvPicPr>
          <p:cNvPr id="6" name="Picture 2" descr="http://kraeved1147.photofile.users.photofile.ru/photo/kraeved1147.photofile/4171102/xlarge/10166698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8361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908720"/>
            <a:ext cx="3816424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Из чего и как сделана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русская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матрёшка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3744416" cy="3888432"/>
          </a:xfrm>
        </p:spPr>
        <p:txBody>
          <a:bodyPr>
            <a:normAutofit fontScale="925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100" dirty="0">
                <a:solidFill>
                  <a:srgbClr val="C00000"/>
                </a:solidFill>
              </a:rPr>
              <a:t>Матрёшку </a:t>
            </a:r>
            <a:r>
              <a:rPr lang="ru-RU" sz="2100" dirty="0" smtClean="0">
                <a:solidFill>
                  <a:srgbClr val="C00000"/>
                </a:solidFill>
              </a:rPr>
              <a:t>делают </a:t>
            </a:r>
            <a:r>
              <a:rPr lang="ru-RU" sz="2100" dirty="0">
                <a:solidFill>
                  <a:srgbClr val="C00000"/>
                </a:solidFill>
              </a:rPr>
              <a:t>из лиственницы</a:t>
            </a:r>
            <a:r>
              <a:rPr lang="ru-RU" sz="2100" dirty="0" smtClean="0">
                <a:solidFill>
                  <a:srgbClr val="C00000"/>
                </a:solidFill>
              </a:rPr>
              <a:t>, липы</a:t>
            </a:r>
            <a:r>
              <a:rPr lang="ru-RU" sz="2100" dirty="0">
                <a:solidFill>
                  <a:srgbClr val="C00000"/>
                </a:solidFill>
              </a:rPr>
              <a:t>, берёзы, ольхи и </a:t>
            </a:r>
            <a:r>
              <a:rPr lang="ru-RU" sz="2100" dirty="0" smtClean="0">
                <a:solidFill>
                  <a:srgbClr val="C00000"/>
                </a:solidFill>
              </a:rPr>
              <a:t>осины, </a:t>
            </a:r>
            <a:r>
              <a:rPr lang="ru-RU" sz="2100" dirty="0">
                <a:solidFill>
                  <a:srgbClr val="C00000"/>
                </a:solidFill>
              </a:rPr>
              <a:t>срубленных обязательно ранней весной. Древесина выдерживается два - три года, затем обтачивается на станках, </a:t>
            </a:r>
            <a:r>
              <a:rPr lang="ru-RU" sz="2100" dirty="0" smtClean="0">
                <a:solidFill>
                  <a:srgbClr val="C00000"/>
                </a:solidFill>
              </a:rPr>
              <a:t>тщательно обрабатывается</a:t>
            </a:r>
            <a:r>
              <a:rPr lang="ru-RU" sz="2100" dirty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</a:rPr>
              <a:t>Самый </a:t>
            </a:r>
            <a:r>
              <a:rPr lang="ru-RU" sz="2100" b="1" dirty="0">
                <a:solidFill>
                  <a:srgbClr val="C00000"/>
                </a:solidFill>
              </a:rPr>
              <a:t>лучший материал для изготовления матрёшек </a:t>
            </a:r>
            <a:endParaRPr lang="ru-RU" sz="21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100" b="1" dirty="0" smtClean="0">
                <a:solidFill>
                  <a:srgbClr val="C00000"/>
                </a:solidFill>
              </a:rPr>
              <a:t>– </a:t>
            </a:r>
            <a:r>
              <a:rPr lang="ru-RU" sz="2100" b="1" dirty="0">
                <a:solidFill>
                  <a:srgbClr val="C00000"/>
                </a:solidFill>
              </a:rPr>
              <a:t>это липа. </a:t>
            </a:r>
          </a:p>
        </p:txBody>
      </p:sp>
      <p:pic>
        <p:nvPicPr>
          <p:cNvPr id="2050" name="Picture 2" descr="http://www.rezbaderevo.ru/sites/default/files/styles/galleryformatter_slide/public/243008-2329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94642"/>
            <a:ext cx="4568255" cy="27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bbyblog.org/wp-content/uploads/2010/01/Untitl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" y="116632"/>
            <a:ext cx="4504013" cy="33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kiforyou.ru/uploads/posts/2012-04/1334417406_qnqw0hkkarin3ju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6854" y="1700808"/>
            <a:ext cx="6813821" cy="24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6854" y="4005064"/>
            <a:ext cx="681382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Роспись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усской матрёшки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1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88024" y="0"/>
            <a:ext cx="3457371" cy="1702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Семёновская матрёшка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6016" y="2204864"/>
            <a:ext cx="3456384" cy="3744416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400" dirty="0">
                <a:solidFill>
                  <a:srgbClr val="C00000"/>
                </a:solidFill>
              </a:rPr>
              <a:t>Огромная популярность </a:t>
            </a:r>
            <a:r>
              <a:rPr lang="ru-RU" sz="6400" dirty="0" err="1">
                <a:solidFill>
                  <a:srgbClr val="C00000"/>
                </a:solidFill>
              </a:rPr>
              <a:t>сергиево-посадской</a:t>
            </a:r>
            <a:r>
              <a:rPr lang="ru-RU" sz="6400" dirty="0">
                <a:solidFill>
                  <a:srgbClr val="C00000"/>
                </a:solidFill>
              </a:rPr>
              <a:t> матрёшки привела к появлению конкуренции. Мастера из других мест могли увидеть новинку на ярмарках, в особенности на крупнейшей в стране Нижегородской. </a:t>
            </a:r>
            <a:r>
              <a:rPr lang="ru-RU" sz="6400" b="1" dirty="0" err="1">
                <a:solidFill>
                  <a:srgbClr val="C00000"/>
                </a:solidFill>
              </a:rPr>
              <a:t>Сергиево-посадские</a:t>
            </a:r>
            <a:r>
              <a:rPr lang="ru-RU" sz="6400" b="1" dirty="0">
                <a:solidFill>
                  <a:srgbClr val="C00000"/>
                </a:solidFill>
              </a:rPr>
              <a:t> матрёшки привлекли внимание нижегородских резчиков-игрушечников. </a:t>
            </a:r>
            <a:r>
              <a:rPr lang="ru-RU" sz="6400" dirty="0">
                <a:solidFill>
                  <a:srgbClr val="C00000"/>
                </a:solidFill>
              </a:rPr>
              <a:t>В Нижегородской губернии появляется свой крупный кустарный центр по производству матрёшки – город Семёнов (по нему </a:t>
            </a:r>
            <a:r>
              <a:rPr lang="ru-RU" sz="6400" b="1" dirty="0">
                <a:solidFill>
                  <a:srgbClr val="C00000"/>
                </a:solidFill>
              </a:rPr>
              <a:t>матрёшка зовётся семёновской).</a:t>
            </a:r>
          </a:p>
        </p:txBody>
      </p:sp>
      <p:pic>
        <p:nvPicPr>
          <p:cNvPr id="7" name="Picture 2" descr="http://www.goldengrail.ru/i/big/8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84984"/>
            <a:ext cx="4572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kraeved1147.photofile.users.photofile.ru/photo/kraeved1147.photofile/4171102/xlarge/101666995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782" y="188640"/>
            <a:ext cx="2507114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788024" y="336637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Сергиево-Посадская матрёшка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4716016" y="2492896"/>
            <a:ext cx="3384376" cy="3888432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>
                <a:solidFill>
                  <a:srgbClr val="C00000"/>
                </a:solidFill>
              </a:rPr>
              <a:t>Первенцем </a:t>
            </a:r>
            <a:endParaRPr lang="ru-RU" sz="4500" dirty="0" smtClean="0">
              <a:solidFill>
                <a:srgbClr val="C00000"/>
              </a:solidFill>
            </a:endParaRPr>
          </a:p>
          <a:p>
            <a:r>
              <a:rPr lang="ru-RU" sz="4500" dirty="0" smtClean="0">
                <a:solidFill>
                  <a:srgbClr val="C00000"/>
                </a:solidFill>
              </a:rPr>
              <a:t>в изготовлении  матрёшек </a:t>
            </a:r>
            <a:r>
              <a:rPr lang="ru-RU" sz="4500" dirty="0">
                <a:solidFill>
                  <a:srgbClr val="C00000"/>
                </a:solidFill>
              </a:rPr>
              <a:t>стала </a:t>
            </a:r>
            <a:r>
              <a:rPr lang="ru-RU" sz="4500" dirty="0" smtClean="0">
                <a:solidFill>
                  <a:srgbClr val="C00000"/>
                </a:solidFill>
              </a:rPr>
              <a:t>мастерская «</a:t>
            </a:r>
            <a:r>
              <a:rPr lang="ru-RU" sz="4500" dirty="0">
                <a:solidFill>
                  <a:srgbClr val="C00000"/>
                </a:solidFill>
              </a:rPr>
              <a:t>Детское воспитание», а после её закрытия этот </a:t>
            </a:r>
            <a:r>
              <a:rPr lang="ru-RU" sz="4500" b="1" dirty="0">
                <a:solidFill>
                  <a:srgbClr val="C00000"/>
                </a:solidFill>
              </a:rPr>
              <a:t>промысел освоили в Сергиевом Посаде. </a:t>
            </a:r>
            <a:r>
              <a:rPr lang="ru-RU" sz="4500" dirty="0">
                <a:solidFill>
                  <a:srgbClr val="C00000"/>
                </a:solidFill>
              </a:rPr>
              <a:t>Тамошние мастера создали собственный тип матрёшки, которая по сей день </a:t>
            </a:r>
            <a:r>
              <a:rPr lang="ru-RU" sz="4500" dirty="0" smtClean="0">
                <a:solidFill>
                  <a:srgbClr val="C00000"/>
                </a:solidFill>
              </a:rPr>
              <a:t>именуется</a:t>
            </a:r>
          </a:p>
          <a:p>
            <a:pPr algn="ctr"/>
            <a:r>
              <a:rPr lang="ru-RU" sz="6000" b="1" cap="all" dirty="0" err="1" smtClean="0">
                <a:solidFill>
                  <a:srgbClr val="C00000"/>
                </a:solidFill>
              </a:rPr>
              <a:t>сергиево-посадской</a:t>
            </a:r>
            <a:r>
              <a:rPr lang="ru-RU" sz="6000" b="1" cap="all" dirty="0">
                <a:solidFill>
                  <a:srgbClr val="C00000"/>
                </a:solidFill>
              </a:rPr>
              <a:t>.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kraeved1147.photofile.users.photofile.ru/photo/kraeved1147.photofile/4171102/xlarge/101666991.gif"/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11723"/>
          <a:stretch/>
        </p:blipFill>
        <p:spPr bwMode="auto">
          <a:xfrm>
            <a:off x="-28330" y="1484784"/>
            <a:ext cx="45159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788024" y="116632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Вятская матрёшка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88024" y="2276872"/>
            <a:ext cx="3456384" cy="36724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Вятская матрёшка </a:t>
            </a:r>
            <a:r>
              <a:rPr lang="ru-RU" dirty="0">
                <a:solidFill>
                  <a:srgbClr val="C00000"/>
                </a:solidFill>
              </a:rPr>
              <a:t> - самая северная из всех русских матрёшек. Особое своеобразие она получила в 60-е годы ХХ века. Тогда матрёшку стали не только -расписывать, но и инкрустировать соломкой. Это очень сложная, кропотливая работа, включающая в себя подготовку особого вида соломы и её использование в украшении деревянной фигурки. </a:t>
            </a:r>
            <a:r>
              <a:rPr lang="ru-RU" b="1" dirty="0">
                <a:solidFill>
                  <a:srgbClr val="C00000"/>
                </a:solidFill>
              </a:rPr>
              <a:t>Соломенная инкрустация</a:t>
            </a:r>
            <a:r>
              <a:rPr lang="ru-RU" dirty="0">
                <a:solidFill>
                  <a:srgbClr val="C00000"/>
                </a:solidFill>
              </a:rPr>
              <a:t> делает вятские изделия уникальными.</a:t>
            </a:r>
          </a:p>
        </p:txBody>
      </p:sp>
      <p:pic>
        <p:nvPicPr>
          <p:cNvPr id="9218" name="Picture 2" descr="http://kraeved1147.photofile.users.photofile.ru/photo/kraeved1147.photofile/4171102/xlarge/101667013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7" r="3794"/>
          <a:stretch/>
        </p:blipFill>
        <p:spPr bwMode="auto">
          <a:xfrm>
            <a:off x="-108519" y="2334411"/>
            <a:ext cx="4687136" cy="39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348</TotalTime>
  <Words>236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МАОУ гимназия №69 г.Липецка</vt:lpstr>
      <vt:lpstr>Презентация PowerPoint</vt:lpstr>
      <vt:lpstr>Автор первой русской матрёшки неизвестен,  но её появление было предопределено широким интересом к национальному искусству во всех сферах жизни общества.</vt:lpstr>
      <vt:lpstr>Почему матрёшка  так называется </vt:lpstr>
      <vt:lpstr>Из чего и как сделана  русская  матрёшка  </vt:lpstr>
      <vt:lpstr>Презентация PowerPoint</vt:lpstr>
      <vt:lpstr>Семёновская матрёшка</vt:lpstr>
      <vt:lpstr>Сергиево-Посадская матрёшка</vt:lpstr>
      <vt:lpstr>Вятская матрёшка</vt:lpstr>
      <vt:lpstr>Матрёшка из Полховского Майдана </vt:lpstr>
      <vt:lpstr>Современная  русская матрёшка</vt:lpstr>
      <vt:lpstr>Современная авторская матрёшка</vt:lpstr>
      <vt:lpstr>Русская матрёшка</vt:lpstr>
      <vt:lpstr>Матрешка с хохломской росписью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Гимназия</cp:lastModifiedBy>
  <cp:revision>44</cp:revision>
  <dcterms:modified xsi:type="dcterms:W3CDTF">2014-06-18T14:37:39Z</dcterms:modified>
</cp:coreProperties>
</file>