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B1C81-ED99-4877-AA0F-65C197BD684E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3E5B7-B84E-4F18-9979-BD63E0DDF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8291E-C3ED-4E41-884F-AA9F854CED84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379DB-2C09-4AB3-AA24-C6A1C05CB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DB61E-6A94-4065-B1A1-BF3E9B8E8E55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E63D9-8720-4B8F-9965-4090C5674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B3DA-E568-458E-AECB-7E61DEF7C1FA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48680-1358-49B5-9CBE-2B9F24665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882E6-342B-48C6-87E8-436B56825297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6A4E5-B236-4202-B727-0193BDACF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3A8BA-EBAC-488A-B2F8-162A73B0137A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38E49-95F1-4618-9E4D-3C1B4E7F4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A05BD-955F-4895-9CF4-A714AB9E9FB9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818F-BC1D-4841-962C-08B9DF9B9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86B7D-2ECF-4C6B-B339-9E8E7E4D1D5A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6FF9-D3E4-488E-BC03-E57EDB4D8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A595E-6946-4BD8-8E3A-C609C84D9C96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86CDF-EB69-496D-92FB-1A8A6A52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40474-580D-4215-AFA1-5B8BEE298435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CF295-901E-4840-A22A-AAF81E9F4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DF45F-DC03-4A47-94B7-619C3D9A3E65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5D30E-488A-412A-94B7-3F970E1C4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A5E40D-AE1F-424B-B35D-CE89C7C32D56}" type="datetimeFigureOut">
              <a:rPr lang="ru-RU"/>
              <a:pPr>
                <a:defRPr/>
              </a:pPr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D7E4FC-2AAB-4230-99C8-949E8D51C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hgirk.ru/home/novye-idei-kvillinga" TargetMode="External"/><Relationship Id="rId2" Type="http://schemas.openxmlformats.org/officeDocument/2006/relationships/hyperlink" Target="http://&#1091;&#1095;&#1077;&#1073;&#1085;&#1099;&#1077;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oikompas.ru/compas/quilling" TargetMode="External"/><Relationship Id="rId4" Type="http://schemas.openxmlformats.org/officeDocument/2006/relationships/hyperlink" Target="http://allforchildren.ru/article/quilling48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1628800"/>
            <a:ext cx="6741392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Учебный проект: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«Волшебный завиток»</a:t>
            </a:r>
          </a:p>
        </p:txBody>
      </p:sp>
      <p:grpSp>
        <p:nvGrpSpPr>
          <p:cNvPr id="2051" name="Группа 8"/>
          <p:cNvGrpSpPr>
            <a:grpSpLocks/>
          </p:cNvGrpSpPr>
          <p:nvPr/>
        </p:nvGrpSpPr>
        <p:grpSpPr bwMode="auto">
          <a:xfrm>
            <a:off x="6227763" y="4365625"/>
            <a:ext cx="985837" cy="1662113"/>
            <a:chOff x="6228184" y="4365104"/>
            <a:chExt cx="984684" cy="1662220"/>
          </a:xfrm>
        </p:grpSpPr>
        <p:sp>
          <p:nvSpPr>
            <p:cNvPr id="5" name="Овал 4"/>
            <p:cNvSpPr/>
            <p:nvPr/>
          </p:nvSpPr>
          <p:spPr>
            <a:xfrm>
              <a:off x="6228184" y="4365104"/>
              <a:ext cx="431295" cy="431828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6844999" y="5290677"/>
              <a:ext cx="367869" cy="368324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6508842" y="5843162"/>
              <a:ext cx="183935" cy="184162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419475" y="5291138"/>
            <a:ext cx="4295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Автор проекта: Маркова Елена Евгеньевна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3125" y="214313"/>
            <a:ext cx="55721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МБОУ «</a:t>
            </a:r>
            <a:r>
              <a:rPr lang="ru-RU" sz="32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Степанцевская</a:t>
            </a:r>
            <a:r>
              <a:rPr lang="ru-RU" sz="3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2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сош</a:t>
            </a:r>
            <a:r>
              <a:rPr lang="ru-RU" sz="3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2714612" y="285728"/>
            <a:ext cx="37147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Цель: </a:t>
            </a:r>
            <a:endParaRPr lang="ru-RU" sz="5400" b="1" i="1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857224" y="1285860"/>
            <a:ext cx="7829576" cy="971543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Овладение элементарными приемами техники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квиллинга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 рамках художественного конструирования.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8926" y="2285992"/>
            <a:ext cx="30003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Задачи:</a:t>
            </a:r>
            <a:endParaRPr lang="ru-RU" sz="5400" b="1" i="1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Содержимое 7"/>
          <p:cNvSpPr txBox="1">
            <a:spLocks/>
          </p:cNvSpPr>
          <p:nvPr/>
        </p:nvSpPr>
        <p:spPr bwMode="auto">
          <a:xfrm>
            <a:off x="928662" y="3214686"/>
            <a:ext cx="782957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Развивать творческое воображение, внимание, аккуратность.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Обучать различным приемам работы с бумагой, знакомить детей с основными понятиями и базовыми формами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квиллинга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Воспитывать интерес к искусству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квиллинга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Расширять коммуникативные способности детей.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План проекта: </a:t>
            </a:r>
            <a:endParaRPr lang="ru-RU" dirty="0"/>
          </a:p>
        </p:txBody>
      </p:sp>
      <p:sp>
        <p:nvSpPr>
          <p:cNvPr id="5" name="Содержимое 7"/>
          <p:cNvSpPr txBox="1">
            <a:spLocks/>
          </p:cNvSpPr>
          <p:nvPr/>
        </p:nvSpPr>
        <p:spPr bwMode="auto">
          <a:xfrm>
            <a:off x="785786" y="1357298"/>
            <a:ext cx="782957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Знакомство с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историей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квиллинга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основными формами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Практическое освоение техники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квиллинга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Изготовление изделия в технике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квиллинг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Презентация готового продукта.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1640" y="260648"/>
            <a:ext cx="619268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История </a:t>
            </a:r>
            <a:r>
              <a:rPr lang="ru-RU" sz="5400" b="1" i="1" dirty="0" err="1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квиллинга</a:t>
            </a:r>
            <a:endParaRPr lang="ru-RU" sz="5400" b="1" i="1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  <p:grpSp>
        <p:nvGrpSpPr>
          <p:cNvPr id="3075" name="Группа 5"/>
          <p:cNvGrpSpPr>
            <a:grpSpLocks/>
          </p:cNvGrpSpPr>
          <p:nvPr/>
        </p:nvGrpSpPr>
        <p:grpSpPr bwMode="auto">
          <a:xfrm rot="4737650">
            <a:off x="7535863" y="109537"/>
            <a:ext cx="1062038" cy="1795463"/>
            <a:chOff x="6228184" y="4365104"/>
            <a:chExt cx="984684" cy="1662220"/>
          </a:xfrm>
        </p:grpSpPr>
        <p:sp>
          <p:nvSpPr>
            <p:cNvPr id="7" name="Овал 6"/>
            <p:cNvSpPr/>
            <p:nvPr/>
          </p:nvSpPr>
          <p:spPr>
            <a:xfrm>
              <a:off x="6228165" y="4362636"/>
              <a:ext cx="432731" cy="432089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6844416" y="5290348"/>
              <a:ext cx="367968" cy="367423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6505023" y="5843971"/>
              <a:ext cx="183985" cy="183711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928688" y="1357313"/>
            <a:ext cx="74295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Искусство, которое на русском языке называют "бумагокручением", </a:t>
            </a:r>
          </a:p>
          <a:p>
            <a:pPr algn="ctr"/>
            <a:r>
              <a:rPr lang="ru-RU" sz="20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на Западе называют словом quilling (квиллинг). </a:t>
            </a:r>
          </a:p>
          <a:p>
            <a:pPr algn="ctr"/>
            <a:endParaRPr lang="ru-RU" sz="200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Английское слово «quilling» происходит от слова «quill» - «птичье перо». </a:t>
            </a:r>
          </a:p>
          <a:p>
            <a:pPr algn="ctr"/>
            <a:r>
              <a:rPr lang="ru-RU" sz="20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Искусство бумагокручения возникло в Европе в конце XIV — начале XV века.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00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В средневековой Европе монахини создавали изящные медальоны,</a:t>
            </a:r>
          </a:p>
          <a:p>
            <a:pPr algn="ctr" eaLnBrk="0" hangingPunct="0"/>
            <a:r>
              <a:rPr lang="ru-RU" sz="20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закручивая на кончике птичьего пера бумагу с позолоченными краями.</a:t>
            </a:r>
          </a:p>
          <a:p>
            <a:pPr algn="ctr" eaLnBrk="0" hangingPunct="0"/>
            <a:r>
              <a:rPr lang="ru-RU" sz="20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При близком рассмотрении эти миниатюрные бумажные шедевры </a:t>
            </a:r>
          </a:p>
          <a:p>
            <a:pPr algn="ctr" eaLnBrk="0" hangingPunct="0"/>
            <a:r>
              <a:rPr lang="ru-RU" sz="20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создавали полную иллюзию того, </a:t>
            </a:r>
          </a:p>
          <a:p>
            <a:pPr algn="ctr" eaLnBrk="0" hangingPunct="0"/>
            <a:r>
              <a:rPr lang="ru-RU" sz="200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что они изготовлены из тонких золотых полосок.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Е.Е\Обучение Intel\сердц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28604"/>
            <a:ext cx="3714776" cy="2945818"/>
          </a:xfrm>
          <a:prstGeom prst="rect">
            <a:avLst/>
          </a:prstGeom>
          <a:noFill/>
        </p:spPr>
      </p:pic>
      <p:pic>
        <p:nvPicPr>
          <p:cNvPr id="1027" name="Picture 3" descr="C:\Users\User\Desktop\Е.Е\Обучение Intel\япон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500438"/>
            <a:ext cx="2857520" cy="3049108"/>
          </a:xfrm>
          <a:prstGeom prst="rect">
            <a:avLst/>
          </a:prstGeom>
          <a:noFill/>
        </p:spPr>
      </p:pic>
      <p:pic>
        <p:nvPicPr>
          <p:cNvPr id="6" name="img_0" descr="http://moikompas.ru/img/compas/2009-03-16/quilling/2052163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3786190"/>
            <a:ext cx="366713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фото\мое увлечение\квиллинг\IMG_430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4964909" y="464323"/>
            <a:ext cx="314327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2976" y="428604"/>
            <a:ext cx="7429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 smtClean="0">
                <a:ln w="18000">
                  <a:solidFill>
                    <a:srgbClr val="4F81BD">
                      <a:lumMod val="75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cs typeface="+mn-cs"/>
              </a:rPr>
              <a:t>Базовые элементы </a:t>
            </a:r>
            <a:r>
              <a:rPr lang="ru-RU" sz="4000" b="1" i="1" dirty="0" err="1" smtClean="0">
                <a:ln w="18000">
                  <a:solidFill>
                    <a:srgbClr val="4F81BD">
                      <a:lumMod val="75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cs typeface="+mn-cs"/>
              </a:rPr>
              <a:t>квиллинга</a:t>
            </a:r>
            <a:endParaRPr lang="ru-RU" sz="4000" b="1" i="1" dirty="0">
              <a:ln w="18000">
                <a:solidFill>
                  <a:srgbClr val="4F81BD">
                    <a:lumMod val="75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bri"/>
              <a:cs typeface="+mn-cs"/>
            </a:endParaRPr>
          </a:p>
        </p:txBody>
      </p:sp>
      <p:pic>
        <p:nvPicPr>
          <p:cNvPr id="6" name="Рисунок 5" descr="http://dou401nn.edusite.ru/foto/exp2/experiment21_clip_image01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142984"/>
            <a:ext cx="578647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42976" y="428604"/>
            <a:ext cx="7429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 smtClean="0">
                <a:ln w="18000">
                  <a:solidFill>
                    <a:srgbClr val="4F81BD">
                      <a:lumMod val="75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cs typeface="+mn-cs"/>
              </a:rPr>
              <a:t>Материалы и инструменты:</a:t>
            </a:r>
            <a:endParaRPr lang="ru-RU" sz="4000" b="1" i="1" dirty="0">
              <a:ln w="18000">
                <a:solidFill>
                  <a:srgbClr val="4F81BD">
                    <a:lumMod val="75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bri"/>
              <a:cs typeface="+mn-cs"/>
            </a:endParaRPr>
          </a:p>
        </p:txBody>
      </p:sp>
      <p:pic>
        <p:nvPicPr>
          <p:cNvPr id="7" name="img_1" descr="http://moikompas.ru/img/compas/2009-03-16/quilling/7783526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643446"/>
            <a:ext cx="3143272" cy="198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357290" y="1571612"/>
            <a:ext cx="671517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Инструмент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квиллинга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(можно использовать зубочистку)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Клей ПВА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Зубочистки используются для нанесения клея на заготовку.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Ножницы необходимы для нарезки бахромы.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Пинцет нужен для укладывания мелких деталей.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Трафарет с круглыми отверстиями различного диаметра (офицерская линейка)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Металлическая линейка, карандаш, канцелярский нож и доска или коврик необходимы для резки картона и бумажных полосок.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57356" y="357166"/>
            <a:ext cx="5643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 smtClean="0">
                <a:ln w="18000">
                  <a:solidFill>
                    <a:srgbClr val="4F81BD">
                      <a:lumMod val="75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cs typeface="+mn-cs"/>
              </a:rPr>
              <a:t>Интернет – ресурсы:</a:t>
            </a:r>
            <a:endParaRPr lang="ru-RU" sz="4000" b="1" i="1" dirty="0">
              <a:ln w="18000">
                <a:solidFill>
                  <a:srgbClr val="4F81BD">
                    <a:lumMod val="75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85786" y="1428736"/>
            <a:ext cx="7143800" cy="3643338"/>
          </a:xfrm>
        </p:spPr>
        <p:txBody>
          <a:bodyPr/>
          <a:lstStyle/>
          <a:p>
            <a:pPr lvl="4">
              <a:buNone/>
            </a:pPr>
            <a:r>
              <a:rPr lang="ru-RU" dirty="0" smtClean="0"/>
              <a:t>Шаблон  для презентации </a:t>
            </a:r>
            <a:r>
              <a:rPr lang="en-US" dirty="0" smtClean="0">
                <a:hlinkClick r:id="rId2"/>
              </a:rPr>
              <a:t>http://</a:t>
            </a:r>
            <a:r>
              <a:rPr lang="ru-RU" dirty="0" smtClean="0">
                <a:hlinkClick r:id="rId2"/>
              </a:rPr>
              <a:t>учебные</a:t>
            </a:r>
            <a:r>
              <a:rPr lang="ru-RU" dirty="0" smtClean="0"/>
              <a:t> </a:t>
            </a:r>
            <a:r>
              <a:rPr lang="ru-RU" dirty="0" err="1" smtClean="0"/>
              <a:t>презентации.рф</a:t>
            </a:r>
            <a:r>
              <a:rPr lang="ru-RU" dirty="0" smtClean="0"/>
              <a:t>/</a:t>
            </a:r>
            <a:r>
              <a:rPr lang="en-US" dirty="0" smtClean="0"/>
              <a:t>file/1511-chablon</a:t>
            </a:r>
          </a:p>
          <a:p>
            <a:pPr lvl="4">
              <a:buNone/>
            </a:pPr>
            <a:r>
              <a:rPr lang="ru-RU" dirty="0" smtClean="0"/>
              <a:t>Картинка сердечко - </a:t>
            </a:r>
            <a:r>
              <a:rPr lang="en-US" dirty="0" smtClean="0">
                <a:hlinkClick r:id="rId3"/>
              </a:rPr>
              <a:t>http://ohgirk.ru/home/novye-idei-kvillinga</a:t>
            </a:r>
            <a:endParaRPr lang="ru-RU" dirty="0" smtClean="0"/>
          </a:p>
          <a:p>
            <a:pPr lvl="4">
              <a:buNone/>
            </a:pPr>
            <a:r>
              <a:rPr lang="ru-RU" dirty="0" smtClean="0"/>
              <a:t>Картинка Японка – </a:t>
            </a:r>
            <a:r>
              <a:rPr lang="en-US" dirty="0" smtClean="0"/>
              <a:t>dimitrovashool.com</a:t>
            </a:r>
            <a:endParaRPr lang="ru-RU" dirty="0" smtClean="0"/>
          </a:p>
          <a:p>
            <a:pPr lvl="4">
              <a:buNone/>
            </a:pPr>
            <a:r>
              <a:rPr lang="ru-RU" dirty="0" smtClean="0">
                <a:solidFill>
                  <a:srgbClr val="000000"/>
                </a:solidFill>
                <a:hlinkClick r:id="rId4"/>
              </a:rPr>
              <a:t>Материалы и инструменты </a:t>
            </a:r>
            <a:r>
              <a:rPr lang="ru-RU" dirty="0" smtClean="0">
                <a:hlinkClick r:id="rId4"/>
              </a:rPr>
              <a:t>http://allforchildren.ru/article/quilling48.php</a:t>
            </a:r>
            <a:endParaRPr lang="ru-RU" dirty="0" smtClean="0"/>
          </a:p>
          <a:p>
            <a:pPr lvl="4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Картинка букет ландышей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http://moikompas.ru/compas/quilling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4"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Базовые формы -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4">
              <a:buNone/>
            </a:pPr>
            <a:endParaRPr lang="ru-RU" dirty="0" smtClean="0"/>
          </a:p>
          <a:p>
            <a:pPr lvl="4"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311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Цель: </vt:lpstr>
      <vt:lpstr>План проекта: 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User</cp:lastModifiedBy>
  <cp:revision>27</cp:revision>
  <dcterms:created xsi:type="dcterms:W3CDTF">2012-08-02T12:17:38Z</dcterms:created>
  <dcterms:modified xsi:type="dcterms:W3CDTF">2014-05-17T06:06:22Z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237482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