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6" r:id="rId5"/>
    <p:sldId id="262" r:id="rId6"/>
    <p:sldId id="264" r:id="rId7"/>
    <p:sldId id="263" r:id="rId8"/>
    <p:sldId id="265" r:id="rId9"/>
    <p:sldId id="267" r:id="rId10"/>
    <p:sldId id="271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6EBFA9-B7A3-4017-A3CC-09A7B0B24420}" type="datetimeFigureOut">
              <a:rPr lang="ru-RU" smtClean="0"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56D0CB-6166-43D1-91DE-1BAECCF938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ВНУТРЕННЯЯ СРЕДА ОРГАНИЗМА .Значение крови и ее состав.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4"/>
            <a:r>
              <a:rPr lang="ru-RU" dirty="0" smtClean="0"/>
              <a:t>Урок в 8 классе</a:t>
            </a:r>
          </a:p>
          <a:p>
            <a:pPr lvl="4"/>
            <a:r>
              <a:rPr lang="ru-RU" dirty="0" smtClean="0"/>
              <a:t>Туаева Бэла </a:t>
            </a:r>
            <a:r>
              <a:rPr lang="ru-RU" dirty="0" err="1" smtClean="0"/>
              <a:t>Суреновна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-212725" y="-36513"/>
            <a:ext cx="9412288" cy="1322388"/>
            <a:chOff x="-134" y="-23"/>
            <a:chExt cx="5929" cy="833"/>
          </a:xfrm>
        </p:grpSpPr>
        <p:pic>
          <p:nvPicPr>
            <p:cNvPr id="26626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4" y="-23"/>
              <a:ext cx="5929" cy="833"/>
            </a:xfrm>
            <a:prstGeom prst="rect">
              <a:avLst/>
            </a:prstGeom>
            <a:noFill/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sz="3200">
                  <a:solidFill>
                    <a:srgbClr val="FFFFFF"/>
                  </a:solidFill>
                  <a:latin typeface="Book Antiqua" pitchFamily="18" charset="0"/>
                </a:rPr>
                <a:t>Сравнение эритроцитов человека и эритроцитов лягушки</a:t>
              </a:r>
            </a:p>
          </p:txBody>
        </p:sp>
      </p:grpSp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1352550"/>
            <a:ext cx="8791575" cy="537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4286250" cy="36433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Рассмотрите кровь лягушки при малом и большом увеличении.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Зарисуйте эритроцит; опишите его форму и форму ядра. Заполните таблицу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Прямоугольник 3"/>
          <p:cNvGrpSpPr>
            <a:grpSpLocks/>
          </p:cNvGrpSpPr>
          <p:nvPr/>
        </p:nvGrpSpPr>
        <p:grpSpPr bwMode="auto">
          <a:xfrm>
            <a:off x="3011488" y="390525"/>
            <a:ext cx="2687637" cy="1109663"/>
            <a:chOff x="1897" y="246"/>
            <a:chExt cx="1693" cy="699"/>
          </a:xfrm>
        </p:grpSpPr>
        <p:pic>
          <p:nvPicPr>
            <p:cNvPr id="24579" name="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97" y="246"/>
              <a:ext cx="1693" cy="699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935" y="270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FFFF"/>
                  </a:solidFill>
                  <a:latin typeface="Calibri" pitchFamily="34" charset="0"/>
                </a:rPr>
                <a:t>Ход работы:</a:t>
              </a:r>
            </a:p>
          </p:txBody>
        </p:sp>
      </p:grp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464343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4430266" y="4218806"/>
            <a:ext cx="2286000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7058273" y="5407223"/>
            <a:ext cx="785812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572250" y="6000750"/>
            <a:ext cx="157162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1938" y="6286500"/>
            <a:ext cx="2214562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Эритроцит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063" y="1857375"/>
            <a:ext cx="2214562" cy="50006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Лейкоциты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5929313" y="2357438"/>
            <a:ext cx="1428750" cy="107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229600" cy="5526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5. Рассмотрите кровь человека на малом увеличении, а затем на большом увеличении.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 Зарисуйте один из эритроцитов.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 (В  случае затруднения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см. учебник с. 72)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6. Полученные результаты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занеси в таблицу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92896"/>
            <a:ext cx="31289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38" y="5643563"/>
            <a:ext cx="3214687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Эритроцит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00625" y="5929313"/>
            <a:ext cx="1071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651125" y="176213"/>
            <a:ext cx="3378200" cy="1255712"/>
            <a:chOff x="1670" y="111"/>
            <a:chExt cx="2128" cy="791"/>
          </a:xfrm>
        </p:grpSpPr>
        <p:pic>
          <p:nvPicPr>
            <p:cNvPr id="27650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0" y="111"/>
              <a:ext cx="2128" cy="791"/>
            </a:xfrm>
            <a:prstGeom prst="rect">
              <a:avLst/>
            </a:prstGeom>
            <a:noFill/>
          </p:spPr>
        </p:pic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1710" y="135"/>
              <a:ext cx="205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  <a:latin typeface="Calibri" pitchFamily="34" charset="0"/>
                </a:rPr>
                <a:t>Вывод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Укажите чем эритроцит человека отличается от эритроцита лягушки.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преимущества, которые имеет эритроцит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395288" y="1557338"/>
            <a:ext cx="8358188" cy="4895851"/>
            <a:chOff x="249" y="981"/>
            <a:chExt cx="5265" cy="3084"/>
          </a:xfrm>
        </p:grpSpPr>
        <p:pic>
          <p:nvPicPr>
            <p:cNvPr id="27654" name="Скругленный 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981"/>
              <a:ext cx="5265" cy="2934"/>
            </a:xfrm>
            <a:prstGeom prst="rect">
              <a:avLst/>
            </a:prstGeom>
            <a:noFill/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22" y="1052"/>
              <a:ext cx="4871" cy="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Эритроциты человека более мелкие,  не имеют ядра, и их больше в единице объема, поэтому могут перенести кислорода больше, чем эритроциты лягушки, которые имеют крупное ядро.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746760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         СПАСИБО ЗА УРОК!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Внутренняя среда организма, ее состав и взаимосвязь компонентов.</a:t>
            </a:r>
          </a:p>
          <a:p>
            <a:r>
              <a:rPr lang="ru-RU" dirty="0" smtClean="0"/>
              <a:t>2. Функции крови.</a:t>
            </a:r>
          </a:p>
          <a:p>
            <a:r>
              <a:rPr lang="ru-RU" dirty="0" smtClean="0"/>
              <a:t>3.</a:t>
            </a:r>
            <a:r>
              <a:rPr lang="ru-RU" dirty="0" smtClean="0"/>
              <a:t> </a:t>
            </a:r>
            <a:r>
              <a:rPr lang="ru-RU" dirty="0" smtClean="0"/>
              <a:t>Состав </a:t>
            </a:r>
            <a:r>
              <a:rPr lang="ru-RU" dirty="0" smtClean="0"/>
              <a:t>крови.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 smtClean="0"/>
              <a:t>. Строение и функции форменных элементов</a:t>
            </a:r>
          </a:p>
          <a:p>
            <a:r>
              <a:rPr lang="ru-RU" dirty="0" smtClean="0"/>
              <a:t>5. Свертываемость крови.</a:t>
            </a:r>
            <a:endParaRPr lang="ru-RU" dirty="0" smtClean="0"/>
          </a:p>
          <a:p>
            <a:r>
              <a:rPr lang="ru-RU" dirty="0" smtClean="0"/>
              <a:t>6. Лабораторная работа.</a:t>
            </a:r>
          </a:p>
          <a:p>
            <a:r>
              <a:rPr lang="ru-RU" dirty="0" smtClean="0"/>
              <a:t>7. Выводы.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1. Внутренняя </a:t>
            </a:r>
            <a:r>
              <a:rPr lang="ru-RU" b="1" dirty="0" smtClean="0"/>
              <a:t>среда организма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кровь         тканевая жидкость</a:t>
            </a:r>
            <a:r>
              <a:rPr lang="ru-RU" dirty="0" smtClean="0"/>
              <a:t>        </a:t>
            </a:r>
            <a:r>
              <a:rPr lang="ru-RU" b="1" dirty="0" smtClean="0"/>
              <a:t>лимфа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Жидкости, составляющие внутреннюю среду, обладают постоянным составом-</a:t>
            </a:r>
            <a:r>
              <a:rPr lang="ru-RU" b="1" dirty="0" smtClean="0"/>
              <a:t>гомеостазом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75656" y="18448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18448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88224" y="198884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43608" y="2492896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043608" y="19888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http://festival.1september.ru/articles/575623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266429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Термин 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«внутренняя среда» предложил французский физиолог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Клод Бернар (1878г)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371429" cy="432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r>
              <a:rPr lang="ru-RU" b="1" dirty="0" smtClean="0"/>
              <a:t>2.Функции </a:t>
            </a:r>
            <a:r>
              <a:rPr lang="ru-RU" b="1" dirty="0" smtClean="0"/>
              <a:t>крови.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473" y="1988840"/>
            <a:ext cx="2854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Питательная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7290" y="3196127"/>
            <a:ext cx="29205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Регуляторная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80830"/>
            <a:ext cx="2880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Дыхательная</a:t>
            </a:r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734370" y="2564904"/>
            <a:ext cx="2906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Защитная</a:t>
            </a: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734370" y="1988840"/>
            <a:ext cx="29066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Выделительная</a:t>
            </a: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212976"/>
            <a:ext cx="29250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Терморегуляторная</a:t>
            </a:r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933056"/>
            <a:ext cx="3744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Поддержание гомеостаза</a:t>
            </a:r>
            <a:endParaRPr lang="ru-RU" b="1" dirty="0" smtClean="0"/>
          </a:p>
        </p:txBody>
      </p:sp>
      <p:pic>
        <p:nvPicPr>
          <p:cNvPr id="1026" name="Picture 2" descr="&amp;IEcy;&amp;gcy;&amp;ocy; &amp;vcy;&amp;iecy;&amp;lcy;&amp;icy;&amp;chcy;&amp;iecy;&amp;scy;&amp;tcy;&amp;vcy;&amp;ocy;, &amp;Scy;&amp;iecy;&amp;rcy;&amp;dcy;&amp;tscy;&amp;iecy; &quot; &amp;Vcy;&amp;iecy;&amp;lcy;&amp;icy;&amp;kcy;&amp;acy;&amp;yacy; &amp;Ecy;&amp;pcy;&amp;ocy;&amp;kh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653136"/>
            <a:ext cx="1865362" cy="1584176"/>
          </a:xfrm>
          <a:prstGeom prst="rect">
            <a:avLst/>
          </a:prstGeom>
          <a:noFill/>
        </p:spPr>
      </p:pic>
      <p:sp>
        <p:nvSpPr>
          <p:cNvPr id="59" name="Стрелка вниз 58"/>
          <p:cNvSpPr/>
          <p:nvPr/>
        </p:nvSpPr>
        <p:spPr>
          <a:xfrm>
            <a:off x="3995936" y="1412776"/>
            <a:ext cx="72008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право 59"/>
          <p:cNvSpPr/>
          <p:nvPr/>
        </p:nvSpPr>
        <p:spPr>
          <a:xfrm>
            <a:off x="3347864" y="2204864"/>
            <a:ext cx="14401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3347864" y="2780928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3347864" y="3356992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3. Состав крови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/>
              <a:t>КРОВЬ-</a:t>
            </a:r>
            <a:r>
              <a:rPr lang="ru-RU" dirty="0" smtClean="0"/>
              <a:t> жидкая соединительная ткань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206084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2320" y="27089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12160" y="1988840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1560" y="2708920"/>
            <a:ext cx="252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Плазма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50-60% </a:t>
            </a:r>
            <a:r>
              <a:rPr lang="en-US" dirty="0" smtClean="0"/>
              <a:t>V</a:t>
            </a:r>
            <a:r>
              <a:rPr lang="ru-RU" dirty="0"/>
              <a:t>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90744" y="2708920"/>
            <a:ext cx="318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Форменные элементы</a:t>
            </a:r>
          </a:p>
          <a:p>
            <a:r>
              <a:rPr lang="ru-RU" dirty="0" smtClean="0"/>
              <a:t>40-50% </a:t>
            </a:r>
            <a:r>
              <a:rPr lang="en-US" dirty="0" smtClean="0"/>
              <a:t>V</a:t>
            </a:r>
            <a:r>
              <a:rPr lang="ru-RU" dirty="0"/>
              <a:t>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572000" y="342900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12160" y="342900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52120" y="3429000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732240" y="422108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Тромбоциты</a:t>
            </a:r>
            <a:r>
              <a:rPr lang="ru-RU" dirty="0" smtClean="0"/>
              <a:t> 300-400 тыс.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18931" y="4293096"/>
            <a:ext cx="1613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Лейкоциты</a:t>
            </a:r>
            <a:r>
              <a:rPr lang="ru-RU" dirty="0" smtClean="0"/>
              <a:t> 6-8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375590" y="4149080"/>
            <a:ext cx="173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Эритроциты</a:t>
            </a:r>
          </a:p>
          <a:p>
            <a:r>
              <a:rPr lang="ru-RU" dirty="0" smtClean="0"/>
              <a:t>4,5-5 млн.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251520" y="3356992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331640" y="33569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07505" y="414908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Сыворотка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619672" y="4293096"/>
            <a:ext cx="178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Фибриноген</a:t>
            </a:r>
            <a:endParaRPr lang="ru-RU" b="1" dirty="0"/>
          </a:p>
        </p:txBody>
      </p:sp>
      <p:cxnSp>
        <p:nvCxnSpPr>
          <p:cNvPr id="48" name="Прямая со стрелкой 47"/>
          <p:cNvCxnSpPr>
            <a:stCxn id="45" idx="2"/>
          </p:cNvCxnSpPr>
          <p:nvPr/>
        </p:nvCxnSpPr>
        <p:spPr>
          <a:xfrm flipH="1">
            <a:off x="251520" y="4518412"/>
            <a:ext cx="684077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5" idx="2"/>
          </p:cNvCxnSpPr>
          <p:nvPr/>
        </p:nvCxnSpPr>
        <p:spPr>
          <a:xfrm>
            <a:off x="971600" y="45091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979712" y="5460326"/>
            <a:ext cx="20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Органические вещества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107502" y="5460326"/>
            <a:ext cx="201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Неорганические вещества</a:t>
            </a:r>
            <a:endParaRPr lang="ru-RU" dirty="0"/>
          </a:p>
        </p:txBody>
      </p:sp>
      <p:pic>
        <p:nvPicPr>
          <p:cNvPr id="17412" name="Picture 4" descr="http://festival.1september.ru/articles/575623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941168"/>
            <a:ext cx="3816424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</a:t>
            </a:r>
            <a:r>
              <a:rPr lang="ru-RU" b="1" dirty="0" smtClean="0"/>
              <a:t>. Строение и функции форменных элементов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844823"/>
          <a:ext cx="7632849" cy="50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024336"/>
                <a:gridCol w="2664297"/>
              </a:tblGrid>
              <a:tr h="1224066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Форменные элементы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</a:tr>
              <a:tr h="15040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Эритроциты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Красные, безъядерные , двояковогнутой формы, содержащие белок гемоглобин.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Перенос кислорода из легких в ткани и углекислого газа из тканей в легкие.</a:t>
                      </a:r>
                      <a:endParaRPr lang="ru-RU" dirty="0"/>
                    </a:p>
                  </a:txBody>
                  <a:tcPr/>
                </a:tc>
              </a:tr>
              <a:tr h="106095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Лейкоциты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Белые </a:t>
                      </a:r>
                      <a:r>
                        <a:rPr lang="ru-RU" dirty="0" err="1" smtClean="0"/>
                        <a:t>амебообразные</a:t>
                      </a:r>
                      <a:r>
                        <a:rPr lang="ru-RU" dirty="0" smtClean="0"/>
                        <a:t>  клетки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dirty="0" smtClean="0"/>
                        <a:t>ядром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Иммунитет</a:t>
                      </a:r>
                      <a:endParaRPr lang="ru-RU" dirty="0"/>
                    </a:p>
                  </a:txBody>
                  <a:tcPr/>
                </a:tc>
              </a:tr>
              <a:tr h="1224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Тромбоциты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Кровяные тельца без ядра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Свертываемость крови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festival.1september.ru/articles/632614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138454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3.jpg (7453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47873"/>
            <a:ext cx="1256476" cy="9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2.jpg (2911 bytes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5. Свертываемость крови.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96944" cy="4873752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Коагуляция — процесс свёртывания крови.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тромбластин+кальций+витамин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К+протромбин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7544" y="3717032"/>
            <a:ext cx="2232248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Тромбоциты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03648" y="4221088"/>
            <a:ext cx="216024" cy="60200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292080" y="5445224"/>
            <a:ext cx="1944216" cy="9144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тромб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2987824" y="5445224"/>
            <a:ext cx="1706488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фибрин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17232"/>
            <a:ext cx="1656184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Фибриноген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339752" y="587727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788024" y="587727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3491880" y="2208385"/>
            <a:ext cx="288032" cy="6192688"/>
          </a:xfrm>
          <a:prstGeom prst="leftBrace">
            <a:avLst>
              <a:gd name="adj1" fmla="val 25000"/>
              <a:gd name="adj2" fmla="val 37856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C:\Users\User\Downloads\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59271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User\Download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73672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User\Downloads\1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27718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82282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       6</a:t>
            </a:r>
            <a:r>
              <a:rPr lang="ru-RU" dirty="0" smtClean="0"/>
              <a:t>. </a:t>
            </a:r>
            <a:r>
              <a:rPr lang="ru-RU" b="1" dirty="0" smtClean="0"/>
              <a:t>Лабораторная</a:t>
            </a:r>
            <a:r>
              <a:rPr lang="ru-RU" dirty="0" smtClean="0"/>
              <a:t> </a:t>
            </a:r>
            <a:r>
              <a:rPr lang="ru-RU" b="1" dirty="0" smtClean="0"/>
              <a:t>работа</a:t>
            </a:r>
            <a:r>
              <a:rPr lang="ru-RU" dirty="0" smtClean="0"/>
              <a:t>.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СРАВНЕНИЕ ЭРИТРОЦИТОВ КРОВИ ЧЕЛОВЕКА И ЛЯГУШКИ.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492896"/>
            <a:ext cx="8136904" cy="3981056"/>
          </a:xfrm>
        </p:spPr>
        <p:txBody>
          <a:bodyPr/>
          <a:lstStyle/>
          <a:p>
            <a:pPr algn="ctr" eaLnBrk="0" hangingPunct="0">
              <a:buNone/>
              <a:tabLst>
                <a:tab pos="588963" algn="l"/>
              </a:tabLst>
            </a:pPr>
            <a:r>
              <a:rPr lang="ru-RU" sz="3200" b="1" dirty="0" smtClean="0">
                <a:solidFill>
                  <a:srgbClr val="00B0F0"/>
                </a:solidFill>
                <a:cs typeface="Times New Roman" pitchFamily="18" charset="0"/>
              </a:rPr>
              <a:t> Цель </a:t>
            </a:r>
            <a:r>
              <a:rPr lang="ru-RU" sz="3200" b="1" dirty="0" smtClean="0">
                <a:solidFill>
                  <a:srgbClr val="00B0F0"/>
                </a:solidFill>
                <a:cs typeface="Times New Roman" pitchFamily="18" charset="0"/>
              </a:rPr>
              <a:t>работы:  </a:t>
            </a:r>
          </a:p>
          <a:p>
            <a:pPr algn="ctr" eaLnBrk="0" hangingPunct="0">
              <a:buNone/>
              <a:tabLst>
                <a:tab pos="588963" algn="l"/>
              </a:tabLst>
            </a:pPr>
            <a:r>
              <a:rPr lang="ru-RU" sz="1400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cs typeface="Times New Roman" pitchFamily="18" charset="0"/>
              </a:rPr>
              <a:t>Выявить особенности  строения                                 эритроцитов крови </a:t>
            </a:r>
          </a:p>
          <a:p>
            <a:pPr algn="ctr" eaLnBrk="0" hangingPunct="0">
              <a:buNone/>
              <a:tabLst>
                <a:tab pos="588963" algn="l"/>
              </a:tabLst>
            </a:pPr>
            <a:r>
              <a:rPr lang="ru-RU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cs typeface="Times New Roman" pitchFamily="18" charset="0"/>
              </a:rPr>
              <a:t>   человека </a:t>
            </a:r>
            <a:r>
              <a:rPr lang="ru-RU" b="1" dirty="0" smtClean="0">
                <a:solidFill>
                  <a:srgbClr val="FF3300"/>
                </a:solidFill>
                <a:cs typeface="Times New Roman" pitchFamily="18" charset="0"/>
              </a:rPr>
              <a:t>и лягушки.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07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pic>
        <p:nvPicPr>
          <p:cNvPr id="6" name="Picture 4" descr="upload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</TotalTime>
  <Words>363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ВНУТРЕННЯЯ СРЕДА ОРГАНИЗМА .Значение крови и ее состав.</vt:lpstr>
      <vt:lpstr>ПЛАН УРОКА:</vt:lpstr>
      <vt:lpstr>1. Внутренняя среда организма</vt:lpstr>
      <vt:lpstr>Слайд 4</vt:lpstr>
      <vt:lpstr>2.Функции крови. </vt:lpstr>
      <vt:lpstr>3. Состав крови</vt:lpstr>
      <vt:lpstr>    4. Строение и функции форменных элементов </vt:lpstr>
      <vt:lpstr>5. Свертываемость крови. </vt:lpstr>
      <vt:lpstr>               6. Лабораторная работа. СРАВНЕНИЕ ЭРИТРОЦИТОВ КРОВИ ЧЕЛОВЕКА И ЛЯГУШКИ.  </vt:lpstr>
      <vt:lpstr>Слайд 10</vt:lpstr>
      <vt:lpstr>Слайд 11</vt:lpstr>
      <vt:lpstr>Слайд 12</vt:lpstr>
      <vt:lpstr>Слайд 13</vt:lpstr>
      <vt:lpstr>         СПАСИБО ЗА УРОК!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СРЕДА ОРГАНИЗМА .Значение крови и ее состав.</dc:title>
  <dc:creator>Администратор</dc:creator>
  <cp:lastModifiedBy>Администратор</cp:lastModifiedBy>
  <cp:revision>22</cp:revision>
  <dcterms:created xsi:type="dcterms:W3CDTF">2015-01-02T04:48:18Z</dcterms:created>
  <dcterms:modified xsi:type="dcterms:W3CDTF">2015-01-02T08:21:30Z</dcterms:modified>
</cp:coreProperties>
</file>