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0"/>
  </p:notesMasterIdLst>
  <p:sldIdLst>
    <p:sldId id="256" r:id="rId2"/>
    <p:sldId id="257" r:id="rId3"/>
    <p:sldId id="262" r:id="rId4"/>
    <p:sldId id="258" r:id="rId5"/>
    <p:sldId id="274" r:id="rId6"/>
    <p:sldId id="259" r:id="rId7"/>
    <p:sldId id="280" r:id="rId8"/>
    <p:sldId id="283" r:id="rId9"/>
    <p:sldId id="276" r:id="rId10"/>
    <p:sldId id="281" r:id="rId11"/>
    <p:sldId id="282" r:id="rId12"/>
    <p:sldId id="270" r:id="rId13"/>
    <p:sldId id="277" r:id="rId14"/>
    <p:sldId id="278" r:id="rId15"/>
    <p:sldId id="285" r:id="rId16"/>
    <p:sldId id="268" r:id="rId17"/>
    <p:sldId id="269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8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6A567-EA48-4EB8-B4E0-2323E96E2CB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6CCEA7-5B08-43AE-832C-A8B9B6D5EADB}">
      <dgm:prSet phldrT="[Текст]"/>
      <dgm:spPr/>
      <dgm:t>
        <a:bodyPr/>
        <a:lstStyle/>
        <a:p>
          <a:r>
            <a:rPr lang="ru-RU" dirty="0" smtClean="0"/>
            <a:t>Состав пчелиной семьи</a:t>
          </a:r>
        </a:p>
        <a:p>
          <a:r>
            <a:rPr lang="ru-RU" dirty="0" smtClean="0"/>
            <a:t> (80 тысяч)</a:t>
          </a:r>
          <a:endParaRPr lang="ru-RU" dirty="0"/>
        </a:p>
      </dgm:t>
    </dgm:pt>
    <dgm:pt modelId="{5866E7F2-A255-4D8A-B503-027744CED51A}" type="parTrans" cxnId="{10D3A432-7065-458E-A698-42FF473B20F2}">
      <dgm:prSet/>
      <dgm:spPr/>
      <dgm:t>
        <a:bodyPr/>
        <a:lstStyle/>
        <a:p>
          <a:endParaRPr lang="ru-RU"/>
        </a:p>
      </dgm:t>
    </dgm:pt>
    <dgm:pt modelId="{BA1CDDA8-DC3F-426E-BD1E-15B37F3B796D}" type="sibTrans" cxnId="{10D3A432-7065-458E-A698-42FF473B20F2}">
      <dgm:prSet/>
      <dgm:spPr/>
      <dgm:t>
        <a:bodyPr/>
        <a:lstStyle/>
        <a:p>
          <a:endParaRPr lang="ru-RU"/>
        </a:p>
      </dgm:t>
    </dgm:pt>
    <dgm:pt modelId="{B0E298C2-5AE7-4F36-8E73-CEF48F7A30B0}">
      <dgm:prSet phldrT="[Текст]"/>
      <dgm:spPr/>
      <dgm:t>
        <a:bodyPr/>
        <a:lstStyle/>
        <a:p>
          <a:r>
            <a:rPr lang="ru-RU" dirty="0" smtClean="0"/>
            <a:t>Самка-матка (царица) –откладывает ежедневно 2-3 тысячи яиц</a:t>
          </a:r>
          <a:endParaRPr lang="ru-RU" dirty="0"/>
        </a:p>
      </dgm:t>
    </dgm:pt>
    <dgm:pt modelId="{37D38FED-26F8-4EE8-B9DE-BBD6E3A19FBE}" type="parTrans" cxnId="{A9E40336-477D-4311-84DC-F58A173E4055}">
      <dgm:prSet/>
      <dgm:spPr/>
      <dgm:t>
        <a:bodyPr/>
        <a:lstStyle/>
        <a:p>
          <a:endParaRPr lang="ru-RU"/>
        </a:p>
      </dgm:t>
    </dgm:pt>
    <dgm:pt modelId="{200897E4-A342-4B67-A05C-07E69D5E0438}" type="sibTrans" cxnId="{A9E40336-477D-4311-84DC-F58A173E4055}">
      <dgm:prSet/>
      <dgm:spPr/>
      <dgm:t>
        <a:bodyPr/>
        <a:lstStyle/>
        <a:p>
          <a:endParaRPr lang="ru-RU"/>
        </a:p>
      </dgm:t>
    </dgm:pt>
    <dgm:pt modelId="{84C2190D-C4FB-4987-8790-ADF3DE7EF6A5}">
      <dgm:prSet phldrT="[Текст]"/>
      <dgm:spPr/>
      <dgm:t>
        <a:bodyPr/>
        <a:lstStyle/>
        <a:p>
          <a:r>
            <a:rPr lang="ru-RU" dirty="0" smtClean="0"/>
            <a:t>Неполовозрелые самки – рабочие пчелы ( несколько десятков тысяч) </a:t>
          </a:r>
          <a:endParaRPr lang="ru-RU" dirty="0"/>
        </a:p>
      </dgm:t>
    </dgm:pt>
    <dgm:pt modelId="{E77FD164-73F5-4ABC-81C4-C6D31ED60F25}" type="parTrans" cxnId="{41E69D27-6DA0-4005-94DA-A940E9CCEAF9}">
      <dgm:prSet/>
      <dgm:spPr/>
      <dgm:t>
        <a:bodyPr/>
        <a:lstStyle/>
        <a:p>
          <a:endParaRPr lang="ru-RU"/>
        </a:p>
      </dgm:t>
    </dgm:pt>
    <dgm:pt modelId="{4E37C351-798E-4E14-ABB3-70944388B574}" type="sibTrans" cxnId="{41E69D27-6DA0-4005-94DA-A940E9CCEAF9}">
      <dgm:prSet/>
      <dgm:spPr/>
      <dgm:t>
        <a:bodyPr/>
        <a:lstStyle/>
        <a:p>
          <a:endParaRPr lang="ru-RU"/>
        </a:p>
      </dgm:t>
    </dgm:pt>
    <dgm:pt modelId="{BF6BA08E-EFC5-4CA4-B175-507EC0FDBDA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Самцы-трутни (несколько сот)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32C530C-1910-4C87-8B77-D18AF86A872B}" type="parTrans" cxnId="{27C6DF02-A882-4022-970A-900733D3B693}">
      <dgm:prSet/>
      <dgm:spPr/>
      <dgm:t>
        <a:bodyPr/>
        <a:lstStyle/>
        <a:p>
          <a:endParaRPr lang="ru-RU"/>
        </a:p>
      </dgm:t>
    </dgm:pt>
    <dgm:pt modelId="{DA023674-4AC8-4897-9049-0615F2D32455}" type="sibTrans" cxnId="{27C6DF02-A882-4022-970A-900733D3B693}">
      <dgm:prSet/>
      <dgm:spPr/>
      <dgm:t>
        <a:bodyPr/>
        <a:lstStyle/>
        <a:p>
          <a:endParaRPr lang="ru-RU"/>
        </a:p>
      </dgm:t>
    </dgm:pt>
    <dgm:pt modelId="{E77B3FA6-DE5D-4DB7-83D8-5E4DEE19C320}" type="pres">
      <dgm:prSet presAssocID="{0736A567-EA48-4EB8-B4E0-2323E96E2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731498-19E2-44A0-8AF0-FA5C0E56FDA9}" type="pres">
      <dgm:prSet presAssocID="{446CCEA7-5B08-43AE-832C-A8B9B6D5EADB}" presName="hierRoot1" presStyleCnt="0">
        <dgm:presLayoutVars>
          <dgm:hierBranch val="init"/>
        </dgm:presLayoutVars>
      </dgm:prSet>
      <dgm:spPr/>
    </dgm:pt>
    <dgm:pt modelId="{0C02684B-6B7D-4A6E-95ED-9D6F00BB66E8}" type="pres">
      <dgm:prSet presAssocID="{446CCEA7-5B08-43AE-832C-A8B9B6D5EADB}" presName="rootComposite1" presStyleCnt="0"/>
      <dgm:spPr/>
    </dgm:pt>
    <dgm:pt modelId="{8CE101D9-9EAC-489E-BE91-103B0EDCB161}" type="pres">
      <dgm:prSet presAssocID="{446CCEA7-5B08-43AE-832C-A8B9B6D5EADB}" presName="rootText1" presStyleLbl="node0" presStyleIdx="0" presStyleCnt="1" custScaleX="125700" custScaleY="148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627CA-9962-4013-B608-5F027C5FE87A}" type="pres">
      <dgm:prSet presAssocID="{446CCEA7-5B08-43AE-832C-A8B9B6D5EA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F5DBB2-10F2-4ED5-AEA1-BD07D753A102}" type="pres">
      <dgm:prSet presAssocID="{446CCEA7-5B08-43AE-832C-A8B9B6D5EADB}" presName="hierChild2" presStyleCnt="0"/>
      <dgm:spPr/>
    </dgm:pt>
    <dgm:pt modelId="{391600F2-3D24-47A9-975D-2F7948879B68}" type="pres">
      <dgm:prSet presAssocID="{37D38FED-26F8-4EE8-B9DE-BBD6E3A19FB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6405C9C-E402-4433-8CDE-534278AA8267}" type="pres">
      <dgm:prSet presAssocID="{B0E298C2-5AE7-4F36-8E73-CEF48F7A30B0}" presName="hierRoot2" presStyleCnt="0">
        <dgm:presLayoutVars>
          <dgm:hierBranch val="init"/>
        </dgm:presLayoutVars>
      </dgm:prSet>
      <dgm:spPr/>
    </dgm:pt>
    <dgm:pt modelId="{CAE73AA9-3B81-430C-8EB4-1BB20DD119B8}" type="pres">
      <dgm:prSet presAssocID="{B0E298C2-5AE7-4F36-8E73-CEF48F7A30B0}" presName="rootComposite" presStyleCnt="0"/>
      <dgm:spPr/>
    </dgm:pt>
    <dgm:pt modelId="{A472777C-3759-4C81-B31E-C0DC25C0A567}" type="pres">
      <dgm:prSet presAssocID="{B0E298C2-5AE7-4F36-8E73-CEF48F7A30B0}" presName="rootText" presStyleLbl="node2" presStyleIdx="0" presStyleCnt="3" custScaleY="177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52B0B-F4DE-45F4-AE4D-29E6420FB0F7}" type="pres">
      <dgm:prSet presAssocID="{B0E298C2-5AE7-4F36-8E73-CEF48F7A30B0}" presName="rootConnector" presStyleLbl="node2" presStyleIdx="0" presStyleCnt="3"/>
      <dgm:spPr/>
      <dgm:t>
        <a:bodyPr/>
        <a:lstStyle/>
        <a:p>
          <a:endParaRPr lang="ru-RU"/>
        </a:p>
      </dgm:t>
    </dgm:pt>
    <dgm:pt modelId="{4CE406E7-194A-4F38-ADBB-21C37566B622}" type="pres">
      <dgm:prSet presAssocID="{B0E298C2-5AE7-4F36-8E73-CEF48F7A30B0}" presName="hierChild4" presStyleCnt="0"/>
      <dgm:spPr/>
    </dgm:pt>
    <dgm:pt modelId="{9B19EF34-0B05-4C6D-A34A-4FBACB074F6E}" type="pres">
      <dgm:prSet presAssocID="{B0E298C2-5AE7-4F36-8E73-CEF48F7A30B0}" presName="hierChild5" presStyleCnt="0"/>
      <dgm:spPr/>
    </dgm:pt>
    <dgm:pt modelId="{8B7B9625-E08E-417E-8775-77E6E77AB9A7}" type="pres">
      <dgm:prSet presAssocID="{E77FD164-73F5-4ABC-81C4-C6D31ED60F2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A35B51-96AB-4F77-9EC2-CA33AA03D56C}" type="pres">
      <dgm:prSet presAssocID="{84C2190D-C4FB-4987-8790-ADF3DE7EF6A5}" presName="hierRoot2" presStyleCnt="0">
        <dgm:presLayoutVars>
          <dgm:hierBranch val="init"/>
        </dgm:presLayoutVars>
      </dgm:prSet>
      <dgm:spPr/>
    </dgm:pt>
    <dgm:pt modelId="{55BD9EE5-E1BA-4785-9053-4EDBBB26F7BB}" type="pres">
      <dgm:prSet presAssocID="{84C2190D-C4FB-4987-8790-ADF3DE7EF6A5}" presName="rootComposite" presStyleCnt="0"/>
      <dgm:spPr/>
    </dgm:pt>
    <dgm:pt modelId="{15E349C3-4C7E-46EE-B3D5-48C7B9C31851}" type="pres">
      <dgm:prSet presAssocID="{84C2190D-C4FB-4987-8790-ADF3DE7EF6A5}" presName="rootText" presStyleLbl="node2" presStyleIdx="1" presStyleCnt="3" custScaleY="17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8DB153-74DA-48BE-8E4A-10949E7C3BE3}" type="pres">
      <dgm:prSet presAssocID="{84C2190D-C4FB-4987-8790-ADF3DE7EF6A5}" presName="rootConnector" presStyleLbl="node2" presStyleIdx="1" presStyleCnt="3"/>
      <dgm:spPr/>
      <dgm:t>
        <a:bodyPr/>
        <a:lstStyle/>
        <a:p>
          <a:endParaRPr lang="ru-RU"/>
        </a:p>
      </dgm:t>
    </dgm:pt>
    <dgm:pt modelId="{54126463-B5D8-4403-BEBF-EDB0F2D7E864}" type="pres">
      <dgm:prSet presAssocID="{84C2190D-C4FB-4987-8790-ADF3DE7EF6A5}" presName="hierChild4" presStyleCnt="0"/>
      <dgm:spPr/>
    </dgm:pt>
    <dgm:pt modelId="{4C8DF3DF-B333-4DC7-8409-69A225B8D32D}" type="pres">
      <dgm:prSet presAssocID="{84C2190D-C4FB-4987-8790-ADF3DE7EF6A5}" presName="hierChild5" presStyleCnt="0"/>
      <dgm:spPr/>
    </dgm:pt>
    <dgm:pt modelId="{A64604DD-62AE-43BB-80B9-4CE50BD21B0E}" type="pres">
      <dgm:prSet presAssocID="{332C530C-1910-4C87-8B77-D18AF86A872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E076805-DBE6-439E-96F2-342638D7E4B3}" type="pres">
      <dgm:prSet presAssocID="{BF6BA08E-EFC5-4CA4-B175-507EC0FDBDA0}" presName="hierRoot2" presStyleCnt="0">
        <dgm:presLayoutVars>
          <dgm:hierBranch val="init"/>
        </dgm:presLayoutVars>
      </dgm:prSet>
      <dgm:spPr/>
    </dgm:pt>
    <dgm:pt modelId="{23B357BB-D3FA-46FD-8E5F-F4EFB0B22140}" type="pres">
      <dgm:prSet presAssocID="{BF6BA08E-EFC5-4CA4-B175-507EC0FDBDA0}" presName="rootComposite" presStyleCnt="0"/>
      <dgm:spPr/>
    </dgm:pt>
    <dgm:pt modelId="{AD492388-41D3-4803-A827-A02CD6C0A395}" type="pres">
      <dgm:prSet presAssocID="{BF6BA08E-EFC5-4CA4-B175-507EC0FDBDA0}" presName="rootText" presStyleLbl="node2" presStyleIdx="2" presStyleCnt="3" custScaleY="177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96EA1B-40E2-4F7C-B42B-D8A41D6DDCB1}" type="pres">
      <dgm:prSet presAssocID="{BF6BA08E-EFC5-4CA4-B175-507EC0FDBDA0}" presName="rootConnector" presStyleLbl="node2" presStyleIdx="2" presStyleCnt="3"/>
      <dgm:spPr/>
      <dgm:t>
        <a:bodyPr/>
        <a:lstStyle/>
        <a:p>
          <a:endParaRPr lang="ru-RU"/>
        </a:p>
      </dgm:t>
    </dgm:pt>
    <dgm:pt modelId="{FB921C15-19BB-49FE-9DB6-A6988801495A}" type="pres">
      <dgm:prSet presAssocID="{BF6BA08E-EFC5-4CA4-B175-507EC0FDBDA0}" presName="hierChild4" presStyleCnt="0"/>
      <dgm:spPr/>
    </dgm:pt>
    <dgm:pt modelId="{C915147A-9466-40ED-97E5-CF3A8FA955B8}" type="pres">
      <dgm:prSet presAssocID="{BF6BA08E-EFC5-4CA4-B175-507EC0FDBDA0}" presName="hierChild5" presStyleCnt="0"/>
      <dgm:spPr/>
    </dgm:pt>
    <dgm:pt modelId="{2ED5E1BA-6CA0-48DF-A51C-54AC571ED4BF}" type="pres">
      <dgm:prSet presAssocID="{446CCEA7-5B08-43AE-832C-A8B9B6D5EADB}" presName="hierChild3" presStyleCnt="0"/>
      <dgm:spPr/>
    </dgm:pt>
  </dgm:ptLst>
  <dgm:cxnLst>
    <dgm:cxn modelId="{2D56FF3E-5925-46B1-B78F-9652AA327C50}" type="presOf" srcId="{37D38FED-26F8-4EE8-B9DE-BBD6E3A19FBE}" destId="{391600F2-3D24-47A9-975D-2F7948879B68}" srcOrd="0" destOrd="0" presId="urn:microsoft.com/office/officeart/2005/8/layout/orgChart1"/>
    <dgm:cxn modelId="{A9E40336-477D-4311-84DC-F58A173E4055}" srcId="{446CCEA7-5B08-43AE-832C-A8B9B6D5EADB}" destId="{B0E298C2-5AE7-4F36-8E73-CEF48F7A30B0}" srcOrd="0" destOrd="0" parTransId="{37D38FED-26F8-4EE8-B9DE-BBD6E3A19FBE}" sibTransId="{200897E4-A342-4B67-A05C-07E69D5E0438}"/>
    <dgm:cxn modelId="{10D3A432-7065-458E-A698-42FF473B20F2}" srcId="{0736A567-EA48-4EB8-B4E0-2323E96E2CB8}" destId="{446CCEA7-5B08-43AE-832C-A8B9B6D5EADB}" srcOrd="0" destOrd="0" parTransId="{5866E7F2-A255-4D8A-B503-027744CED51A}" sibTransId="{BA1CDDA8-DC3F-426E-BD1E-15B37F3B796D}"/>
    <dgm:cxn modelId="{23FBF41F-F8B9-40B4-A67D-BD57E7066EB8}" type="presOf" srcId="{446CCEA7-5B08-43AE-832C-A8B9B6D5EADB}" destId="{8CE101D9-9EAC-489E-BE91-103B0EDCB161}" srcOrd="0" destOrd="0" presId="urn:microsoft.com/office/officeart/2005/8/layout/orgChart1"/>
    <dgm:cxn modelId="{A59F178C-BB88-4BE1-A8C7-48D5DE8DA9A0}" type="presOf" srcId="{B0E298C2-5AE7-4F36-8E73-CEF48F7A30B0}" destId="{B5352B0B-F4DE-45F4-AE4D-29E6420FB0F7}" srcOrd="1" destOrd="0" presId="urn:microsoft.com/office/officeart/2005/8/layout/orgChart1"/>
    <dgm:cxn modelId="{29364975-95DD-4F3C-99C7-1689780DF789}" type="presOf" srcId="{84C2190D-C4FB-4987-8790-ADF3DE7EF6A5}" destId="{15E349C3-4C7E-46EE-B3D5-48C7B9C31851}" srcOrd="0" destOrd="0" presId="urn:microsoft.com/office/officeart/2005/8/layout/orgChart1"/>
    <dgm:cxn modelId="{D95F2E21-2D46-482C-8932-7D8488A106DC}" type="presOf" srcId="{446CCEA7-5B08-43AE-832C-A8B9B6D5EADB}" destId="{B2C627CA-9962-4013-B608-5F027C5FE87A}" srcOrd="1" destOrd="0" presId="urn:microsoft.com/office/officeart/2005/8/layout/orgChart1"/>
    <dgm:cxn modelId="{41E69D27-6DA0-4005-94DA-A940E9CCEAF9}" srcId="{446CCEA7-5B08-43AE-832C-A8B9B6D5EADB}" destId="{84C2190D-C4FB-4987-8790-ADF3DE7EF6A5}" srcOrd="1" destOrd="0" parTransId="{E77FD164-73F5-4ABC-81C4-C6D31ED60F25}" sibTransId="{4E37C351-798E-4E14-ABB3-70944388B574}"/>
    <dgm:cxn modelId="{27C6DF02-A882-4022-970A-900733D3B693}" srcId="{446CCEA7-5B08-43AE-832C-A8B9B6D5EADB}" destId="{BF6BA08E-EFC5-4CA4-B175-507EC0FDBDA0}" srcOrd="2" destOrd="0" parTransId="{332C530C-1910-4C87-8B77-D18AF86A872B}" sibTransId="{DA023674-4AC8-4897-9049-0615F2D32455}"/>
    <dgm:cxn modelId="{293DE4AC-C4DA-4280-9625-02E3C0EC1255}" type="presOf" srcId="{0736A567-EA48-4EB8-B4E0-2323E96E2CB8}" destId="{E77B3FA6-DE5D-4DB7-83D8-5E4DEE19C320}" srcOrd="0" destOrd="0" presId="urn:microsoft.com/office/officeart/2005/8/layout/orgChart1"/>
    <dgm:cxn modelId="{875B1830-2017-4FE8-B8D5-2556980A345E}" type="presOf" srcId="{E77FD164-73F5-4ABC-81C4-C6D31ED60F25}" destId="{8B7B9625-E08E-417E-8775-77E6E77AB9A7}" srcOrd="0" destOrd="0" presId="urn:microsoft.com/office/officeart/2005/8/layout/orgChart1"/>
    <dgm:cxn modelId="{90D6F858-422D-45FE-8A4A-437046051D20}" type="presOf" srcId="{B0E298C2-5AE7-4F36-8E73-CEF48F7A30B0}" destId="{A472777C-3759-4C81-B31E-C0DC25C0A567}" srcOrd="0" destOrd="0" presId="urn:microsoft.com/office/officeart/2005/8/layout/orgChart1"/>
    <dgm:cxn modelId="{BE19C44F-3D76-49C9-B279-4F9F15152115}" type="presOf" srcId="{84C2190D-C4FB-4987-8790-ADF3DE7EF6A5}" destId="{458DB153-74DA-48BE-8E4A-10949E7C3BE3}" srcOrd="1" destOrd="0" presId="urn:microsoft.com/office/officeart/2005/8/layout/orgChart1"/>
    <dgm:cxn modelId="{377836BB-A0BB-4627-A6F4-058FCF247CAC}" type="presOf" srcId="{BF6BA08E-EFC5-4CA4-B175-507EC0FDBDA0}" destId="{AD492388-41D3-4803-A827-A02CD6C0A395}" srcOrd="0" destOrd="0" presId="urn:microsoft.com/office/officeart/2005/8/layout/orgChart1"/>
    <dgm:cxn modelId="{322EDED0-B72A-451A-8B62-37C116BA0F5E}" type="presOf" srcId="{332C530C-1910-4C87-8B77-D18AF86A872B}" destId="{A64604DD-62AE-43BB-80B9-4CE50BD21B0E}" srcOrd="0" destOrd="0" presId="urn:microsoft.com/office/officeart/2005/8/layout/orgChart1"/>
    <dgm:cxn modelId="{62F4EBAE-AB3B-4683-8C6E-CC0CF79FF277}" type="presOf" srcId="{BF6BA08E-EFC5-4CA4-B175-507EC0FDBDA0}" destId="{BF96EA1B-40E2-4F7C-B42B-D8A41D6DDCB1}" srcOrd="1" destOrd="0" presId="urn:microsoft.com/office/officeart/2005/8/layout/orgChart1"/>
    <dgm:cxn modelId="{D8866016-45C0-441C-A131-0EFD4CF5D144}" type="presParOf" srcId="{E77B3FA6-DE5D-4DB7-83D8-5E4DEE19C320}" destId="{A8731498-19E2-44A0-8AF0-FA5C0E56FDA9}" srcOrd="0" destOrd="0" presId="urn:microsoft.com/office/officeart/2005/8/layout/orgChart1"/>
    <dgm:cxn modelId="{E42BA9F1-6F4A-4B40-A4D3-E6C8DB0094B4}" type="presParOf" srcId="{A8731498-19E2-44A0-8AF0-FA5C0E56FDA9}" destId="{0C02684B-6B7D-4A6E-95ED-9D6F00BB66E8}" srcOrd="0" destOrd="0" presId="urn:microsoft.com/office/officeart/2005/8/layout/orgChart1"/>
    <dgm:cxn modelId="{7F3FB58E-C613-4C7A-81D5-E95830CA7AB7}" type="presParOf" srcId="{0C02684B-6B7D-4A6E-95ED-9D6F00BB66E8}" destId="{8CE101D9-9EAC-489E-BE91-103B0EDCB161}" srcOrd="0" destOrd="0" presId="urn:microsoft.com/office/officeart/2005/8/layout/orgChart1"/>
    <dgm:cxn modelId="{29DC1C98-2870-4906-9FC3-DD9B559CD1A4}" type="presParOf" srcId="{0C02684B-6B7D-4A6E-95ED-9D6F00BB66E8}" destId="{B2C627CA-9962-4013-B608-5F027C5FE87A}" srcOrd="1" destOrd="0" presId="urn:microsoft.com/office/officeart/2005/8/layout/orgChart1"/>
    <dgm:cxn modelId="{1CC872FD-8423-41CE-9821-E1E7E17CEBFA}" type="presParOf" srcId="{A8731498-19E2-44A0-8AF0-FA5C0E56FDA9}" destId="{C7F5DBB2-10F2-4ED5-AEA1-BD07D753A102}" srcOrd="1" destOrd="0" presId="urn:microsoft.com/office/officeart/2005/8/layout/orgChart1"/>
    <dgm:cxn modelId="{76D0B671-8681-439F-8BE5-F942CC7713E9}" type="presParOf" srcId="{C7F5DBB2-10F2-4ED5-AEA1-BD07D753A102}" destId="{391600F2-3D24-47A9-975D-2F7948879B68}" srcOrd="0" destOrd="0" presId="urn:microsoft.com/office/officeart/2005/8/layout/orgChart1"/>
    <dgm:cxn modelId="{BB231223-868D-473A-9BA7-86C96ECF0B5F}" type="presParOf" srcId="{C7F5DBB2-10F2-4ED5-AEA1-BD07D753A102}" destId="{46405C9C-E402-4433-8CDE-534278AA8267}" srcOrd="1" destOrd="0" presId="urn:microsoft.com/office/officeart/2005/8/layout/orgChart1"/>
    <dgm:cxn modelId="{9102D811-A59C-4313-9280-34C7B178A3BE}" type="presParOf" srcId="{46405C9C-E402-4433-8CDE-534278AA8267}" destId="{CAE73AA9-3B81-430C-8EB4-1BB20DD119B8}" srcOrd="0" destOrd="0" presId="urn:microsoft.com/office/officeart/2005/8/layout/orgChart1"/>
    <dgm:cxn modelId="{01DBA130-16DA-4339-BF79-9E7D702CFC57}" type="presParOf" srcId="{CAE73AA9-3B81-430C-8EB4-1BB20DD119B8}" destId="{A472777C-3759-4C81-B31E-C0DC25C0A567}" srcOrd="0" destOrd="0" presId="urn:microsoft.com/office/officeart/2005/8/layout/orgChart1"/>
    <dgm:cxn modelId="{A99DEBE3-B9DB-47F5-ACAC-CA2ECA10B18A}" type="presParOf" srcId="{CAE73AA9-3B81-430C-8EB4-1BB20DD119B8}" destId="{B5352B0B-F4DE-45F4-AE4D-29E6420FB0F7}" srcOrd="1" destOrd="0" presId="urn:microsoft.com/office/officeart/2005/8/layout/orgChart1"/>
    <dgm:cxn modelId="{5DA8523B-586D-4D3B-A536-E3B062BC2994}" type="presParOf" srcId="{46405C9C-E402-4433-8CDE-534278AA8267}" destId="{4CE406E7-194A-4F38-ADBB-21C37566B622}" srcOrd="1" destOrd="0" presId="urn:microsoft.com/office/officeart/2005/8/layout/orgChart1"/>
    <dgm:cxn modelId="{D48BB66A-093F-4F98-8284-994E48DD77CC}" type="presParOf" srcId="{46405C9C-E402-4433-8CDE-534278AA8267}" destId="{9B19EF34-0B05-4C6D-A34A-4FBACB074F6E}" srcOrd="2" destOrd="0" presId="urn:microsoft.com/office/officeart/2005/8/layout/orgChart1"/>
    <dgm:cxn modelId="{A9B2E877-7640-4828-A24C-5A2E99003C04}" type="presParOf" srcId="{C7F5DBB2-10F2-4ED5-AEA1-BD07D753A102}" destId="{8B7B9625-E08E-417E-8775-77E6E77AB9A7}" srcOrd="2" destOrd="0" presId="urn:microsoft.com/office/officeart/2005/8/layout/orgChart1"/>
    <dgm:cxn modelId="{48532AC6-73BE-442C-96BD-60714C710FD8}" type="presParOf" srcId="{C7F5DBB2-10F2-4ED5-AEA1-BD07D753A102}" destId="{31A35B51-96AB-4F77-9EC2-CA33AA03D56C}" srcOrd="3" destOrd="0" presId="urn:microsoft.com/office/officeart/2005/8/layout/orgChart1"/>
    <dgm:cxn modelId="{2826EBE3-1728-4843-8191-CF4BE2F2A9E3}" type="presParOf" srcId="{31A35B51-96AB-4F77-9EC2-CA33AA03D56C}" destId="{55BD9EE5-E1BA-4785-9053-4EDBBB26F7BB}" srcOrd="0" destOrd="0" presId="urn:microsoft.com/office/officeart/2005/8/layout/orgChart1"/>
    <dgm:cxn modelId="{174BD302-B4B0-4136-92B7-DEF6D8ABF7D5}" type="presParOf" srcId="{55BD9EE5-E1BA-4785-9053-4EDBBB26F7BB}" destId="{15E349C3-4C7E-46EE-B3D5-48C7B9C31851}" srcOrd="0" destOrd="0" presId="urn:microsoft.com/office/officeart/2005/8/layout/orgChart1"/>
    <dgm:cxn modelId="{3AF6109F-E171-41F7-B84C-56458D66BFA6}" type="presParOf" srcId="{55BD9EE5-E1BA-4785-9053-4EDBBB26F7BB}" destId="{458DB153-74DA-48BE-8E4A-10949E7C3BE3}" srcOrd="1" destOrd="0" presId="urn:microsoft.com/office/officeart/2005/8/layout/orgChart1"/>
    <dgm:cxn modelId="{B99C6047-1CE4-474D-9873-39A9F80A836A}" type="presParOf" srcId="{31A35B51-96AB-4F77-9EC2-CA33AA03D56C}" destId="{54126463-B5D8-4403-BEBF-EDB0F2D7E864}" srcOrd="1" destOrd="0" presId="urn:microsoft.com/office/officeart/2005/8/layout/orgChart1"/>
    <dgm:cxn modelId="{8D918CCC-713A-49E6-808C-7E84CADB1C40}" type="presParOf" srcId="{31A35B51-96AB-4F77-9EC2-CA33AA03D56C}" destId="{4C8DF3DF-B333-4DC7-8409-69A225B8D32D}" srcOrd="2" destOrd="0" presId="urn:microsoft.com/office/officeart/2005/8/layout/orgChart1"/>
    <dgm:cxn modelId="{ABAC90D9-7605-4854-90C9-F001A60FC640}" type="presParOf" srcId="{C7F5DBB2-10F2-4ED5-AEA1-BD07D753A102}" destId="{A64604DD-62AE-43BB-80B9-4CE50BD21B0E}" srcOrd="4" destOrd="0" presId="urn:microsoft.com/office/officeart/2005/8/layout/orgChart1"/>
    <dgm:cxn modelId="{0F99B097-C048-4DB7-B729-73839DAB0238}" type="presParOf" srcId="{C7F5DBB2-10F2-4ED5-AEA1-BD07D753A102}" destId="{4E076805-DBE6-439E-96F2-342638D7E4B3}" srcOrd="5" destOrd="0" presId="urn:microsoft.com/office/officeart/2005/8/layout/orgChart1"/>
    <dgm:cxn modelId="{B79A1CBC-3556-4913-996C-E9309748B362}" type="presParOf" srcId="{4E076805-DBE6-439E-96F2-342638D7E4B3}" destId="{23B357BB-D3FA-46FD-8E5F-F4EFB0B22140}" srcOrd="0" destOrd="0" presId="urn:microsoft.com/office/officeart/2005/8/layout/orgChart1"/>
    <dgm:cxn modelId="{00D79DEE-84AB-44D8-9F5B-B147725DEF4D}" type="presParOf" srcId="{23B357BB-D3FA-46FD-8E5F-F4EFB0B22140}" destId="{AD492388-41D3-4803-A827-A02CD6C0A395}" srcOrd="0" destOrd="0" presId="urn:microsoft.com/office/officeart/2005/8/layout/orgChart1"/>
    <dgm:cxn modelId="{10024BDC-FFBC-4E3C-88C2-4D712850F1B8}" type="presParOf" srcId="{23B357BB-D3FA-46FD-8E5F-F4EFB0B22140}" destId="{BF96EA1B-40E2-4F7C-B42B-D8A41D6DDCB1}" srcOrd="1" destOrd="0" presId="urn:microsoft.com/office/officeart/2005/8/layout/orgChart1"/>
    <dgm:cxn modelId="{FB1E890A-0D20-4EAE-B43E-3773B42B4DBA}" type="presParOf" srcId="{4E076805-DBE6-439E-96F2-342638D7E4B3}" destId="{FB921C15-19BB-49FE-9DB6-A6988801495A}" srcOrd="1" destOrd="0" presId="urn:microsoft.com/office/officeart/2005/8/layout/orgChart1"/>
    <dgm:cxn modelId="{6A0CB03E-BCE0-4F0C-BD3B-1611D5859145}" type="presParOf" srcId="{4E076805-DBE6-439E-96F2-342638D7E4B3}" destId="{C915147A-9466-40ED-97E5-CF3A8FA955B8}" srcOrd="2" destOrd="0" presId="urn:microsoft.com/office/officeart/2005/8/layout/orgChart1"/>
    <dgm:cxn modelId="{2F1CE2DF-BFCE-482E-BD66-1EF4E323F8AE}" type="presParOf" srcId="{A8731498-19E2-44A0-8AF0-FA5C0E56FDA9}" destId="{2ED5E1BA-6CA0-48DF-A51C-54AC571ED4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4604DD-62AE-43BB-80B9-4CE50BD21B0E}">
      <dsp:nvSpPr>
        <dsp:cNvPr id="0" name=""/>
        <dsp:cNvSpPr/>
      </dsp:nvSpPr>
      <dsp:spPr>
        <a:xfrm>
          <a:off x="4572000" y="2892058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B9625-E08E-417E-8775-77E6E77AB9A7}">
      <dsp:nvSpPr>
        <dsp:cNvPr id="0" name=""/>
        <dsp:cNvSpPr/>
      </dsp:nvSpPr>
      <dsp:spPr>
        <a:xfrm>
          <a:off x="4526280" y="2892058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600F2-3D24-47A9-975D-2F7948879B68}">
      <dsp:nvSpPr>
        <dsp:cNvPr id="0" name=""/>
        <dsp:cNvSpPr/>
      </dsp:nvSpPr>
      <dsp:spPr>
        <a:xfrm>
          <a:off x="1337276" y="2892058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101D9-9EAC-489E-BE91-103B0EDCB161}">
      <dsp:nvSpPr>
        <dsp:cNvPr id="0" name=""/>
        <dsp:cNvSpPr/>
      </dsp:nvSpPr>
      <dsp:spPr>
        <a:xfrm>
          <a:off x="2891815" y="913329"/>
          <a:ext cx="3360369" cy="1978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Состав пчелиной семьи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(80 тысяч)</a:t>
          </a:r>
          <a:endParaRPr lang="ru-RU" sz="2800" kern="1200" dirty="0"/>
        </a:p>
      </dsp:txBody>
      <dsp:txXfrm>
        <a:off x="2891815" y="913329"/>
        <a:ext cx="3360369" cy="1978728"/>
      </dsp:txXfrm>
    </dsp:sp>
    <dsp:sp modelId="{A472777C-3759-4C81-B31E-C0DC25C0A567}">
      <dsp:nvSpPr>
        <dsp:cNvPr id="0" name=""/>
        <dsp:cNvSpPr/>
      </dsp:nvSpPr>
      <dsp:spPr>
        <a:xfrm>
          <a:off x="613" y="3453456"/>
          <a:ext cx="2673325" cy="2373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Самка-матка (царица) –откладывает ежедневно 2-3 тысячи яиц</a:t>
          </a:r>
          <a:endParaRPr lang="ru-RU" sz="2800" kern="1200" dirty="0"/>
        </a:p>
      </dsp:txBody>
      <dsp:txXfrm>
        <a:off x="613" y="3453456"/>
        <a:ext cx="2673325" cy="2373725"/>
      </dsp:txXfrm>
    </dsp:sp>
    <dsp:sp modelId="{15E349C3-4C7E-46EE-B3D5-48C7B9C31851}">
      <dsp:nvSpPr>
        <dsp:cNvPr id="0" name=""/>
        <dsp:cNvSpPr/>
      </dsp:nvSpPr>
      <dsp:spPr>
        <a:xfrm>
          <a:off x="3235337" y="3453456"/>
          <a:ext cx="2673325" cy="2373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Неполовозрелые самки – рабочие пчелы ( несколько десятков тысяч) </a:t>
          </a:r>
          <a:endParaRPr lang="ru-RU" sz="2800" kern="1200" dirty="0"/>
        </a:p>
      </dsp:txBody>
      <dsp:txXfrm>
        <a:off x="3235337" y="3453456"/>
        <a:ext cx="2673325" cy="2373739"/>
      </dsp:txXfrm>
    </dsp:sp>
    <dsp:sp modelId="{AD492388-41D3-4803-A827-A02CD6C0A395}">
      <dsp:nvSpPr>
        <dsp:cNvPr id="0" name=""/>
        <dsp:cNvSpPr/>
      </dsp:nvSpPr>
      <dsp:spPr>
        <a:xfrm>
          <a:off x="6470060" y="3453456"/>
          <a:ext cx="2673325" cy="2373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Самцы-трутни (несколько сот)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6470060" y="3453456"/>
        <a:ext cx="2673325" cy="2373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8BFCD-3D25-4545-9A85-5DF82BFA9954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E92F5-5A17-4174-8FAA-91D845F5D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5580335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   Урок биологии в 7 классе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</a:t>
            </a:r>
            <a:r>
              <a:rPr lang="ru-RU" b="1" dirty="0" smtClean="0"/>
              <a:t>Отряд   </a:t>
            </a:r>
            <a:br>
              <a:rPr lang="ru-RU" b="1" dirty="0" smtClean="0"/>
            </a:br>
            <a:r>
              <a:rPr lang="ru-RU" b="1" dirty="0" smtClean="0"/>
              <a:t>         Перепончатокрылые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H="1">
            <a:off x="8494712" y="5949280"/>
            <a:ext cx="45719" cy="21602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4798368" cy="5818658"/>
          </a:xfrm>
        </p:spPr>
        <p:txBody>
          <a:bodyPr>
            <a:normAutofit/>
          </a:bodyPr>
          <a:lstStyle/>
          <a:p>
            <a:r>
              <a:rPr lang="ru-RU" dirty="0" smtClean="0"/>
              <a:t>3. крылья - …</a:t>
            </a:r>
            <a:br>
              <a:rPr lang="ru-RU" dirty="0" smtClean="0"/>
            </a:br>
            <a:r>
              <a:rPr lang="ru-RU" dirty="0" smtClean="0"/>
              <a:t>4. конечности - …</a:t>
            </a:r>
            <a:endParaRPr lang="ru-RU" dirty="0"/>
          </a:p>
        </p:txBody>
      </p:sp>
      <p:pic>
        <p:nvPicPr>
          <p:cNvPr id="3074" name="Picture 2" descr="C:\Users\Владелец\Desktop\Новая папка (5)\DSC09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260648"/>
            <a:ext cx="425328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589240"/>
            <a:ext cx="7812360" cy="1268760"/>
          </a:xfrm>
        </p:spPr>
        <p:txBody>
          <a:bodyPr>
            <a:normAutofit/>
          </a:bodyPr>
          <a:lstStyle/>
          <a:p>
            <a:r>
              <a:rPr lang="ru-RU" dirty="0" smtClean="0"/>
              <a:t>5. брюшко - …</a:t>
            </a:r>
            <a:endParaRPr lang="ru-RU" dirty="0"/>
          </a:p>
        </p:txBody>
      </p:sp>
      <p:pic>
        <p:nvPicPr>
          <p:cNvPr id="4098" name="Picture 2" descr="C:\Users\Владелец\Desktop\Новая папка (5)\DSC09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500258" cy="55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561662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Роли рабочей пчелы: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79512" y="1196752"/>
            <a:ext cx="3860676" cy="4929411"/>
          </a:xfrm>
        </p:spPr>
        <p:txBody>
          <a:bodyPr/>
          <a:lstStyle/>
          <a:p>
            <a:r>
              <a:rPr lang="ru-RU" dirty="0" smtClean="0"/>
              <a:t> Чистильщица,</a:t>
            </a:r>
          </a:p>
          <a:p>
            <a:r>
              <a:rPr lang="ru-RU" dirty="0" smtClean="0"/>
              <a:t> нянька, </a:t>
            </a:r>
          </a:p>
          <a:p>
            <a:r>
              <a:rPr lang="ru-RU" dirty="0" smtClean="0"/>
              <a:t>сторож, </a:t>
            </a:r>
          </a:p>
          <a:p>
            <a:r>
              <a:rPr lang="ru-RU" dirty="0" err="1" smtClean="0"/>
              <a:t>строительница</a:t>
            </a:r>
            <a:r>
              <a:rPr lang="ru-RU" dirty="0" smtClean="0"/>
              <a:t> сот,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211961" y="2174875"/>
            <a:ext cx="4248471" cy="1902197"/>
          </a:xfrm>
        </p:spPr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азведчица</a:t>
            </a:r>
          </a:p>
          <a:p>
            <a:r>
              <a:rPr lang="ru-RU" dirty="0" smtClean="0"/>
              <a:t>сборщица нектара, приемщица</a:t>
            </a:r>
            <a:endParaRPr lang="ru-RU" dirty="0"/>
          </a:p>
        </p:txBody>
      </p:sp>
      <p:pic>
        <p:nvPicPr>
          <p:cNvPr id="38914" name="Picture 2" descr="C:\Users\Владелец\Desktop\Новая папка (5)\imagesCADD4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421433" cy="1944216"/>
          </a:xfrm>
          <a:prstGeom prst="rect">
            <a:avLst/>
          </a:prstGeom>
          <a:noFill/>
        </p:spPr>
      </p:pic>
      <p:pic>
        <p:nvPicPr>
          <p:cNvPr id="38915" name="Picture 3" descr="C:\Users\Владелец\Desktop\Новая папка (5)\imagesCA162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21088"/>
            <a:ext cx="3244489" cy="2420888"/>
          </a:xfrm>
          <a:prstGeom prst="rect">
            <a:avLst/>
          </a:prstGeom>
          <a:noFill/>
        </p:spPr>
      </p:pic>
      <p:pic>
        <p:nvPicPr>
          <p:cNvPr id="38916" name="Picture 4" descr="C:\Users\Владелец\Desktop\Новая папка (5)\1146545837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3400425"/>
            <a:ext cx="3333750" cy="3457575"/>
          </a:xfrm>
          <a:prstGeom prst="rect">
            <a:avLst/>
          </a:prstGeom>
          <a:noFill/>
        </p:spPr>
      </p:pic>
      <p:pic>
        <p:nvPicPr>
          <p:cNvPr id="38917" name="Picture 5" descr="C:\Users\Владелец\Desktop\Новая папка (5)\imagesCAC315W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2736303" cy="273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581128"/>
            <a:ext cx="79928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Вопрос: </a:t>
            </a:r>
            <a:endParaRPr lang="ru-RU" sz="4000" dirty="0" smtClean="0"/>
          </a:p>
          <a:p>
            <a:r>
              <a:rPr lang="ru-RU" sz="4000" dirty="0" smtClean="0"/>
              <a:t> Может рабочая пчела жить одна? Почему? </a:t>
            </a:r>
            <a:endParaRPr lang="ru-RU" sz="4000" dirty="0"/>
          </a:p>
        </p:txBody>
      </p:sp>
      <p:pic>
        <p:nvPicPr>
          <p:cNvPr id="43013" name="Picture 5" descr="http://www-russia1.narod.ru/images/roenie_pce300x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571" y="188640"/>
            <a:ext cx="5607429" cy="43924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92896"/>
            <a:ext cx="3347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Роение</a:t>
            </a:r>
            <a:r>
              <a:rPr lang="ru-RU" sz="3600" dirty="0" smtClean="0"/>
              <a:t> – создание новой семьи в улье.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32656"/>
            <a:ext cx="3419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Инстинкт</a:t>
            </a:r>
            <a:r>
              <a:rPr lang="ru-RU" sz="3600" dirty="0" smtClean="0"/>
              <a:t> – цепь врожденных рефлексов.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683568" y="58378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Многообразие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перепончатокрылых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C:\Users\Владелец\Desktop\Новая папка (5)\DSC09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424" y="1700808"/>
            <a:ext cx="4090576" cy="4680520"/>
          </a:xfrm>
          <a:prstGeom prst="rect">
            <a:avLst/>
          </a:prstGeom>
          <a:noFill/>
        </p:spPr>
      </p:pic>
      <p:pic>
        <p:nvPicPr>
          <p:cNvPr id="60419" name="Picture 3" descr="C:\Users\Владелец\Desktop\Новая папка (5)\DSC09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3446500" cy="3717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1475654" y="6025668"/>
            <a:ext cx="1224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оса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09120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муравей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6237312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шмели</a:t>
            </a:r>
            <a:endParaRPr lang="ru-RU" sz="3200" dirty="0"/>
          </a:p>
        </p:txBody>
      </p:sp>
      <p:pic>
        <p:nvPicPr>
          <p:cNvPr id="1026" name="Picture 2" descr="F:\Пионер оз29.09.07\(Пионерское озеро 27.06.09\Копия DSC01599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2843808" cy="2785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5201816"/>
            <a:ext cx="3682752" cy="13955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пилильщик</a:t>
            </a:r>
            <a:endParaRPr lang="ru-RU" sz="3200" dirty="0"/>
          </a:p>
        </p:txBody>
      </p:sp>
      <p:pic>
        <p:nvPicPr>
          <p:cNvPr id="6146" name="Picture 2" descr="C:\Users\Владелец\Desktop\Новая папка (5)\DSC09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921111" cy="4525963"/>
          </a:xfrm>
          <a:prstGeom prst="rect">
            <a:avLst/>
          </a:prstGeom>
          <a:noFill/>
        </p:spPr>
      </p:pic>
      <p:pic>
        <p:nvPicPr>
          <p:cNvPr id="2050" name="Picture 2" descr="F:\Пионер оз29.09.07\Для ЮНИОСа\Копия Копия DSC02434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600400" cy="4246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642412"/>
            <a:ext cx="806489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Заполните схему: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Признаки перепончатокрылых: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Образ жизни - …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ротовой аппарат - …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крылья - …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поведение - …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развитие с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Признаки перепончатокрылых:</a:t>
            </a:r>
          </a:p>
          <a:p>
            <a:endParaRPr lang="ru-RU" sz="3600" dirty="0" smtClean="0"/>
          </a:p>
          <a:p>
            <a:r>
              <a:rPr lang="ru-RU" sz="3600" dirty="0" smtClean="0"/>
              <a:t>1. Образ жизни - общественный</a:t>
            </a:r>
          </a:p>
          <a:p>
            <a:r>
              <a:rPr lang="ru-RU" sz="3600" dirty="0" smtClean="0"/>
              <a:t>2. ротовой аппарат – грызущее-   </a:t>
            </a:r>
          </a:p>
          <a:p>
            <a:r>
              <a:rPr lang="ru-RU" sz="3600" dirty="0" smtClean="0"/>
              <a:t>     лижущий</a:t>
            </a:r>
          </a:p>
          <a:p>
            <a:r>
              <a:rPr lang="ru-RU" sz="3600" dirty="0" smtClean="0"/>
              <a:t>3. крылья – 2 пары перепончатых</a:t>
            </a:r>
          </a:p>
          <a:p>
            <a:r>
              <a:rPr lang="ru-RU" sz="3600" dirty="0" smtClean="0"/>
              <a:t>4. поведение - сложное</a:t>
            </a:r>
          </a:p>
          <a:p>
            <a:r>
              <a:rPr lang="ru-RU" sz="3600" dirty="0" smtClean="0"/>
              <a:t>5. развитие - с полным </a:t>
            </a:r>
          </a:p>
          <a:p>
            <a:r>
              <a:rPr lang="ru-RU" sz="3600" dirty="0" smtClean="0"/>
              <a:t>     превращением.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0"/>
            <a:ext cx="655272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/>
                <a:ea typeface="Times New Roman"/>
              </a:rPr>
              <a:t>Использованы ресурсы:</a:t>
            </a:r>
          </a:p>
          <a:p>
            <a:endParaRPr lang="ru-RU" sz="4000" b="1" dirty="0" smtClean="0">
              <a:latin typeface="Times New Roman"/>
              <a:ea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sz="2800" i="1" u="sng" dirty="0" smtClean="0"/>
              <a:t>http</a:t>
            </a:r>
            <a:r>
              <a:rPr lang="ru-RU" sz="2800" i="1" u="sng" dirty="0" smtClean="0"/>
              <a:t>://</a:t>
            </a:r>
            <a:r>
              <a:rPr lang="en-US" sz="2800" i="1" u="sng" dirty="0" smtClean="0"/>
              <a:t>www</a:t>
            </a:r>
            <a:r>
              <a:rPr lang="ru-RU" sz="2800" i="1" u="sng" dirty="0" smtClean="0"/>
              <a:t>-</a:t>
            </a:r>
            <a:r>
              <a:rPr lang="en-US" sz="2800" i="1" u="sng" dirty="0" err="1" smtClean="0"/>
              <a:t>russia</a:t>
            </a:r>
            <a:r>
              <a:rPr lang="ru-RU" sz="2800" i="1" u="sng" dirty="0" smtClean="0"/>
              <a:t>1.</a:t>
            </a:r>
            <a:r>
              <a:rPr lang="en-US" sz="2800" i="1" u="sng" dirty="0" err="1" smtClean="0"/>
              <a:t>narod</a:t>
            </a:r>
            <a:r>
              <a:rPr lang="ru-RU" sz="2800" i="1" u="sng" dirty="0" smtClean="0"/>
              <a:t>.</a:t>
            </a:r>
            <a:r>
              <a:rPr lang="en-US" sz="2800" i="1" u="sng" dirty="0" err="1" smtClean="0"/>
              <a:t>ru</a:t>
            </a:r>
            <a:r>
              <a:rPr lang="ru-RU" sz="2800" i="1" u="sng" dirty="0" smtClean="0"/>
              <a:t>/</a:t>
            </a:r>
            <a:r>
              <a:rPr lang="en-US" sz="2800" i="1" u="sng" dirty="0" err="1" smtClean="0"/>
              <a:t>roenie</a:t>
            </a:r>
            <a:r>
              <a:rPr lang="ru-RU" sz="2800" i="1" u="sng" dirty="0" smtClean="0"/>
              <a:t>14.</a:t>
            </a:r>
            <a:r>
              <a:rPr lang="en-US" sz="2800" i="1" u="sng" dirty="0" smtClean="0"/>
              <a:t>html</a:t>
            </a:r>
            <a:r>
              <a:rPr lang="ru-RU" sz="2800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http://radioheads.net/post134441007/</a:t>
            </a:r>
            <a:endParaRPr lang="ru-RU" sz="2800" i="1" dirty="0" smtClean="0"/>
          </a:p>
          <a:p>
            <a:pPr>
              <a:buFont typeface="Arial" pitchFamily="34" charset="0"/>
              <a:buChar char="•"/>
            </a:pPr>
            <a:r>
              <a:rPr lang="en-US" sz="2800" i="1" u="sng" dirty="0" smtClean="0"/>
              <a:t>http://www.google.ru/search?q=%D0%BF%D1%87%D0%B5%D0%BB%D0%B0+%D1%84%D0%BE%D1%82%D0%BE&amp;hl=ru&amp;newwindow=1&amp;qscrl=1&amp;nord=1&amp;rlz=1T4ACAW_ruRU393RU401&amp;biw=1280&amp;bih=470&amp;site=webhp&amp;prmd=ivns&amp;tbm=isch&amp;tbo=u&amp;source=univ&amp;sa=X&amp;ei=Dms_TteyGoGdOsGUyfkO&amp;sqi=2&amp;ved=0CCQQsAQ</a:t>
            </a:r>
            <a:endParaRPr lang="ru-RU" sz="2800" i="1" u="sng" dirty="0" smtClean="0"/>
          </a:p>
          <a:p>
            <a:endParaRPr lang="ru-RU" sz="4000" dirty="0" smtClean="0">
              <a:latin typeface="Times New Roman"/>
              <a:ea typeface="Times New Roman"/>
            </a:endParaRPr>
          </a:p>
          <a:p>
            <a:pPr>
              <a:buFont typeface="Arial" pitchFamily="34" charset="0"/>
              <a:buChar char="•"/>
            </a:pPr>
            <a:endParaRPr lang="ru-RU" sz="3200" b="1" dirty="0" smtClean="0"/>
          </a:p>
          <a:p>
            <a:endParaRPr lang="ru-RU" sz="4000" dirty="0" smtClean="0">
              <a:latin typeface="Times New Roman"/>
              <a:ea typeface="Times New Roman"/>
            </a:endParaRPr>
          </a:p>
          <a:p>
            <a:r>
              <a:rPr lang="ru-RU" sz="4000" dirty="0" smtClean="0">
                <a:latin typeface="Times New Roman"/>
                <a:ea typeface="Times New Roman"/>
              </a:rPr>
              <a:t> </a:t>
            </a:r>
            <a:endParaRPr lang="ru-RU" sz="4000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933056"/>
            <a:ext cx="8147248" cy="259228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Ответьте на вопросы: </a:t>
            </a:r>
            <a:br>
              <a:rPr lang="ru-RU" dirty="0" smtClean="0"/>
            </a:br>
            <a:r>
              <a:rPr lang="ru-RU" dirty="0" smtClean="0"/>
              <a:t> 1. в чем значение медоносной пчелы?</a:t>
            </a:r>
            <a:br>
              <a:rPr lang="ru-RU" dirty="0" smtClean="0"/>
            </a:br>
            <a:r>
              <a:rPr lang="ru-RU" dirty="0" smtClean="0"/>
              <a:t> 2. каков </a:t>
            </a:r>
            <a:r>
              <a:rPr lang="ru-RU" dirty="0"/>
              <a:t>состав пчелиной семьи?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Владелец\Desktop\Новая папка (5)\318002-3-thum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642641" cy="35010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260648"/>
            <a:ext cx="3528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Медоносная пчела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4320480" cy="5976664"/>
          </a:xfrm>
        </p:spPr>
        <p:txBody>
          <a:bodyPr anchor="t">
            <a:normAutofit fontScale="90000"/>
          </a:bodyPr>
          <a:lstStyle/>
          <a:p>
            <a:pPr lvl="0" algn="l"/>
            <a:r>
              <a:rPr lang="ru-RU" sz="4000" b="1" dirty="0" smtClean="0"/>
              <a:t>Значение медоносной пчелы: </a:t>
            </a:r>
            <a:r>
              <a:rPr lang="ru-RU" sz="3600" dirty="0" smtClean="0"/>
              <a:t>а)опыление цветов,   </a:t>
            </a:r>
            <a:br>
              <a:rPr lang="ru-RU" sz="3600" dirty="0" smtClean="0"/>
            </a:br>
            <a:r>
              <a:rPr lang="ru-RU" sz="3600" dirty="0" smtClean="0"/>
              <a:t> б) мед (нектар + выделения желез медового </a:t>
            </a:r>
            <a:r>
              <a:rPr lang="ru-RU" sz="3600" dirty="0" err="1" smtClean="0"/>
              <a:t>зобика</a:t>
            </a:r>
            <a:r>
              <a:rPr lang="ru-RU" sz="3600" dirty="0" smtClean="0"/>
              <a:t>),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в) воск, </a:t>
            </a:r>
            <a:br>
              <a:rPr lang="ru-RU" sz="3600" dirty="0" smtClean="0"/>
            </a:br>
            <a:r>
              <a:rPr lang="ru-RU" sz="3600" dirty="0" smtClean="0"/>
              <a:t> г) перга,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д</a:t>
            </a:r>
            <a:r>
              <a:rPr lang="ru-RU" sz="3600" dirty="0" smtClean="0"/>
              <a:t>) прополис (пчелиный клей), </a:t>
            </a:r>
            <a:br>
              <a:rPr lang="ru-RU" sz="3600" dirty="0" smtClean="0"/>
            </a:br>
            <a:r>
              <a:rPr lang="ru-RU" sz="3600" dirty="0" smtClean="0"/>
              <a:t> е) пчелиный яд и молочко.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Владелец\Desktop\Новая папка (5)\DSC09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3627168" cy="2754709"/>
          </a:xfrm>
          <a:prstGeom prst="rect">
            <a:avLst/>
          </a:prstGeom>
          <a:noFill/>
        </p:spPr>
      </p:pic>
      <p:pic>
        <p:nvPicPr>
          <p:cNvPr id="4099" name="Picture 3" descr="C:\Users\Владелец\Desktop\Новая папка (5)\1251499716_b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644008" cy="3453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17475"/>
          <a:ext cx="9144000" cy="67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Вопрос: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 найдите отличия во внешнем строении матки, трутня и рабочей пчелы.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 как отразилась во внешнем облике насекомых роль, которую они выполняют? 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988840"/>
            <a:ext cx="2232248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Владелец\Desktop\Новая папка (5)\DSC09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96578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3491880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1. глаза - …</a:t>
            </a:r>
            <a:br>
              <a:rPr lang="ru-RU" dirty="0" smtClean="0"/>
            </a:br>
            <a:r>
              <a:rPr lang="ru-RU" dirty="0" smtClean="0"/>
              <a:t>2. ротовой аппарат - …</a:t>
            </a:r>
            <a:endParaRPr lang="ru-RU" dirty="0"/>
          </a:p>
        </p:txBody>
      </p:sp>
      <p:pic>
        <p:nvPicPr>
          <p:cNvPr id="2050" name="Picture 2" descr="C:\Users\Владелец\Desktop\Новая папка (5)\DSC09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16832"/>
            <a:ext cx="5258808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Рассмотрите особенности строения рабочей пчелы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600200"/>
            <a:ext cx="7546032" cy="4525963"/>
          </a:xfrm>
        </p:spPr>
        <p:txBody>
          <a:bodyPr/>
          <a:lstStyle/>
          <a:p>
            <a:r>
              <a:rPr lang="ru-RU" dirty="0" smtClean="0"/>
              <a:t>Задание: рассмотрите под микроскопом крыло рабочей пчелы, обратите внимание на перепонки и короткие волоски на крыльях. </a:t>
            </a:r>
          </a:p>
          <a:p>
            <a:r>
              <a:rPr lang="ru-RU" dirty="0" smtClean="0"/>
              <a:t>Какую функцию на ваш взгляд эти волоски выполняют?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Владелец\Desktop\Новая папка (5)\fce25d2e65d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7056784" cy="5527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433</TotalTime>
  <Words>272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Урок биологии в 7 классе                             Отряд             Перепончатокрылые</vt:lpstr>
      <vt:lpstr> Ответьте на вопросы:   1. в чем значение медоносной пчелы?  2. каков состав пчелиной семьи? </vt:lpstr>
      <vt:lpstr>Значение медоносной пчелы: а)опыление цветов,     б) мед (нектар + выделения желез медового зобика),   в) воск,   г) перга,   д) прополис (пчелиный клей),   е) пчелиный яд и молочко.  </vt:lpstr>
      <vt:lpstr>Слайд 4</vt:lpstr>
      <vt:lpstr>Слайд 5</vt:lpstr>
      <vt:lpstr>Слайд 6</vt:lpstr>
      <vt:lpstr>1. глаза - … 2. ротовой аппарат - …</vt:lpstr>
      <vt:lpstr>Слайд 8</vt:lpstr>
      <vt:lpstr>Слайд 9</vt:lpstr>
      <vt:lpstr>3. крылья - … 4. конечности - …</vt:lpstr>
      <vt:lpstr>5. брюшко - …</vt:lpstr>
      <vt:lpstr>Роли рабочей пчелы:</vt:lpstr>
      <vt:lpstr>Слайд 13</vt:lpstr>
      <vt:lpstr>Слайд 14</vt:lpstr>
      <vt:lpstr>пилильщик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Перепончатокрылые</dc:title>
  <dc:creator>Владелец</dc:creator>
  <cp:lastModifiedBy>Шешукова </cp:lastModifiedBy>
  <cp:revision>51</cp:revision>
  <dcterms:created xsi:type="dcterms:W3CDTF">2011-06-17T13:01:23Z</dcterms:created>
  <dcterms:modified xsi:type="dcterms:W3CDTF">2015-01-03T23:25:48Z</dcterms:modified>
</cp:coreProperties>
</file>