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DEEF6-4697-4BEB-B335-C572B4554F08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36C0C-1BEF-4396-B45E-AB7462D21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DEEF6-4697-4BEB-B335-C572B4554F08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36C0C-1BEF-4396-B45E-AB7462D21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DEEF6-4697-4BEB-B335-C572B4554F08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36C0C-1BEF-4396-B45E-AB7462D21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DEEF6-4697-4BEB-B335-C572B4554F08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36C0C-1BEF-4396-B45E-AB7462D21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DEEF6-4697-4BEB-B335-C572B4554F08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36C0C-1BEF-4396-B45E-AB7462D21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DEEF6-4697-4BEB-B335-C572B4554F08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36C0C-1BEF-4396-B45E-AB7462D21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DEEF6-4697-4BEB-B335-C572B4554F08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36C0C-1BEF-4396-B45E-AB7462D21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DEEF6-4697-4BEB-B335-C572B4554F08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36C0C-1BEF-4396-B45E-AB7462D21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DEEF6-4697-4BEB-B335-C572B4554F08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36C0C-1BEF-4396-B45E-AB7462D21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DEEF6-4697-4BEB-B335-C572B4554F08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36C0C-1BEF-4396-B45E-AB7462D21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DEEF6-4697-4BEB-B335-C572B4554F08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36C0C-1BEF-4396-B45E-AB7462D21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EDEEF6-4697-4BEB-B335-C572B4554F08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6936C0C-1BEF-4396-B45E-AB7462D21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196752"/>
            <a:ext cx="7406640" cy="1368152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СЕЛЕКЦИЯ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5229200"/>
            <a:ext cx="2250976" cy="936104"/>
          </a:xfrm>
        </p:spPr>
        <p:txBody>
          <a:bodyPr/>
          <a:lstStyle/>
          <a:p>
            <a:r>
              <a:rPr lang="ru-RU" dirty="0" smtClean="0"/>
              <a:t>ТУАЕВА Б.С.</a:t>
            </a:r>
            <a:endParaRPr lang="ru-RU" dirty="0"/>
          </a:p>
        </p:txBody>
      </p:sp>
      <p:pic>
        <p:nvPicPr>
          <p:cNvPr id="12292" name="Picture 4" descr="&amp;Mcy;&amp;iecy;&amp;tcy;&amp;ocy;&amp;dcy;&amp;ycy; &amp;scy;&amp;iecy;&amp;lcy;&amp;iecy;&amp;kcy;&amp;tscy;&amp;icy;&amp;icy; &amp;zhcy;&amp;icy;&amp;vcy;&amp;ocy;&amp;tcy;&amp;ncy;&amp;ycy;&amp;khcy; - &amp;Kcy;&amp;acy;&amp;rcy;&amp;tcy;&amp;icy;&amp;ncy;&amp;kcy;&amp;acy; 5388/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5172075" cy="19431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Mcy;&amp;iecy;&amp;tcy;&amp;ocy;&amp;dcy;&amp;ycy; &amp;scy;&amp;iecy;&amp;lcy;&amp;iecy;&amp;kcy;&amp;tscy;&amp;icy;&amp;icy; &amp;mcy;&amp;icy;&amp;kcy;&amp;rcy;&amp;ocy;&amp;ocy;&amp;rcy;&amp;gcy;&amp;acy;&amp;ncy;&amp;icy;&amp;zcy;&amp;mcy;&amp;ocy;&amp;vcy; - &amp;Pcy;&amp;rcy;&amp;iecy;&amp;zcy;&amp;iecy;&amp;ncy;&amp;tcy;&amp;acy;&amp;tscy;&amp;icy;&amp;yacy; 5392/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01008"/>
            <a:ext cx="8100391" cy="3356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Генная инженерия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- это совокупность методов воздействия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на ДНК, позволяющих переносить наследственную информацию из одного организма в другой.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Клеточная </a:t>
            </a:r>
            <a:r>
              <a:rPr lang="ru-RU" dirty="0" smtClean="0"/>
              <a:t>инженерия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- метод конструирования клеток нового типа путем гибридизации их содержимого.</a:t>
            </a:r>
            <a:endParaRPr lang="ru-RU" dirty="0"/>
          </a:p>
        </p:txBody>
      </p:sp>
      <p:pic>
        <p:nvPicPr>
          <p:cNvPr id="5" name="Рисунок 4" descr="&amp;Mcy;&amp;iecy;&amp;tcy;&amp;ocy;&amp;dcy;&amp;ycy; &amp;kcy;&amp;lcy;&amp;iecy;&amp;tcy;&amp;ocy;&amp;chcy;&amp;ncy;&amp;ocy;&amp;jcy; &amp;icy;&amp;ncy;&amp;zhcy;&amp;iecy;&amp;ncy;&amp;iecy;&amp;rcy;&amp;icy;&amp;icy; - &amp;Kcy;&amp;acy;&amp;rcy;&amp;tcy;&amp;icy;&amp;ncy;&amp;kcy;&amp;acy; 5392/4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24944"/>
            <a:ext cx="77048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628800"/>
            <a:ext cx="7498080" cy="244827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r>
              <a:rPr lang="ru-RU" sz="3600" b="1" dirty="0" smtClean="0"/>
              <a:t>Селекция</a:t>
            </a:r>
            <a:r>
              <a:rPr lang="ru-RU" dirty="0" smtClean="0"/>
              <a:t>- наука изучающая биологические основы и методы создания и улучшения пород животных, сортов растений и штаммов микроорганизмов.</a:t>
            </a:r>
            <a:endParaRPr lang="ru-RU" dirty="0"/>
          </a:p>
        </p:txBody>
      </p:sp>
      <p:pic>
        <p:nvPicPr>
          <p:cNvPr id="4" name="Picture 2" descr="http://im2-tub-ru.yandex.net/i?id=9c97fbf484f1ac9e2e3428238e351da1-6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985" y="3789040"/>
            <a:ext cx="2557375" cy="2664296"/>
          </a:xfrm>
          <a:prstGeom prst="rect">
            <a:avLst/>
          </a:prstGeom>
          <a:noFill/>
        </p:spPr>
      </p:pic>
      <p:pic>
        <p:nvPicPr>
          <p:cNvPr id="11266" name="Picture 2" descr="&amp;Zcy;&amp;iecy;&amp;bcy;&amp;rcy;&amp;ocy;&amp;icy;&amp;dcy; - &amp;gcy;&amp;icy;&amp;bcy;&amp;rcy;&amp;icy;&amp;dcy; &amp;zcy;&amp;iecy;&amp;bcy;&amp;rcy;&amp;ycy; &amp;scy; &amp;ocy;&amp;scy;&amp;lcy;&amp;ocy;&amp;mcy; &amp;Zcy;&amp;iecy;&amp;bcy;&amp;rcy;&amp;ocy;&amp;icy;&amp;dcy; &amp;pcy;&amp;ocy;&amp;yacy;&amp;vcy;&amp;icy;&amp;lcy;&amp;scy;&amp;yacy; &amp;ncy;&amp;acy; &amp;scy;&amp;vcy;&amp;iecy;&amp;tcy; &amp;vcy; &amp;zcy;&amp;acy;&amp;pcy;&amp;ocy;&amp;vcy;&amp;iecy;&amp;dcy;&amp;ncy;&amp;icy;&amp;kcy;&amp;iecy; - &amp;Kcy;&amp;acy;&amp;rcy;&amp;tcy;&amp;icy;&amp;ncy;&amp;kcy;&amp;acy; 5394/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428999"/>
            <a:ext cx="2880320" cy="2840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/>
          <a:lstStyle/>
          <a:p>
            <a:r>
              <a:rPr lang="ru-RU" b="1" dirty="0" smtClean="0"/>
              <a:t>Порода, сорт, штамм </a:t>
            </a:r>
            <a:r>
              <a:rPr lang="ru-RU" dirty="0" smtClean="0"/>
              <a:t>– это искусственно полученные популяции(животных, растений, грибов, бактерий) с нужными для человека свойствами.</a:t>
            </a:r>
            <a:endParaRPr lang="ru-RU" dirty="0"/>
          </a:p>
        </p:txBody>
      </p:sp>
      <p:pic>
        <p:nvPicPr>
          <p:cNvPr id="10242" name="Picture 2" descr="&amp;Icy;&amp;scy;&amp;tcy;&amp;ocy;&amp;rcy;&amp;icy;&amp;yacy; &amp;scy;&amp;iecy;&amp;lcy;&amp;iecy;&amp;k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17032"/>
            <a:ext cx="490651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32656"/>
            <a:ext cx="8034096" cy="5915744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МЕТОДЫ СЕЛЕКЦИИ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grpSp>
        <p:nvGrpSpPr>
          <p:cNvPr id="14" name="Группа 13"/>
          <p:cNvGrpSpPr/>
          <p:nvPr/>
        </p:nvGrpSpPr>
        <p:grpSpPr>
          <a:xfrm>
            <a:off x="1043608" y="620688"/>
            <a:ext cx="7956842" cy="5400600"/>
            <a:chOff x="1403649" y="548535"/>
            <a:chExt cx="7521953" cy="4680665"/>
          </a:xfrm>
        </p:grpSpPr>
        <p:sp>
          <p:nvSpPr>
            <p:cNvPr id="16" name="Полилиния 15"/>
            <p:cNvSpPr/>
            <p:nvPr/>
          </p:nvSpPr>
          <p:spPr>
            <a:xfrm>
              <a:off x="1403649" y="2708920"/>
              <a:ext cx="2382531" cy="1124168"/>
            </a:xfrm>
            <a:custGeom>
              <a:avLst/>
              <a:gdLst>
                <a:gd name="connsiteX0" fmla="*/ 0 w 2724357"/>
                <a:gd name="connsiteY0" fmla="*/ 0 h 1124168"/>
                <a:gd name="connsiteX1" fmla="*/ 2724357 w 2724357"/>
                <a:gd name="connsiteY1" fmla="*/ 0 h 1124168"/>
                <a:gd name="connsiteX2" fmla="*/ 2724357 w 2724357"/>
                <a:gd name="connsiteY2" fmla="*/ 1124168 h 1124168"/>
                <a:gd name="connsiteX3" fmla="*/ 0 w 2724357"/>
                <a:gd name="connsiteY3" fmla="*/ 1124168 h 1124168"/>
                <a:gd name="connsiteX4" fmla="*/ 0 w 2724357"/>
                <a:gd name="connsiteY4" fmla="*/ 0 h 112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4357" h="1124168">
                  <a:moveTo>
                    <a:pt x="0" y="0"/>
                  </a:moveTo>
                  <a:lnTo>
                    <a:pt x="2724357" y="0"/>
                  </a:lnTo>
                  <a:lnTo>
                    <a:pt x="2724357" y="1124168"/>
                  </a:lnTo>
                  <a:lnTo>
                    <a:pt x="0" y="11241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ИСКУССТВЕННЫЙ ОТБОР  </a:t>
              </a:r>
              <a:endParaRPr lang="ru-RU" sz="1800" kern="1200" dirty="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2901239" y="4077072"/>
              <a:ext cx="2042169" cy="1152128"/>
            </a:xfrm>
            <a:custGeom>
              <a:avLst/>
              <a:gdLst>
                <a:gd name="connsiteX0" fmla="*/ 0 w 2829679"/>
                <a:gd name="connsiteY0" fmla="*/ 0 h 1035783"/>
                <a:gd name="connsiteX1" fmla="*/ 2829679 w 2829679"/>
                <a:gd name="connsiteY1" fmla="*/ 0 h 1035783"/>
                <a:gd name="connsiteX2" fmla="*/ 2829679 w 2829679"/>
                <a:gd name="connsiteY2" fmla="*/ 1035783 h 1035783"/>
                <a:gd name="connsiteX3" fmla="*/ 0 w 2829679"/>
                <a:gd name="connsiteY3" fmla="*/ 1035783 h 1035783"/>
                <a:gd name="connsiteX4" fmla="*/ 0 w 2829679"/>
                <a:gd name="connsiteY4" fmla="*/ 0 h 103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679" h="1035783">
                  <a:moveTo>
                    <a:pt x="0" y="0"/>
                  </a:moveTo>
                  <a:lnTo>
                    <a:pt x="2829679" y="0"/>
                  </a:lnTo>
                  <a:lnTo>
                    <a:pt x="2829679" y="1035783"/>
                  </a:lnTo>
                  <a:lnTo>
                    <a:pt x="0" y="10357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ГИБРИДИЗАЦИЯ</a:t>
              </a:r>
              <a:endParaRPr lang="ru-RU" sz="1800" kern="1200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760277" y="4149080"/>
              <a:ext cx="2092626" cy="1080120"/>
            </a:xfrm>
            <a:custGeom>
              <a:avLst/>
              <a:gdLst>
                <a:gd name="connsiteX0" fmla="*/ 0 w 2092626"/>
                <a:gd name="connsiteY0" fmla="*/ 0 h 1029593"/>
                <a:gd name="connsiteX1" fmla="*/ 2092626 w 2092626"/>
                <a:gd name="connsiteY1" fmla="*/ 0 h 1029593"/>
                <a:gd name="connsiteX2" fmla="*/ 2092626 w 2092626"/>
                <a:gd name="connsiteY2" fmla="*/ 1029593 h 1029593"/>
                <a:gd name="connsiteX3" fmla="*/ 0 w 2092626"/>
                <a:gd name="connsiteY3" fmla="*/ 1029593 h 1029593"/>
                <a:gd name="connsiteX4" fmla="*/ 0 w 2092626"/>
                <a:gd name="connsiteY4" fmla="*/ 0 h 102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2626" h="1029593">
                  <a:moveTo>
                    <a:pt x="0" y="0"/>
                  </a:moveTo>
                  <a:lnTo>
                    <a:pt x="2092626" y="0"/>
                  </a:lnTo>
                  <a:lnTo>
                    <a:pt x="2092626" y="1029593"/>
                  </a:lnTo>
                  <a:lnTo>
                    <a:pt x="0" y="10295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ПОЛИПЛОИДИЯ</a:t>
              </a:r>
              <a:endParaRPr lang="ru-RU" sz="1800" kern="12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6781362" y="2708920"/>
              <a:ext cx="2144240" cy="1080120"/>
            </a:xfrm>
            <a:custGeom>
              <a:avLst/>
              <a:gdLst>
                <a:gd name="connsiteX0" fmla="*/ 0 w 2144240"/>
                <a:gd name="connsiteY0" fmla="*/ 0 h 972040"/>
                <a:gd name="connsiteX1" fmla="*/ 2144240 w 2144240"/>
                <a:gd name="connsiteY1" fmla="*/ 0 h 972040"/>
                <a:gd name="connsiteX2" fmla="*/ 2144240 w 2144240"/>
                <a:gd name="connsiteY2" fmla="*/ 972040 h 972040"/>
                <a:gd name="connsiteX3" fmla="*/ 0 w 2144240"/>
                <a:gd name="connsiteY3" fmla="*/ 972040 h 972040"/>
                <a:gd name="connsiteX4" fmla="*/ 0 w 2144240"/>
                <a:gd name="connsiteY4" fmla="*/ 0 h 97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240" h="972040">
                  <a:moveTo>
                    <a:pt x="0" y="0"/>
                  </a:moveTo>
                  <a:lnTo>
                    <a:pt x="2144240" y="0"/>
                  </a:lnTo>
                  <a:lnTo>
                    <a:pt x="2144240" y="972040"/>
                  </a:lnTo>
                  <a:lnTo>
                    <a:pt x="0" y="9720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МУТАГЕНЕЗ</a:t>
              </a:r>
              <a:endParaRPr lang="ru-RU" sz="1800" kern="1200" dirty="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5940150" y="548535"/>
              <a:ext cx="2414839" cy="1069245"/>
            </a:xfrm>
            <a:custGeom>
              <a:avLst/>
              <a:gdLst>
                <a:gd name="connsiteX0" fmla="*/ 0 w 2414839"/>
                <a:gd name="connsiteY0" fmla="*/ 0 h 1069245"/>
                <a:gd name="connsiteX1" fmla="*/ 2414839 w 2414839"/>
                <a:gd name="connsiteY1" fmla="*/ 0 h 1069245"/>
                <a:gd name="connsiteX2" fmla="*/ 2414839 w 2414839"/>
                <a:gd name="connsiteY2" fmla="*/ 1069245 h 1069245"/>
                <a:gd name="connsiteX3" fmla="*/ 0 w 2414839"/>
                <a:gd name="connsiteY3" fmla="*/ 1069245 h 1069245"/>
                <a:gd name="connsiteX4" fmla="*/ 0 w 2414839"/>
                <a:gd name="connsiteY4" fmla="*/ 0 h 106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4839" h="1069245">
                  <a:moveTo>
                    <a:pt x="0" y="0"/>
                  </a:moveTo>
                  <a:lnTo>
                    <a:pt x="2414839" y="0"/>
                  </a:lnTo>
                  <a:lnTo>
                    <a:pt x="2414839" y="1069245"/>
                  </a:lnTo>
                  <a:lnTo>
                    <a:pt x="0" y="10692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КЛЕТОЧНАЯ    ИНЖЕНЕРИЯ</a:t>
              </a: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1421651" y="637670"/>
              <a:ext cx="2568746" cy="1042936"/>
            </a:xfrm>
            <a:custGeom>
              <a:avLst/>
              <a:gdLst>
                <a:gd name="connsiteX0" fmla="*/ 0 w 2525205"/>
                <a:gd name="connsiteY0" fmla="*/ 0 h 1042936"/>
                <a:gd name="connsiteX1" fmla="*/ 2525205 w 2525205"/>
                <a:gd name="connsiteY1" fmla="*/ 0 h 1042936"/>
                <a:gd name="connsiteX2" fmla="*/ 2525205 w 2525205"/>
                <a:gd name="connsiteY2" fmla="*/ 1042936 h 1042936"/>
                <a:gd name="connsiteX3" fmla="*/ 0 w 2525205"/>
                <a:gd name="connsiteY3" fmla="*/ 1042936 h 1042936"/>
                <a:gd name="connsiteX4" fmla="*/ 0 w 2525205"/>
                <a:gd name="connsiteY4" fmla="*/ 0 h 104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205" h="1042936">
                  <a:moveTo>
                    <a:pt x="0" y="0"/>
                  </a:moveTo>
                  <a:lnTo>
                    <a:pt x="2525205" y="0"/>
                  </a:lnTo>
                  <a:lnTo>
                    <a:pt x="2525205" y="1042936"/>
                  </a:lnTo>
                  <a:lnTo>
                    <a:pt x="0" y="10429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ГЕННАЯ ИНЖЕНЕРИЯ      </a:t>
              </a:r>
              <a:endParaRPr lang="ru-RU" sz="1800" kern="1200" dirty="0"/>
            </a:p>
          </p:txBody>
        </p:sp>
      </p:grpSp>
      <p:cxnSp>
        <p:nvCxnSpPr>
          <p:cNvPr id="28" name="Прямая со стрелкой 27"/>
          <p:cNvCxnSpPr/>
          <p:nvPr/>
        </p:nvCxnSpPr>
        <p:spPr>
          <a:xfrm flipH="1">
            <a:off x="2771800" y="2492896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427984" y="256490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4283968" y="2492896"/>
            <a:ext cx="288032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364088" y="2492896"/>
            <a:ext cx="792088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372200" y="2492896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5796136" y="1844824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3563888" y="1916832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Искусственный отбор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- это выбор человеком наиболее ценных для него особей животных и растений данного вида, породы или сорта для получения от них потомства с желательными свойствами.</a:t>
            </a:r>
          </a:p>
          <a:p>
            <a:pPr>
              <a:buNone/>
            </a:pPr>
            <a:endParaRPr lang="ru-RU" b="1" dirty="0" smtClean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059832" y="4149080"/>
            <a:ext cx="43204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/>
              <a:t>Искусственный отбор</a:t>
            </a:r>
          </a:p>
        </p:txBody>
      </p:sp>
      <p:sp>
        <p:nvSpPr>
          <p:cNvPr id="7" name="Овал 6"/>
          <p:cNvSpPr/>
          <p:nvPr/>
        </p:nvSpPr>
        <p:spPr>
          <a:xfrm>
            <a:off x="5292080" y="5229200"/>
            <a:ext cx="3600400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Методический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115616" y="5229200"/>
            <a:ext cx="3672408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/>
              <a:t>Бессознательный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>
            <a:off x="5220072" y="5013176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  <a:endCxn id="8" idx="7"/>
          </p:cNvCxnSpPr>
          <p:nvPr/>
        </p:nvCxnSpPr>
        <p:spPr>
          <a:xfrm flipH="1">
            <a:off x="4250212" y="5013176"/>
            <a:ext cx="969860" cy="374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Гибридизация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- это процесс создания гибридов в результате объединения генетического материала разных половых клеток в одной клетке</a:t>
            </a:r>
            <a:r>
              <a:rPr lang="ru-RU" dirty="0" smtClean="0"/>
              <a:t>.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645024"/>
            <a:ext cx="50405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/>
              <a:t>С</a:t>
            </a:r>
            <a:r>
              <a:rPr lang="ru-RU" sz="2800" b="1" dirty="0" smtClean="0"/>
              <a:t>крещивание (гибридизация)</a:t>
            </a:r>
            <a:endParaRPr lang="ru-RU" sz="2800" dirty="0" smtClean="0"/>
          </a:p>
        </p:txBody>
      </p:sp>
      <p:sp>
        <p:nvSpPr>
          <p:cNvPr id="7" name="Овал 6"/>
          <p:cNvSpPr/>
          <p:nvPr/>
        </p:nvSpPr>
        <p:spPr>
          <a:xfrm>
            <a:off x="1115616" y="4869160"/>
            <a:ext cx="3744416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Внутривидовое</a:t>
            </a:r>
          </a:p>
          <a:p>
            <a:pPr algn="ctr"/>
            <a:r>
              <a:rPr lang="ru-RU" dirty="0" smtClean="0"/>
              <a:t>(инбридинг)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292080" y="4869160"/>
            <a:ext cx="3672408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Межвидовое</a:t>
            </a:r>
          </a:p>
          <a:p>
            <a:pPr algn="ctr"/>
            <a:r>
              <a:rPr lang="ru-RU" dirty="0" smtClean="0"/>
              <a:t>(аутбридинг)</a:t>
            </a:r>
            <a:endParaRPr lang="ru-RU" dirty="0"/>
          </a:p>
        </p:txBody>
      </p:sp>
      <p:cxnSp>
        <p:nvCxnSpPr>
          <p:cNvPr id="10" name="Прямая со стрелкой 9"/>
          <p:cNvCxnSpPr>
            <a:endCxn id="7" idx="0"/>
          </p:cNvCxnSpPr>
          <p:nvPr/>
        </p:nvCxnSpPr>
        <p:spPr>
          <a:xfrm flipH="1">
            <a:off x="2987824" y="4581128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724128" y="4581128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48680"/>
            <a:ext cx="7818072" cy="5699720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 Явление превосходства первого поколения гибридов над обоими родительскими формами называют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гибридной мощью или гетерозисом.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http://im1-tub-ru.yandex.net/i?id=193a729683a3c9e216e114332f1e159c-1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36912"/>
            <a:ext cx="4392488" cy="385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r>
              <a:rPr lang="ru-RU" dirty="0" smtClean="0"/>
              <a:t>утагенез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8172400" cy="480060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это процесс возникновения мутаций под действием различных мутагенов.</a:t>
            </a:r>
          </a:p>
          <a:p>
            <a:pPr algn="ctr">
              <a:buNone/>
            </a:pPr>
            <a:r>
              <a:rPr lang="ru-RU" dirty="0" smtClean="0"/>
              <a:t>                 </a:t>
            </a:r>
            <a:endParaRPr lang="ru-RU" sz="2400" dirty="0" smtClean="0"/>
          </a:p>
        </p:txBody>
      </p:sp>
      <p:sp>
        <p:nvSpPr>
          <p:cNvPr id="4" name="Овал 3"/>
          <p:cNvSpPr/>
          <p:nvPr/>
        </p:nvSpPr>
        <p:spPr>
          <a:xfrm>
            <a:off x="1043608" y="4509120"/>
            <a:ext cx="3672408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Естественные</a:t>
            </a:r>
          </a:p>
          <a:p>
            <a:pPr algn="ctr"/>
            <a:r>
              <a:rPr lang="ru-RU" sz="2400" dirty="0" smtClean="0"/>
              <a:t>(спонтанные</a:t>
            </a:r>
            <a:r>
              <a:rPr lang="ru-RU" sz="2400" dirty="0" smtClean="0"/>
              <a:t>) 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5111552" y="4509120"/>
            <a:ext cx="4032448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800" b="1" dirty="0" smtClean="0"/>
              <a:t>Искусственные  </a:t>
            </a:r>
            <a:r>
              <a:rPr lang="ru-RU" dirty="0" smtClean="0"/>
              <a:t>                   </a:t>
            </a:r>
            <a:r>
              <a:rPr lang="ru-RU" sz="2400" dirty="0" smtClean="0"/>
              <a:t>(индуцированные)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780928"/>
            <a:ext cx="46805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Мутаций </a:t>
            </a:r>
            <a:endParaRPr lang="ru-RU" sz="4000" b="1" dirty="0" smtClean="0"/>
          </a:p>
          <a:p>
            <a:pPr algn="ctr"/>
            <a:r>
              <a:rPr lang="ru-RU" sz="2400" dirty="0" smtClean="0"/>
              <a:t>(</a:t>
            </a:r>
            <a:r>
              <a:rPr lang="ru-RU" sz="2400" dirty="0" smtClean="0"/>
              <a:t>по характеру возникновения)</a:t>
            </a:r>
            <a:endParaRPr lang="ru-RU" sz="2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419872" y="4077072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12160" y="4077072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152128"/>
          </a:xfrm>
        </p:spPr>
        <p:txBody>
          <a:bodyPr/>
          <a:lstStyle/>
          <a:p>
            <a:r>
              <a:rPr lang="ru-RU" dirty="0" smtClean="0"/>
              <a:t>Полиплоидия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30963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- наследственное изменение, характеризующаяся многократным увеличением числа хромосом в клетках организма. Возникает в результате нарушения расхождения хромосом в митозе или мейозе.</a:t>
            </a:r>
            <a:endParaRPr lang="ru-RU" dirty="0"/>
          </a:p>
        </p:txBody>
      </p:sp>
      <p:pic>
        <p:nvPicPr>
          <p:cNvPr id="4098" name="Picture 2" descr="2 n =14 - &amp;Fcy;&amp;ocy;&amp;tcy;&amp;ocy; 14009/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05064"/>
            <a:ext cx="5616624" cy="27326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1880" y="6237313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4n=28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4437112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n=14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231</TotalTime>
  <Words>232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СЕЛЕКЦИЯ</vt:lpstr>
      <vt:lpstr>Слайд 2</vt:lpstr>
      <vt:lpstr>Слайд 3</vt:lpstr>
      <vt:lpstr>Слайд 4</vt:lpstr>
      <vt:lpstr>Искусственный отбор</vt:lpstr>
      <vt:lpstr>Гибридизация</vt:lpstr>
      <vt:lpstr>Слайд 7</vt:lpstr>
      <vt:lpstr>Мутагенез</vt:lpstr>
      <vt:lpstr>Полиплоидия</vt:lpstr>
      <vt:lpstr>Генная инженерия</vt:lpstr>
      <vt:lpstr>Клеточная инженерия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СЕЛЕКЦИЯ</dc:title>
  <dc:creator>Администратор</dc:creator>
  <cp:lastModifiedBy>Администратор</cp:lastModifiedBy>
  <cp:revision>26</cp:revision>
  <dcterms:created xsi:type="dcterms:W3CDTF">2015-01-03T18:41:24Z</dcterms:created>
  <dcterms:modified xsi:type="dcterms:W3CDTF">2015-01-03T22:34:57Z</dcterms:modified>
</cp:coreProperties>
</file>