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2" r:id="rId18"/>
    <p:sldId id="273" r:id="rId19"/>
    <p:sldId id="274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14.08.2012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14.08.2012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14.08.2012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14.08.2012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14.08.2012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14.08.2012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 spokes="3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img0.liveinternet.ru/images/attach/b/3/15/7/15007593_s_52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katyaburg.ru/sites/default/files/pictures/ribalka_lovlya_shuki_osenyu_foto_08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hyperlink" Target="http://zavidovo-std.ru/content/catalog2/_TitleImage_12_59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static.neatorama.com/images/2006-07/four-feet-duck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hyperlink" Target="http://img-fotki.yandex.ru/get/4603/oleg-nt.0/0_39639_4ba43355_X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57620" y="4286256"/>
            <a:ext cx="5286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Составитель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Аксенова Наталья Петровна,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учитель физики, ОБЖ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МБОУ «ООШ № 100 им. С. Е. Цветкова»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4678" y="6143644"/>
            <a:ext cx="3282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 Новокузнецк, 2012г.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571480"/>
            <a:ext cx="771530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ТРЕНИЕ   </a:t>
            </a:r>
          </a:p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   </a:t>
            </a:r>
          </a:p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ЖИВОЙ  ПРИРОДЕ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14282" y="928671"/>
            <a:ext cx="871543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При действии же органов движения у животных и человека трение проявляется как  полезная сила.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5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85720" y="1857364"/>
            <a:ext cx="857256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Чтобы увеличить сцепление с грунтом, стволами  деревьев, на конечностях животных имеется целый ряд различных  приспособлений: когти, острые края копыт, подковные шипы, тело   пресмыкающихся покрыто бугорками и чешуйками.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4857759"/>
            <a:ext cx="8358214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905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01C0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01C0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01C0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01C0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01C0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01C0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5543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8794" y="142852"/>
            <a:ext cx="5481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5. ОРГАНЫ  ДВИЖЕНИЯ.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61" name="Picture 9" descr="http://t3.gstatic.com/images?q=tbn:ANd9GcSreGo_sq6a--oZogLOqzTPKan-GdZkVHMkBk_uqjb1MMT9oXHXmQ"/>
          <p:cNvPicPr>
            <a:picLocks noChangeAspect="1" noChangeArrowheads="1"/>
          </p:cNvPicPr>
          <p:nvPr/>
        </p:nvPicPr>
        <p:blipFill>
          <a:blip r:embed="rId2"/>
          <a:srcRect b="9930"/>
          <a:stretch>
            <a:fillRect/>
          </a:stretch>
        </p:blipFill>
        <p:spPr bwMode="auto">
          <a:xfrm>
            <a:off x="142844" y="4572008"/>
            <a:ext cx="2857520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3" name="Picture 11" descr="http://t2.gstatic.com/images?q=tbn:ANd9GcR1pYMeJ_kMbMYd-RhZnvdE7jMaT5vak_p-VV5k-_hsA6l65ppYa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4071942"/>
            <a:ext cx="3071834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65" name="AutoShape 13" descr="data:image/jpeg;base64,/9j/4AAQSkZJRgABAQAAAQABAAD/2wCEAAkGBhQSEBUUEhQVFRUUFBQVGBQWFRQVFhQVFBUVFBUUFRUXGyYeFxojGRUUHy8gJCcpLCwsFR4xNTAqNSYrLCkBCQoKDgwOGg8PGiwlHyQpLCwsLyosLCopKSwtKiwsKSwsLCwsLCwpLCwpLCwpKSwpLCwsLCksLCwsKSwsLCwsKf/AABEIAL4BCQMBIgACEQEDEQH/xAAbAAACAwEBAQAAAAAAAAAAAAADBAIFBgEAB//EADsQAAEDAwIEBAQEBAYCAwAAAAEAAhEDBCESMQVBUWEGEyJxMoGRoRRCsdFSweHwFSNicpLxFoIHJFP/xAAaAQACAwEBAAAAAAAAAAAAAAACAwABBAUG/8QALhEAAgIBBAECBAYCAwAAAAAAAQIAEQMEEiExQRNRImFxgTKRoeHw8bHBBRTR/9oADAMBAAIRAxEAPwCgoOT1J6p+HV9Te4VjTeuyeJygY55q4aqDrUXOVAw7hHVECrVXHOQHlGJVyLnIJcpPKESjkuTDkRrkIOUwVRkhNSi6ool6G6ogkkw2UenZyu2dOVc29thORJgzObqVjLJcNsro0FDyE7aJm5meuLZVNarBWzr2WNlluL8OMyEnICORHYQCaM7akO5p7yRyKpbJjhurqjRJSwxM0HGB5nG77pplMgL1OzTIZATgYkj2gmlTCG9cbUR3F0Y0GqYakzcwgHimYQlo1ZbNaitpqto8QamWX46qXDuo+2iifh55IdC5BTlOoJSyYwGDpcPTP+FNKdpsBATtGgEkuY8LMrc2JaYQfwndariLBAVf5ARjJFslGfLuGvh3urqm5Z1lQiI5K2o3EiUOUUZEMsA9eLks2ovGoliHcK96A6ooVKqWfVTRKuHc9D1IJqLmpHJcO0ompK61w1VUu4Z9RCFTKC6qhCrlSUTNLw8bLQ0G4WW4RXLtlaXV+abZOyevU5eRwGrzLd7gFEQsTxPxY0bFesvFhcPSJKH1VBq41Ecjdtm4EHCTubDUdlR8L4lVqEkiAFa0r4mZRg7pZIUyH+Ftnkpikxqr7y8JqADAUb74JLoQ8CTdZ4lm57ORQX1WjmqdldjWS533Q6Z1sJDlNwhC+/EuZaUEtEqqpXIBDNQJ90JtZ3mxOPdVukPct69uSEibAyp8U4noZIVRb+L2gepAzoDRjFxsRax+6pEbJVtR46pin4gpvypOvablAFPRlNuHYkbHjTmug7K8bxnCytRzA6QUw27ACqoDMR0Jr7LxaxsBx+a0dt4ipubgyvkF56tkbhnEn0uaQy8zUmX4eZ9VfxDUcrn4kLD0/EZPMKX+MnqrqTdcoW2juilbVoMFAN6880Iv9UpzAkcxa2DLXzlIVksH4UmuWePhi5DcFMLj1A8lQBcua116imhpUlrQ31F0lL1nQruScq1YC0Xh3g4ezU/mqzgPBTWOp/wha62cGHSNgm4lv4jOfq81j00PPmAt7UU3QAjcU4eH0XT0UeI1sAtGZXalwXN0EcspxIPEyjGQQ0wnDPChrazMAEx3Wi4BYNosgjPNPttPIbjYrrgPLJIPus+PAqc+ZuyZ2y8HqduMiW4H6qv4j4iZbQ3DncwOXurZtoDbl2qHaSZ/g6fNZP8A8LPkmpWLvMeC9rR0Pwl3uMqZHfpBIip3kPHyi3EvG2pp0UwDtqO/yCW4dZVrhuqpULWbjqfYdFZ8K4FRpND65aSRMuiB7Ao1zx6g54pteAyDqIBA/wBsxieazjGx5yt9o05h+DAn3r/ER4VwCSX1ZcJ9IccR1IVm5sksaBEZI2HYd0K88SW7Kfo9R2AaP3WcPiSsPhIAJJAgGB0KM5cWLgGJGDU5zubj2v8A8mj/AATKLZiIkkznHdDbRDm6iQCe6yl9xyrVEPdjoBAPv1SJrHqUhtYg4UcTUn/H5CLdufzmtvKoMN3P1SF9YNxIhUdvdOY4OachGu+KPqfEUs6lGHxCaV0roRtPE01tRpNYgP4SXHUCQFSWN8QQDstDRuyWwtWN0yjqZcmN8Td9ypq8MeHiHFW4o6W53U6MH3QruqSYRjGEFiLfI2QhT4kWPwlX1Mpp40tSc7lU3EJB5nG3JaUT/ECq7z5ciags+65qKVHw9ee6UMMMLzStV3EVHbaviCmA9VhcisrylssMSxFRcNVKCsouqIKhRhz1A1Uq6shOropVRt9ZP8H4Ka8uPwj7qtsbF9Yw0YnJWjv+MMs6IYyNRCYgH4m6mbO7cY8f4j+kveH0202gdEhxbjDKD/UN9kh4Se+pNWoZbyCh4tsn1agcdtmj+IprZD6e5REYsKjJ6bH6wXD/ABM6pWw2f4W9+pWjfZvA1vjUeQ2CyvBOD1qVcOIADcudyHZWbvGHmOIYwveJgflAH5ik4shq8k1ZEW9uIfWMVnnztBMmJI/kjVKzgSwiMTp7LGcN4hWqXDi1zRUcY1HZo7Bah1o6mwuqv1VXkbdOTY+pTMeXf0IvNiGMUx5kvPhwplw0iC49+TQOasbi9NUAHppjtz/77odrZtOSMnJ6+08lSeK700HMFE6XHUSRybsBnv8AomuwxqWaYEU5nGNZY8dr07eiTLQ+IY2AXTGD2AXzxrNUvJkuPck9SVO+ui+S9ziTiTkrhaC0RMR7jGIPPfkuPnzHKflO/ptKuBaHZ7MUrOE9YzH7lBeM5BTlWnJgcgSdh8In6lK1HRsZHX++azzYBBvH99kOV1xzleLUEKcXgJXE5wurpqfDqJwPfsrUbiBKY0CYq5pac4KsG35AEKV3ZEjW7BJ2UG0Q3ZalRkJmcurgXL2wrDT3XaLNTp5Krta+owFbiroELoI+4Tm5E2k+5gr14mEK4MNXXUzOopWrU1IXMtF6+UVfRESgSpXRQNaxki50UBIuXRK4FxqOxi13MZEEojCI9uVB7EUoSfmKDqqEXQo05c4NbkkwlE81G+LknPVjwTgjq74dIA9xK0XBvDraQDnjU5aVsNbOkNx7LUmA9tOVm14NrjH3mfvL6nZ0tDAC44WOq25rPJMlzj/cJnxHdirUdp5OiVfeCbRjWmq/LiYbPL2WRyc+TYOAJuwqumxeo3JMd4BVNOjoe2CzknRbio4Pe7DZ32CbqWLXku67pKlZAPcHu9OAGj2mF0KoATCrDISwiFy413OpMqRT/M7v0QKVC3s6T3k4OBPxP7Dsj+JKraFPzBDBGljBA1u6uWQ4bwytxCofVAG7zJE8mtCy5HpgALbxNiYxtJJpR3FrC/cysazWjBcQDIaJyNtz2W7pW7nsZVqH1BskQYEx/QfJVHCvCrWXBbVfr0Na4ACBknJz/pVzxXjbaVRlIsdpcCdQAzH5RJz3PyE8pgU4lJyQNS/rMFxD7/3D3d0+lQNRrWwGavW7TiOnM9lgKly+5c+q4kkuDcDAAGGjpj9Va+J+NOrtDWtc1jZJk7nbMYjP1KqLmm1jWsAALRLySJLjk/TYAdFk1Wf1DSnia9FpvSW2HxGRvLJzG6i2NgJ5k7Ad0GtpA6Rjbpv7kmT80sXFxgY6uPIDnj+8rl0HTLuecxknJwsc6M892JAxymBPsNztulScHrP/AH/JEqPmMHP3jp2XQxoy45xiN9/pyQy4Fr4MrznkmTlMWVg+s/TSaSfsB3PJWl7wBtKG6tdQkTA9I6jujTEzix1FvlRTR7ivCuCOqkF0tZ15u7N/dXTbFlJzTTZmYkkk5VtRpYBd0GOkcknUdL9R2bgd3FdNMC4x85xcmqfKxHj2lTxBhc4xsMqpqvyr3iTAwEAyXDJ/VZp75Kz522zfpfiX5R2i8NMhW9s/VkqstuC1nCQIHcwj3DXUBDnNLv4Wmfr0VoxXkjiVlCuaU2Y6+tJhI3Y07JdvFROWz2mJTI8QMnNBhEbS6Sff+ijZlPmUuF1PAle+rK5pTg4tTBJFvT/9i5wHyU//ACEf/hR/4H90rcvkx/x+F/UQzCmmqpbXhNUrtabiikaeVEKQqghRc1GGiisFXC0Hg3gknznjH5VSUqOpwb1IH1X0qk1tJjGyGgAb4WjCgJ3HxMWrykL6Y8xmjbzBjAVf4s4i1lAsHxPwOw6p6649RpAzUbgcjJPyWOreJm3FyGBg0ucAJ6AyfqpqMtDaOzA0WnBO9h1KKjwSs8amsMdTge62Vjwo6GtY6XMaTiInnCevbwOMCABhI17+nQFNzzplzjPXS3YAb8lWPTriG6OyZ3y/T2HmG4pfm2oanD1uhrKYyXPOw/6QKFe4eBDW0C7L3GHvk8mt2BjrPsi1agqUxVj1uH+XO7S4SI6YyT29lOuw1GhpcR1DTp1dQefylO2lj3MHq7RwK5Pz/n3i1ezpVqzZaavlh2p7jqaHRhu8F05IAgR8lYW1EkEUS3BIMAek8wG9ffHuq+4umWrJe4NaBhogGOgaFgq3iSuK9So1zmF5B0A9MNBHsk5sy4fqZp0+BtSb6A6J55m+4tettKeoBvmPcBBImo7aXHnAz0Eclh+I8RfWqis8n0/DpkZG2nnAPNJVLms4edU1ODi5oc4zkQXADluFZW9Jz7dpcGU6eohroJe4czGqCAZz+2OZm1By8DgTsYNMMPfJ94jc3rzAkuJIhmSZB9MtiDn3THEr0PdPlhjvzgOEaucYxmcIN01lNzHMc+QfiMA9JbGxG/NJ/iGAgQXADqBJ+h/RZprnTVMEACXESewBhonG+fkOiFTpF+dyZyTjH6qNeqXHIAA5N5e5RTcS2ASGjAaOhzBPOSpLgnNJcGsJcRgdfYJtvh+uRPlOHvAP0Jlanw1wBtFgrPMvIlo5NBGXe/8AL3R7/iOCRy59P3W7FpQy7nNTm5taVfZjFxfg7RStg2n8T8uPPVzHy2+S7a22upqiWskDu4/Ee/uhcMYdPw5cS4kk8+UThWXmEQwNzENAx8vZa1FKPYTn5npiR2Z24PIbn7DqqqtyA6/YZJVhfOFMaZkn4j1PQDolAdDS92CREdB091fcz4hXJlJxsEjUOZgDmV3hfCNJBIlx2HRF4Y01amoiWtOJ2JV9QogVCeeOkxGwHJJGIO2+dDJmOJPTEm610Uy6q4Na0ZzHy7+ywF28F7i3Yk8oX0K6Y0tLqkFrcwchoHOOZ7/os7wvwvq/zK2GnIYNyDkaunsh1CM5CrA0edMSs7n9/pM7QtnPcGtBJJhayw8LU6cOqnWen5fpzVi8sZpDQGicCF2pVJ2+qLFpVXk8wc2syZaC/CIve2tINDYaJOwHJA/CU+gTFa0yHEyf0XPIWkJfiKuhQYzJkKJUyuQsxE7VzrK5CfoXKQ0p7glp5ldjOROfYKgtmhAcgAmaKw4a5tD8QGFzgZaOw5oVaxuLkh7gQHHc4DR7LatqwA0CGgR/RL1bguIaB8oWxtNuFE8TkrqCpLUL9/8AUx3iDw/5NEODpdIHZK+D2j8QdQJOg6SBIHUoPH6zn3L2hxcNUNAl2egA7rU8F4SaNvpALajxLjgkHmMdBt3ysWNA2a0HAmzLkK4Kc2W+1f1G2tLtRBHpnftuB3WONyb28a14gNwGtOowMua0c3Hrjn0WsrUopOp0zD3NOTMNbsXE/wBmSPdU3/x1RaKlYmNTGgDqQ8ySP+LfqtOe3dU8eZnwvtxPkPY6+/E0XluLpcA2GhrWtM6GjfOJJMT7AclCtcP1Cjbs8yu8S1uwa2Y1u5xnllQ414jpW7oPrqQYpjOkmYc8jbMGOyV8C8X0CtcPdFd1QajJDmMAaWgdJk/RXmz7BsTuDptL6p3uOPA/niFreA2wX3Dn1qm5yWsB5gAHaVTUvD9BtxUNVxa3Tq9RLvTPqIcM9uuVLiPiZzL5xDiaVcNBBOxEtBx8pjr2SjeIOfXYS6PS8noAQAMHvC5yUzc8m51iCi98VCcXsW3Vcts6QAgBxc1rRoxpcR+Uz0yVX8V4dXoMa2q10N9LSDqaefxTj2Wn4Q+KjyCfU0HPMguA+xU+P1XOoup4OsENbzLiDG5x1nlC1ZNKGBbzMaatlIUDiYaw8P3FzmmwubMaiYb7Anf5LvFeAVbUjzQAT/CZgHriAvodAFrWsiAAB6SIAjYZwk76zL69Oaf+SwlxJIIc8CGA55STndJOlUL3zGLrHL0QKkOBeFgKbalwBqIltGBpY07B07n3z1kr3FuE22kjymB0H4RBE88KzvL/AL/RZzil3J0Dc5PZv9dlqGJEWqmBs2TK93X+pJnE9dJmR8AH0wgMpGq4D8gMk8nEflHZHoUnOGTA7qx4ZZOfIYBDeewAPdS6HMFnUElRzO06fICScABcrU/LEnLz9uwTteoyiCGnUdi/r/t6BUdWuajob8ydh/VXfkzCoZ2+UUrXBNRoG4M+w5lIcZvdbhTacuMHsOab43Xp0qfo+P8Ai5u9+yX4TZaKbq1QS4lsT1JwAls1nb+f0nYxIoAf8vrLmzt202tEew69z0CIy2LCSfzeou2Bnt0G0dlGgCfc/wBgeyjUl1RpE6A0hpJ+N27nAcmxAE9SVo6qYfxA31/n+fvJvp+Y0tcIG4bPxRkB3Xb4dvdddVx36fuu1KmlpIku2a0cz/IBL2rS1sHLuZ5zzU81Br4Qx/KTfbeoOOZ27dgiaOijXrgaQRmV0kn2RL7CE46LQL64kN6c1PWFM24HzXvJUAMhyqOKmLhdAXYXCshnckXFXngqkXXQME6WkqicFsfA/pY9wwSYJ7AI8QthEaptuI/PiaR3Eg0vbUhhADhJGQeayHFOPucSKZLG7F35nD35Dsr7xDwk1WB7YmmC71fmG8LA3FwTOD0659/73Q6vNkX4R17+8zaDFjcbz2PHtLzwRba67nEA+W2R7uMAx2E/Va5z5JM4A9hG5krJeH3vtNVWpTf5VRo9WnboYOeZ+qvqFZ1UaoNOlu1p+J/MPf0E7D5nkmaRgqBfP85g6uzkLeOv2+slc+qlWc4ls03tEGCGCTJ6OcfoIHIqnsvDYp021qtR7CWagKchzi6CGl2NIj3T9y11WmG02F7C9vmOYC7TSBBfMYiAf+R7JnjvERUhzCCDgacgRjEYwiZUd+fEpS2NOOLP6Si80gkU2tpzO3qeZ5uecyk7QeXUedJewsOt0TDmGcTAcd8TKsaNKXCfSCYk5dneAE54hphlA0m82wI5CYJ98/OfdLzKCKELFnKuPNzO1bllV7NFN73z6WgRk7ZPLn0wrOw4SWy+p8Z3yNLQJhonfqSrGjwKnatc5upxOkBxjUAJEY3BJb7Qo3tU+YzXpDZgjeXcge0/dLw4tvxN3NOoy38K9QvDAC3W6S5w5GA1oJiBznfPVdvKek+YSXSQJIjSCRAHbv8AVMVdtU5G/cKsfcsrA6SS2YLo3jOloP3K0mh9ZkDMxsdeZZsqDseyBxC+c70OPpwS1ojYyM7lBqVtIJYNR5N2juf6JZtInnJJyf1UY3xEBAp3XJVKwJJEjpOQPkEOxsh8RyXbzuTtn9k/w/hb6zxTosL3nkBt3J2A7lau24bSsWgu0VqwBLsksYTsBByd5j90h3o8SbiVPND3/ncqLLgLnt1vIp0x1w53+1u591284s2kzy6YhvTqepKQ4v4qdUeRJc7YAA4HQNGwVT+Hc8zVcabTyEF5/ZVuiBiZ++B8+zPV7s1qgx6W/FGJ7e6FxHiTaTMQOjQuXd7Rpt0tLoHt9Ss9bUDcVwPUWzmeiBnK8Dszp4tOG5P4RD8OsH3FTzH/AAA7nZbC1YMQJDdh3/iKVuOHE6GMOlrDLh/FjDUzTaBk7ASYzjoO6dhTbd/3F6rJuKhf6nLkBtQs6gE9mu/KPeD8ly5rtZRc94MNIIgc50x85Um2wJL863Fsjk1gGkAe2J+ZUqxY+WPaHMaRA5T1+XL5phLVQ7iFC3vP4R+vvBU3A+rbaOw6Kdct1biSJhD06ZB5ffoo/g5d5n5tvYIrPFRYHd/aFFpqMncBdpUU1RGmZ6JeldjOlTcAeJYxlhbGdqvG3NRwhmhJ1Lqtb8ysrLfExa9C9K85yyXO5IwtF4R4gGF7Du6CO8LOSpMcQZG4RK203Ay4xkXaZ9QNXUw9CCJO2QY/f5Kpu2Bop0qY9LS1x/2tJyepLgB8ik+H8fNVoBIaWD4BEVJ/MJODgCF1/FzJGk9DJjblAWssHnG9Bkac47VfXaKFIEuPqfiGsb+WXHqR+q7eXrmua24a1lNoMtpv1BzhGlr3DZu/03Vde8Vc2W0xmoWiGQBIBy7GSRG55Jm94Rool5c0OAky6d9xImf5rMzWzV9/b5TYAECrXHj3s9/SSv8AjbnCZIaIAABAA5Dss/U4tWGGNkFxIwSfUZgCepWjqWDBTLXOdUhuHOeSG75AHsI6K34KxjWD0gQ0TjaBJKphkc1dQFy404q/rKTg/ALoua+tFNkTsC/2A5KzvKDajmMbkMdrcZmcRpcRuSY9gFa3F2arRM7AgbAkgEznY7KlpN8whzsMgwwQJ5Z07ARsjTHQrv6xLuS27qvb+cwrrg1TBB0887wcAEcpH2VXxqjGmT6dYlwwRzA2681aVakAAYjbpHT2VDU13D4cAxlN2RqnU4bfJFkNCvJhY2s7vAhr/h9V1OaVSof9MjPzAVhwuxDKLW5BAz3PM/VGF4GjcYR+H6ar5e4spBp9QAJceQaCfulkKrXIdSzpsr79RWpTaMq04JwBj2mrcPdTYPgY0S+oOYk/AO5B32S9xc27DLZJBwXkO+wwqLinih736WuBn5R7pT5IvEjN0L/xNtxHxdToUzStmCjTO4aZe/vUecu9tuyxF7x59V2lmSeQ/UnkqyrcNmaj57N/dRqeJWNbpp0wMRIwfqkl6+U1ppSx3Nyf0EsqVyKAPqmo4eojl2Cp77jfQyVWXV6XbSPnuo2lm6o4Bo3SzmJ+FJ0E0yj4nhra3fXf2+wWus7VtvDWjLmySvcG4T5bYPzT/wCEDnF2ZiAOy1Y8W3k9+YjJmuwOvEnR5FRuqo8wtERpY6Ped/mES2p/T+8I4tQ7UIGt3Mf6RhvtC1EzmqODfZgreoNXaM55HB+yq7CW0wCCNz6t4JJE/KE5TZEg4J3/ANv9f3XbgDQHnZuHH9D/AC+ionndB2/Ds+8XuKhNVpAOkMh3SZx9ky2rg+0rtq2TB2eIP8kt5cEtPWFXI4hcFg3tDUrs1G9tkJlINwERjQ30hRqOGpEoAqA7M5MNSOFxCqExhCyiLS1Ra5Mx0rmldpldJWG53p2FEFdlR1KrlSetbLgvl1qQBmY3JnPvuFiwnbC/dSdI25jqjR9p5mfUYy6/D3L28tBTMid+hIzzBAz9k5bMyC9xMZHKCO3ZJP4o14Dg6IiQf1Tn4slsNIjlCeHUnic9ywFVOcQrNBaJmTkATI7gZPJFfdkQzQ+XkA+l0RvHzStG80kzgmMzvAj90vX4+1jh6iTknMxiB+qpsgAJuCFLGgL4ltXrVGtMMcTGBCXt5ZTaCDgchuee3eVT3XiiRz+qqanHqkQDASm1I8RiaTM60RU0V7xgNBwfoVQM4sdTj8Id17dlWVrpztyUErHkzMZ0sOiRFoy+dxqmBsXHqf22S1bxDUdzMKpXkk5THrpcY8R53ES4ZJ/RLurHkgyukq9/EaMajqec6VFeR7WjqKWAWMMkAXJW9m55wFseD2TWAEjKV4NbAbq5ewNIK6OFAgucrPmLttEWfcxcEcolWdOsNQIQWW7S6YyeamyoATMYT1NDmIchiCICg/8A+xVAM6XCOgkTsn6daHDGx5TKhb2rZMAB7tz1PQoTKkOLcF0xHTuQiBIFRDkOwYRMAtq1nBhDTUJa48/4gOwMqdy7VRqtA+Jmke52+6s9P5HCG9eh6quY71OYN2OIMiM8vcRz7qjwNsgaz6ldQVpUewta74hE+8cigUnE1qhIgEyE/Wb6dWxb6fkdioQS0t5tz7qefpKviveTrkY6pF1MmpKYpUpOeX8l0N9SNeTKewDUNTapwusEbqPnBNZgIvGhInz8FSa5dbC60rmTv3OuchFE0kqLmAblSQQjKeJQ3vQnXAHdBNwgLgeYQQmN+ZCky9e3ZxCRNcqBeUs5VhelfcsK985xBc7ZAdV7pbK6KRQnL8oQRRJueoypttSjMsSh3kyFlEVXNKs22KM2yCq7gHUKJT+WV0UT0V2LQKQtwqqLOpHtKVtqVM2RVyKIXS0KwBBOpMovwbuicsrctMlOkhSarFA2JTZyRUctruE0/iQIgqqKA8pvrMBUzhQTcv6HFIAlRubwFwePiByOoVDqK75pV+uZBjrqaxnFW890tdXbfMbUb8Xwu/1N5fMFZs3B6qPnnqrOoJ8Slw1NkzizTOd0KrVmo545sZq92lwB+kfQLJm6PVHocTcDui/7F9yejQoTTsvwQe4Q7e7GOSoHX07Ynkim8BaOo2KZ64g+kKl1a1hLsrtk0l6oaV6RJ5q64LeBxTMeQMQIt02gyxrswk9Cev3wFW+ctZqZxuAmRqUg34igOvANgk3OndeC4xznxPQDF7wr7px5oRKIyjKZo2YSiWbuEWVIm1hKI21KuKNkE021CqpmbVV1KJtgUxT4arbygubKVEnUMYm2wCmLUI76iGaiuBuYzgpBEaAg617zFchBMM5yGaiG6ohkqpYSH85cNdLkqBKlwwgjH4hd86UpKm0qQighyV1r0LzFA1VdyttxnzFFzkv5i75iq5NkMHLzig61DWpL2QpCgVAvQXVlUYqGGIXtkIVlIVJUhbTDNqIvmJYKRVwCohPMhWPCbvS5VEItDBRoxVgYLoCJprq+LzhR8kofCqckSrzygusgJFzm5HCmp//Z"/>
          <p:cNvSpPr>
            <a:spLocks noChangeAspect="1" noChangeArrowheads="1"/>
          </p:cNvSpPr>
          <p:nvPr/>
        </p:nvSpPr>
        <p:spPr bwMode="auto">
          <a:xfrm>
            <a:off x="0" y="-868363"/>
            <a:ext cx="2524125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3567" name="AutoShape 15" descr="data:image/jpeg;base64,/9j/4AAQSkZJRgABAQAAAQABAAD/2wCEAAkGBhQSEBUUEhQVFRUUFBQVGBQWFRQVFhQVFBUVFBUUFRUXGyYeFxojGRUUHy8gJCcpLCwsFR4xNTAqNSYrLCkBCQoKDgwOGg8PGiwlHyQpLCwsLyosLCopKSwtKiwsKSwsLCwsLCwpLCwpLCwpKSwpLCwsLCksLCwsKSwsLCwsKf/AABEIAL4BCQMBIgACEQEDEQH/xAAbAAACAwEBAQAAAAAAAAAAAAADBAIFBgEAB//EADsQAAEDAwIEBAQEBAYCAwAAAAEAAhEDBCESMQVBUWEGEyJxMoGRoRRCsdFSweHwFSNicpLxFoIHJFP/xAAaAQACAwEBAAAAAAAAAAAAAAACAwABBAUG/8QALhEAAgIBBAECBAYCAwAAAAAAAQIAEQMEEiExQRNRImFxgTKRoeHw8bHBBRTR/9oADAMBAAIRAxEAPwCgoOT1J6p+HV9Te4VjTeuyeJygY55q4aqDrUXOVAw7hHVECrVXHOQHlGJVyLnIJcpPKESjkuTDkRrkIOUwVRkhNSi6ool6G6ogkkw2UenZyu2dOVc29thORJgzObqVjLJcNsro0FDyE7aJm5meuLZVNarBWzr2WNlluL8OMyEnICORHYQCaM7akO5p7yRyKpbJjhurqjRJSwxM0HGB5nG77pplMgL1OzTIZATgYkj2gmlTCG9cbUR3F0Y0GqYakzcwgHimYQlo1ZbNaitpqto8QamWX46qXDuo+2iifh55IdC5BTlOoJSyYwGDpcPTP+FNKdpsBATtGgEkuY8LMrc2JaYQfwndariLBAVf5ARjJFslGfLuGvh3urqm5Z1lQiI5K2o3EiUOUUZEMsA9eLks2ovGoliHcK96A6ooVKqWfVTRKuHc9D1IJqLmpHJcO0ompK61w1VUu4Z9RCFTKC6qhCrlSUTNLw8bLQ0G4WW4RXLtlaXV+abZOyevU5eRwGrzLd7gFEQsTxPxY0bFesvFhcPSJKH1VBq41Ecjdtm4EHCTubDUdlR8L4lVqEkiAFa0r4mZRg7pZIUyH+Ftnkpikxqr7y8JqADAUb74JLoQ8CTdZ4lm57ORQX1WjmqdldjWS533Q6Z1sJDlNwhC+/EuZaUEtEqqpXIBDNQJ90JtZ3mxOPdVukPct69uSEibAyp8U4noZIVRb+L2gepAzoDRjFxsRax+6pEbJVtR46pin4gpvypOvablAFPRlNuHYkbHjTmug7K8bxnCytRzA6QUw27ACqoDMR0Jr7LxaxsBx+a0dt4ipubgyvkF56tkbhnEn0uaQy8zUmX4eZ9VfxDUcrn4kLD0/EZPMKX+MnqrqTdcoW2juilbVoMFAN6880Iv9UpzAkcxa2DLXzlIVksH4UmuWePhi5DcFMLj1A8lQBcua116imhpUlrQ31F0lL1nQruScq1YC0Xh3g4ezU/mqzgPBTWOp/wha62cGHSNgm4lv4jOfq81j00PPmAt7UU3QAjcU4eH0XT0UeI1sAtGZXalwXN0EcspxIPEyjGQQ0wnDPChrazMAEx3Wi4BYNosgjPNPttPIbjYrrgPLJIPus+PAqc+ZuyZ2y8HqduMiW4H6qv4j4iZbQ3DncwOXurZtoDbl2qHaSZ/g6fNZP8A8LPkmpWLvMeC9rR0Pwl3uMqZHfpBIip3kPHyi3EvG2pp0UwDtqO/yCW4dZVrhuqpULWbjqfYdFZ8K4FRpND65aSRMuiB7Ao1zx6g54pteAyDqIBA/wBsxieazjGx5yt9o05h+DAn3r/ER4VwCSX1ZcJ9IccR1IVm5sksaBEZI2HYd0K88SW7Kfo9R2AaP3WcPiSsPhIAJJAgGB0KM5cWLgGJGDU5zubj2v8A8mj/AATKLZiIkkznHdDbRDm6iQCe6yl9xyrVEPdjoBAPv1SJrHqUhtYg4UcTUn/H5CLdufzmtvKoMN3P1SF9YNxIhUdvdOY4OachGu+KPqfEUs6lGHxCaV0roRtPE01tRpNYgP4SXHUCQFSWN8QQDstDRuyWwtWN0yjqZcmN8Td9ypq8MeHiHFW4o6W53U6MH3QruqSYRjGEFiLfI2QhT4kWPwlX1Mpp40tSc7lU3EJB5nG3JaUT/ECq7z5ciags+65qKVHw9ee6UMMMLzStV3EVHbaviCmA9VhcisrylssMSxFRcNVKCsouqIKhRhz1A1Uq6shOropVRt9ZP8H4Ka8uPwj7qtsbF9Yw0YnJWjv+MMs6IYyNRCYgH4m6mbO7cY8f4j+kveH0202gdEhxbjDKD/UN9kh4Se+pNWoZbyCh4tsn1agcdtmj+IprZD6e5REYsKjJ6bH6wXD/ABM6pWw2f4W9+pWjfZvA1vjUeQ2CyvBOD1qVcOIADcudyHZWbvGHmOIYwveJgflAH5ik4shq8k1ZEW9uIfWMVnnztBMmJI/kjVKzgSwiMTp7LGcN4hWqXDi1zRUcY1HZo7Bah1o6mwuqv1VXkbdOTY+pTMeXf0IvNiGMUx5kvPhwplw0iC49+TQOasbi9NUAHppjtz/77odrZtOSMnJ6+08lSeK700HMFE6XHUSRybsBnv8AomuwxqWaYEU5nGNZY8dr07eiTLQ+IY2AXTGD2AXzxrNUvJkuPck9SVO+ui+S9ziTiTkrhaC0RMR7jGIPPfkuPnzHKflO/ptKuBaHZ7MUrOE9YzH7lBeM5BTlWnJgcgSdh8In6lK1HRsZHX++azzYBBvH99kOV1xzleLUEKcXgJXE5wurpqfDqJwPfsrUbiBKY0CYq5pac4KsG35AEKV3ZEjW7BJ2UG0Q3ZalRkJmcurgXL2wrDT3XaLNTp5Krta+owFbiroELoI+4Tm5E2k+5gr14mEK4MNXXUzOopWrU1IXMtF6+UVfRESgSpXRQNaxki50UBIuXRK4FxqOxi13MZEEojCI9uVB7EUoSfmKDqqEXQo05c4NbkkwlE81G+LknPVjwTgjq74dIA9xK0XBvDraQDnjU5aVsNbOkNx7LUmA9tOVm14NrjH3mfvL6nZ0tDAC44WOq25rPJMlzj/cJnxHdirUdp5OiVfeCbRjWmq/LiYbPL2WRyc+TYOAJuwqumxeo3JMd4BVNOjoe2CzknRbio4Pe7DZ32CbqWLXku67pKlZAPcHu9OAGj2mF0KoATCrDISwiFy413OpMqRT/M7v0QKVC3s6T3k4OBPxP7Dsj+JKraFPzBDBGljBA1u6uWQ4bwytxCofVAG7zJE8mtCy5HpgALbxNiYxtJJpR3FrC/cysazWjBcQDIaJyNtz2W7pW7nsZVqH1BskQYEx/QfJVHCvCrWXBbVfr0Na4ACBknJz/pVzxXjbaVRlIsdpcCdQAzH5RJz3PyE8pgU4lJyQNS/rMFxD7/3D3d0+lQNRrWwGavW7TiOnM9lgKly+5c+q4kkuDcDAAGGjpj9Va+J+NOrtDWtc1jZJk7nbMYjP1KqLmm1jWsAALRLySJLjk/TYAdFk1Wf1DSnia9FpvSW2HxGRvLJzG6i2NgJ5k7Ad0GtpA6Rjbpv7kmT80sXFxgY6uPIDnj+8rl0HTLuecxknJwsc6M892JAxymBPsNztulScHrP/AH/JEqPmMHP3jp2XQxoy45xiN9/pyQy4Fr4MrznkmTlMWVg+s/TSaSfsB3PJWl7wBtKG6tdQkTA9I6jujTEzix1FvlRTR7ivCuCOqkF0tZ15u7N/dXTbFlJzTTZmYkkk5VtRpYBd0GOkcknUdL9R2bgd3FdNMC4x85xcmqfKxHj2lTxBhc4xsMqpqvyr3iTAwEAyXDJ/VZp75Kz522zfpfiX5R2i8NMhW9s/VkqstuC1nCQIHcwj3DXUBDnNLv4Wmfr0VoxXkjiVlCuaU2Y6+tJhI3Y07JdvFROWz2mJTI8QMnNBhEbS6Sff+ijZlPmUuF1PAle+rK5pTg4tTBJFvT/9i5wHyU//ACEf/hR/4H90rcvkx/x+F/UQzCmmqpbXhNUrtabiikaeVEKQqghRc1GGiisFXC0Hg3gknznjH5VSUqOpwb1IH1X0qk1tJjGyGgAb4WjCgJ3HxMWrykL6Y8xmjbzBjAVf4s4i1lAsHxPwOw6p6649RpAzUbgcjJPyWOreJm3FyGBg0ucAJ6AyfqpqMtDaOzA0WnBO9h1KKjwSs8amsMdTge62Vjwo6GtY6XMaTiInnCevbwOMCABhI17+nQFNzzplzjPXS3YAb8lWPTriG6OyZ3y/T2HmG4pfm2oanD1uhrKYyXPOw/6QKFe4eBDW0C7L3GHvk8mt2BjrPsi1agqUxVj1uH+XO7S4SI6YyT29lOuw1GhpcR1DTp1dQefylO2lj3MHq7RwK5Pz/n3i1ezpVqzZaavlh2p7jqaHRhu8F05IAgR8lYW1EkEUS3BIMAek8wG9ffHuq+4umWrJe4NaBhogGOgaFgq3iSuK9So1zmF5B0A9MNBHsk5sy4fqZp0+BtSb6A6J55m+4tettKeoBvmPcBBImo7aXHnAz0Eclh+I8RfWqis8n0/DpkZG2nnAPNJVLms4edU1ODi5oc4zkQXADluFZW9Jz7dpcGU6eohroJe4czGqCAZz+2OZm1By8DgTsYNMMPfJ94jc3rzAkuJIhmSZB9MtiDn3THEr0PdPlhjvzgOEaucYxmcIN01lNzHMc+QfiMA9JbGxG/NJ/iGAgQXADqBJ+h/RZprnTVMEACXESewBhonG+fkOiFTpF+dyZyTjH6qNeqXHIAA5N5e5RTcS2ASGjAaOhzBPOSpLgnNJcGsJcRgdfYJtvh+uRPlOHvAP0Jlanw1wBtFgrPMvIlo5NBGXe/8AL3R7/iOCRy59P3W7FpQy7nNTm5taVfZjFxfg7RStg2n8T8uPPVzHy2+S7a22upqiWskDu4/Ee/uhcMYdPw5cS4kk8+UThWXmEQwNzENAx8vZa1FKPYTn5npiR2Z24PIbn7DqqqtyA6/YZJVhfOFMaZkn4j1PQDolAdDS92CREdB091fcz4hXJlJxsEjUOZgDmV3hfCNJBIlx2HRF4Y01amoiWtOJ2JV9QogVCeeOkxGwHJJGIO2+dDJmOJPTEm610Uy6q4Na0ZzHy7+ywF28F7i3Yk8oX0K6Y0tLqkFrcwchoHOOZ7/os7wvwvq/zK2GnIYNyDkaunsh1CM5CrA0edMSs7n9/pM7QtnPcGtBJJhayw8LU6cOqnWen5fpzVi8sZpDQGicCF2pVJ2+qLFpVXk8wc2syZaC/CIve2tINDYaJOwHJA/CU+gTFa0yHEyf0XPIWkJfiKuhQYzJkKJUyuQsxE7VzrK5CfoXKQ0p7glp5ldjOROfYKgtmhAcgAmaKw4a5tD8QGFzgZaOw5oVaxuLkh7gQHHc4DR7LatqwA0CGgR/RL1bguIaB8oWxtNuFE8TkrqCpLUL9/8AUx3iDw/5NEODpdIHZK+D2j8QdQJOg6SBIHUoPH6zn3L2hxcNUNAl2egA7rU8F4SaNvpALajxLjgkHmMdBt3ysWNA2a0HAmzLkK4Kc2W+1f1G2tLtRBHpnftuB3WONyb28a14gNwGtOowMua0c3Hrjn0WsrUopOp0zD3NOTMNbsXE/wBmSPdU3/x1RaKlYmNTGgDqQ8ySP+LfqtOe3dU8eZnwvtxPkPY6+/E0XluLpcA2GhrWtM6GjfOJJMT7AclCtcP1Cjbs8yu8S1uwa2Y1u5xnllQ414jpW7oPrqQYpjOkmYc8jbMGOyV8C8X0CtcPdFd1QajJDmMAaWgdJk/RXmz7BsTuDptL6p3uOPA/niFreA2wX3Dn1qm5yWsB5gAHaVTUvD9BtxUNVxa3Tq9RLvTPqIcM9uuVLiPiZzL5xDiaVcNBBOxEtBx8pjr2SjeIOfXYS6PS8noAQAMHvC5yUzc8m51iCi98VCcXsW3Vcts6QAgBxc1rRoxpcR+Uz0yVX8V4dXoMa2q10N9LSDqaefxTj2Wn4Q+KjyCfU0HPMguA+xU+P1XOoup4OsENbzLiDG5x1nlC1ZNKGBbzMaatlIUDiYaw8P3FzmmwubMaiYb7Anf5LvFeAVbUjzQAT/CZgHriAvodAFrWsiAAB6SIAjYZwk76zL69Oaf+SwlxJIIc8CGA55STndJOlUL3zGLrHL0QKkOBeFgKbalwBqIltGBpY07B07n3z1kr3FuE22kjymB0H4RBE88KzvL/AL/RZzil3J0Dc5PZv9dlqGJEWqmBs2TK93X+pJnE9dJmR8AH0wgMpGq4D8gMk8nEflHZHoUnOGTA7qx4ZZOfIYBDeewAPdS6HMFnUElRzO06fICScABcrU/LEnLz9uwTteoyiCGnUdi/r/t6BUdWuajob8ydh/VXfkzCoZ2+UUrXBNRoG4M+w5lIcZvdbhTacuMHsOab43Xp0qfo+P8Ai5u9+yX4TZaKbq1QS4lsT1JwAls1nb+f0nYxIoAf8vrLmzt202tEew69z0CIy2LCSfzeou2Bnt0G0dlGgCfc/wBgeyjUl1RpE6A0hpJ+N27nAcmxAE9SVo6qYfxA31/n+fvJvp+Y0tcIG4bPxRkB3Xb4dvdddVx36fuu1KmlpIku2a0cz/IBL2rS1sHLuZ5zzU81Br4Qx/KTfbeoOOZ27dgiaOijXrgaQRmV0kn2RL7CE46LQL64kN6c1PWFM24HzXvJUAMhyqOKmLhdAXYXCshnckXFXngqkXXQME6WkqicFsfA/pY9wwSYJ7AI8QthEaptuI/PiaR3Eg0vbUhhADhJGQeayHFOPucSKZLG7F35nD35Dsr7xDwk1WB7YmmC71fmG8LA3FwTOD0659/73Q6vNkX4R17+8zaDFjcbz2PHtLzwRba67nEA+W2R7uMAx2E/Va5z5JM4A9hG5krJeH3vtNVWpTf5VRo9WnboYOeZ+qvqFZ1UaoNOlu1p+J/MPf0E7D5nkmaRgqBfP85g6uzkLeOv2+slc+qlWc4ls03tEGCGCTJ6OcfoIHIqnsvDYp021qtR7CWagKchzi6CGl2NIj3T9y11WmG02F7C9vmOYC7TSBBfMYiAf+R7JnjvERUhzCCDgacgRjEYwiZUd+fEpS2NOOLP6Si80gkU2tpzO3qeZ5uecyk7QeXUedJewsOt0TDmGcTAcd8TKsaNKXCfSCYk5dneAE54hphlA0m82wI5CYJ98/OfdLzKCKELFnKuPNzO1bllV7NFN73z6WgRk7ZPLn0wrOw4SWy+p8Z3yNLQJhonfqSrGjwKnatc5upxOkBxjUAJEY3BJb7Qo3tU+YzXpDZgjeXcge0/dLw4tvxN3NOoy38K9QvDAC3W6S5w5GA1oJiBznfPVdvKek+YSXSQJIjSCRAHbv8AVMVdtU5G/cKsfcsrA6SS2YLo3jOloP3K0mh9ZkDMxsdeZZsqDseyBxC+c70OPpwS1ojYyM7lBqVtIJYNR5N2juf6JZtInnJJyf1UY3xEBAp3XJVKwJJEjpOQPkEOxsh8RyXbzuTtn9k/w/hb6zxTosL3nkBt3J2A7lau24bSsWgu0VqwBLsksYTsBByd5j90h3o8SbiVPND3/ncqLLgLnt1vIp0x1w53+1u591284s2kzy6YhvTqepKQ4v4qdUeRJc7YAA4HQNGwVT+Hc8zVcabTyEF5/ZVuiBiZ++B8+zPV7s1qgx6W/FGJ7e6FxHiTaTMQOjQuXd7Rpt0tLoHt9Ss9bUDcVwPUWzmeiBnK8Dszp4tOG5P4RD8OsH3FTzH/AAA7nZbC1YMQJDdh3/iKVuOHE6GMOlrDLh/FjDUzTaBk7ASYzjoO6dhTbd/3F6rJuKhf6nLkBtQs6gE9mu/KPeD8ly5rtZRc94MNIIgc50x85Um2wJL863Fsjk1gGkAe2J+ZUqxY+WPaHMaRA5T1+XL5phLVQ7iFC3vP4R+vvBU3A+rbaOw6Kdct1biSJhD06ZB5ffoo/g5d5n5tvYIrPFRYHd/aFFpqMncBdpUU1RGmZ6JeldjOlTcAeJYxlhbGdqvG3NRwhmhJ1Lqtb8ysrLfExa9C9K85yyXO5IwtF4R4gGF7Du6CO8LOSpMcQZG4RK203Ay4xkXaZ9QNXUw9CCJO2QY/f5Kpu2Bop0qY9LS1x/2tJyepLgB8ik+H8fNVoBIaWD4BEVJ/MJODgCF1/FzJGk9DJjblAWssHnG9Bkac47VfXaKFIEuPqfiGsb+WXHqR+q7eXrmua24a1lNoMtpv1BzhGlr3DZu/03Vde8Vc2W0xmoWiGQBIBy7GSRG55Jm94Rool5c0OAky6d9xImf5rMzWzV9/b5TYAECrXHj3s9/SSv8AjbnCZIaIAABAA5Dss/U4tWGGNkFxIwSfUZgCepWjqWDBTLXOdUhuHOeSG75AHsI6K34KxjWD0gQ0TjaBJKphkc1dQFy404q/rKTg/ALoua+tFNkTsC/2A5KzvKDajmMbkMdrcZmcRpcRuSY9gFa3F2arRM7AgbAkgEznY7KlpN8whzsMgwwQJ5Z07ARsjTHQrv6xLuS27qvb+cwrrg1TBB0887wcAEcpH2VXxqjGmT6dYlwwRzA2681aVakAAYjbpHT2VDU13D4cAxlN2RqnU4bfJFkNCvJhY2s7vAhr/h9V1OaVSof9MjPzAVhwuxDKLW5BAz3PM/VGF4GjcYR+H6ar5e4spBp9QAJceQaCfulkKrXIdSzpsr79RWpTaMq04JwBj2mrcPdTYPgY0S+oOYk/AO5B32S9xc27DLZJBwXkO+wwqLinih736WuBn5R7pT5IvEjN0L/xNtxHxdToUzStmCjTO4aZe/vUecu9tuyxF7x59V2lmSeQ/UnkqyrcNmaj57N/dRqeJWNbpp0wMRIwfqkl6+U1ppSx3Nyf0EsqVyKAPqmo4eojl2Cp77jfQyVWXV6XbSPnuo2lm6o4Bo3SzmJ+FJ0E0yj4nhra3fXf2+wWus7VtvDWjLmySvcG4T5bYPzT/wCEDnF2ZiAOy1Y8W3k9+YjJmuwOvEnR5FRuqo8wtERpY6Ped/mES2p/T+8I4tQ7UIGt3Mf6RhvtC1EzmqODfZgreoNXaM55HB+yq7CW0wCCNz6t4JJE/KE5TZEg4J3/ANv9f3XbgDQHnZuHH9D/AC+ionndB2/Ds+8XuKhNVpAOkMh3SZx9ky2rg+0rtq2TB2eIP8kt5cEtPWFXI4hcFg3tDUrs1G9tkJlINwERjQ30hRqOGpEoAqA7M5MNSOFxCqExhCyiLS1Ra5Mx0rmldpldJWG53p2FEFdlR1KrlSetbLgvl1qQBmY3JnPvuFiwnbC/dSdI25jqjR9p5mfUYy6/D3L28tBTMid+hIzzBAz9k5bMyC9xMZHKCO3ZJP4o14Dg6IiQf1Tn4slsNIjlCeHUnic9ywFVOcQrNBaJmTkATI7gZPJFfdkQzQ+XkA+l0RvHzStG80kzgmMzvAj90vX4+1jh6iTknMxiB+qpsgAJuCFLGgL4ltXrVGtMMcTGBCXt5ZTaCDgchuee3eVT3XiiRz+qqanHqkQDASm1I8RiaTM60RU0V7xgNBwfoVQM4sdTj8Id17dlWVrpztyUErHkzMZ0sOiRFoy+dxqmBsXHqf22S1bxDUdzMKpXkk5THrpcY8R53ES4ZJ/RLurHkgyukq9/EaMajqec6VFeR7WjqKWAWMMkAXJW9m55wFseD2TWAEjKV4NbAbq5ewNIK6OFAgucrPmLttEWfcxcEcolWdOsNQIQWW7S6YyeamyoATMYT1NDmIchiCICg/8A+xVAM6XCOgkTsn6daHDGx5TKhb2rZMAB7tz1PQoTKkOLcF0xHTuQiBIFRDkOwYRMAtq1nBhDTUJa48/4gOwMqdy7VRqtA+Jmke52+6s9P5HCG9eh6quY71OYN2OIMiM8vcRz7qjwNsgaz6ldQVpUewta74hE+8cigUnE1qhIgEyE/Wb6dWxb6fkdioQS0t5tz7qefpKviveTrkY6pF1MmpKYpUpOeX8l0N9SNeTKewDUNTapwusEbqPnBNZgIvGhInz8FSa5dbC60rmTv3OuchFE0kqLmAblSQQjKeJQ3vQnXAHdBNwgLgeYQQmN+ZCky9e3ZxCRNcqBeUs5VhelfcsK985xBc7ZAdV7pbK6KRQnL8oQRRJueoypttSjMsSh3kyFlEVXNKs22KM2yCq7gHUKJT+WV0UT0V2LQKQtwqqLOpHtKVtqVM2RVyKIXS0KwBBOpMovwbuicsrctMlOkhSarFA2JTZyRUctruE0/iQIgqqKA8pvrMBUzhQTcv6HFIAlRubwFwePiByOoVDqK75pV+uZBjrqaxnFW890tdXbfMbUb8Xwu/1N5fMFZs3B6qPnnqrOoJ8Slw1NkzizTOd0KrVmo545sZq92lwB+kfQLJm6PVHocTcDui/7F9yejQoTTsvwQe4Q7e7GOSoHX07Ynkim8BaOo2KZ64g+kKl1a1hLsrtk0l6oaV6RJ5q64LeBxTMeQMQIt02gyxrswk9Cev3wFW+ctZqZxuAmRqUg34igOvANgk3OndeC4xznxPQDF7wr7px5oRKIyjKZo2YSiWbuEWVIm1hKI21KuKNkE021CqpmbVV1KJtgUxT4arbygubKVEnUMYm2wCmLUI76iGaiuBuYzgpBEaAg617zFchBMM5yGaiG6ohkqpYSH85cNdLkqBKlwwgjH4hd86UpKm0qQighyV1r0LzFA1VdyttxnzFFzkv5i75iq5NkMHLzig61DWpL2QpCgVAvQXVlUYqGGIXtkIVlIVJUhbTDNqIvmJYKRVwCohPMhWPCbvS5VEItDBRoxVgYLoCJprq+LzhR8kofCqckSrzygusgJFzm5HCmp//Z"/>
          <p:cNvSpPr>
            <a:spLocks noChangeAspect="1" noChangeArrowheads="1"/>
          </p:cNvSpPr>
          <p:nvPr/>
        </p:nvSpPr>
        <p:spPr bwMode="auto">
          <a:xfrm>
            <a:off x="0" y="-868363"/>
            <a:ext cx="2524125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3569" name="AutoShape 17" descr="data:image/jpeg;base64,/9j/4AAQSkZJRgABAQAAAQABAAD/2wCEAAkGBhMSERUUExQWFRQWFhgWFxcXGBgWGBcXGBcXFxgYFxgXGyYeFxkjGhcUHy8gIycpLCwsFR4xNTAqNSYrLCkBCQoKDgwOGg8PGiwkHxwsLCwsLCksLCkpKSkpLCksKSwsLCwsLCkpLCkpKSwpKSkpKSwpLCkpLCwsLCwpKSksKf/AABEIAMIBAwMBIgACEQEDEQH/xAAbAAACAgMBAAAAAAAAAAAAAAAEBQMGAAECB//EAD0QAAECBAQEBQMBCAEDBQEAAAECEQADBCEFEjFBBlFhcRMiMoGRQqGxwRQjM1Jy0eHwYhUkkhZDgtLxB//EABgBAAMBAQAAAAAAAAAAAAAAAAECAwAE/8QAIxEAAgICAgIDAQEBAAAAAAAAAAECERIhMUEDURMyYSJCcf/aAAwDAQACEQMRAD8AqqMaUB50Z0ncRHPMmYPKcp5G0QSqjKrykB9joY3iGIEf+2k9RHG4UzrUm0DS1rklgyknY/pElXi6QA6CD0gGrnqnDTKRo0Lgmaos799YrhexLrQXU1wmFw4/SBylatFP21hthOETGJmIYDdmi3YfV00qWMkkEt5lNd4MpKIFtiDhpapSs81JKQd9Yt1Rjjh0h09Lwlq6uUvRxHGEYYszBkmZEnV7j4MRf9j/AFJ6rFh6gSlQ3FoExLjaZlyKUD1a8WOdgkpvWFn4ipY9w8SXDe0bxuL0wyb5QjnVmY+Yggwyo8K8QDKRCJWGkHzAiGcqsCAEoB7x0NehE+y0UuD5R6r83icFQspyOYhPST8zOVJPTSGiaNY0JMcrTumWtVaCl0amcEiIhNWLKLwvNTNBZSiIJlSF65ngV0w32FTpClDUwjxHC5g3tDCZXTBY25GNeKr6lBoKtGtMS0s9cpTkm2kWWh4tE0ZVm8VfGBMJ8l0wPgmGT1zHCSw1izimtkstnoUqnUDnQqNVFepZCFam0J5tVOQMpsI3TSVqOYEuIhXRS7G2IcD50PmuRFFq+G1S5jKNovYx5YDLLNFYx6uCyWMUjd0hH+kUmmSnRX3hvSSkFNzFQp8zu9oP/a7MDGlFsZNdDSpCQbXhbis5JGgeHWEUSVpdRgHGKBAciJrkZ8BvDWMSkIyqg2qrQo5kiKBPq2LDXpFkwrFCEed9IacdWKnsdqxJSxlAhHjfD61DMI2vFgFZhDSlxNU9LAWiaTW0M6ejz9eGrBaMi4z8AWVG0ZFPkZPEo1QpZbMNNxHKAtXpUT0i2VfC02TL/efeLlwUqjRJGWSFEWUWBL7x1HPZ55h9JNQApaSBs4aPROGzQplJUZYUr6lM5eCeJJtIuWQCUnlpHn8tE2SsqkLtuNQfaEyTdDU6svGPYxTKTlQW6RUs4BJQpr+x7w0osMnTk5lIQlxtvAdbhEwWy6dYin/WynRzMnLb0oPaBJuJzC30tyhFUJmIUcxUOogrDcOXMDgqI56Q+NbDknos1JVhRAUlTnQo39ocSeG1nzXA1ZUIaOsXTqCwHCYs1JxFNmJdCkK6aEQslTtGT6KJxFh8wKJDsDoIV0yFH678mi810yZMJJSPYPFXr6gS7FF+cUjK1sV6YxosRTKCbhShtDmnxZUz0lIPIxRU1jl0ph/TyyUBakHuHgShYylQ+WL+djvEkvFknypAEVSdjSWbzWMFUM4LuQ0Tx1THb7Q+qUqZ1BLRX8ZnAemNVmIpFsyu0LZE7MpgCQTvDRjWgOXZlFWTFKCQHvprF9w2v8BDKQzjWM4PRTySozEDOdCRE/EdcmZZKLQZtcCxtsVYjUFZdw0DJx4SxlDQurFhGrwoNTmWGEKodDZFlExUy7vFax+TMSpxpFowisRJHmFzG8RaboA0GLwdAf8ASFPD3DU+ZLzMWOkK6vDpkqYUq57x6hgXEctEsSyGIDQlx7Cl1BK0pt2h29iIqicQWgMDHU2tzJLk6QuqkLTMyqDXjiuSoMAdTAxGyGPDVLLVPJX7PFlxqVKAZDO20TYHwhL8DPmOYhyYVplpRMUFXvvCTNErVXUEFucMsDxBUrVJgmrQjNmDNEiqhJFtoVytVQeyySqiYoBWXWNQskcTpSkC9oyFxQciSbxsmdLIUUqcb2MV2QqbIUZspeV7sLg9xFdnKY2giRULX5QTHU75Ryr0x5M4smz1BK0JJNnAaG0rDlAPkf3irLlJQHc5+kTSOIFtlKyIRq/qOnXIfPxOZLWc+YJezHQROjFpahacSeR1hUVzJ/1OBAxR4BzOlRO3KBgmt8hyfXA1ralAF1AnrDbB+LsyciUItZjaKfMxQKuqWO4iKTJUtTpSfaHxtUzZVtHoM6rUoeZAEC0OHS0qCluA7lrPCnAZoln/ALgrPIEw/NZTqPmUpuUTSxdD3aLhJxOm8Jky3S2oDxU8ew6XMQSEloSTMQXLmHwFKCDtDugmrmoPizEj/jpDONOxU70RcCcNUqppM4u3pSTY/wB49BxaipzJKQMoA5R5/PolJDpmISE3DaxuVxlP/h50qGlxFLyQtUxFimEIKyUlg8Rrny0DKFnrHokrh1KpOdSklZD9BFJ4kwBEpWZMwEnUcjAW9DXWxLkTMUwd+cP+FcPlInDxC97CN8F8OiepSlKACbNDTiPA0yQFS1eYGwjN9GXssfEtNIMry2OzRUZCSFALXYxJSY7MmsiYwA3Ywtx6a/pOmkTfNDLiwrFKKWoep4WYbhaETHWbRFQ1pKglQud4fYrhyRLF7tGVx0zN3tHOIplEMmIKCamXZZt1hPhlY01lG0EY/UhdkRsa/lhy/wBBmIzkKPl16RbcF4nlJlBCvUzR55hNQxZcZiM7zgo2O0NGNaFk72OOJsMVNUZqE210hDg2DzKmYQbBMXGk4nlmRkPqZorkjFDTTFLAsS8NVC2NKuqnUrSyry9IXYmkKS4Jcx1W4iakZi0K6GouQovtE3sZDVExAlXZ2jmhrZYDBorWJ1XmLaRHhVUAu8K4asOWyyTFBzp8RkCqxAPGRLYwoVJS3OIRUmWbQL4qtIjWox1qL7Oexh+1lZbeN/shGsBUs8oLwwGIPGaa4NzyNaHGAlOQgW+8CYgtJ0AEDro1KvpAk2QU6wiim7DfREtQ523i7UFVSmWAlwWuRq8UInpBdPJmC6XEUkrQEx7i+QnyFR7wHIxqYghLgjmRpAM2etvMYCUpzAjHoLZ6EahAQClSSSLmEdTMmFflJUeQBP2EdcIcOzqlWpRKHqWR9kjc/iPYMHweTIQBKSBzOqj1J3iEni9lUrPJESJyiAqVMSDqSlQH4hhMkolgJSnMo79Y9ZyBwWhbWeCCT4aQsB7JDnqLa3hc30MolMwWRWOxT5DpmMORwbKV5pjknXl8RYhLHlIB017RipZJ0MDNsNISy8IRJP7tNjq0HiQkkFQHYiJ/CTc5nN7QOulLhRJA5b/EJsYwSEEt4YHW0AYphcnK+VPeD1SAdVFvwOUCVMmSQxDWfUwUzCqbwnImBKgSkcwWhDjGC1EtJKVeIja92i5KlJmSwhC2DfMRSMGYAEg+5h8mhcUeSVaj7wZhU9nzRcq7gTOvOkjryP8AmE+KcNzUIKslhZxF1NMk40xNVB7iIqKpAd44yKSWUCO8QzEF3hwBC1kKzbRlXW+IGjXiZg0BrRlMBGonp6xSPLtBM1Iyu94EWgEPAU6oVpCtW9G6Ipq/NGsp1jQQSYPtlguVASs0iZYRkcBUahByefK3gFcuGciUDr8R0uQDtDKVciNXwCycKOqjE6JGUuNo7FQRYwZSUZmC1hvAuQGkjSK8K3aIamSqZ2iWfhiUxgrBppC66MtgcmjCFBSrgQ3NUkiwDQAEldk3jacNKdT7RpO+Q0kcVFOVmwix4BwGAtEyoylOvhXzHlmOg7axNw5hwXdVrHL/AFaJPz+ItlfNSmxIUMqQGfVue0Lm+EOoXtjFMuXkyy05G0CbAdgIhwucUrWFHTTZxCilqdCMxVqQHID6gkaAD7wWqdLzAjMpf8qATZuZ0922hHErY+nzln0wPLpC+ZR/sO41cxDS16SAFAoUdler7lj+YmlLUVXsO9iAN/jWBwAnnzHDJJBGzMPmIxNdIBe9tR9jENXNSkArmBHU6Nr8dYGXXyV5fDnSyrnmSCegf3LiAYLp6QJUVXJ/5G1ukZMrEkgAjqdh7/7pEVQkhDKC8u2UJLfd4ApsNS5OcDoATbkXuCY3BuQqbdzZk/S7vdneIqgMHV2d3bmABE5V5SUApYcgr4SD9oVqmqBbIoK2LAjqQB7RmFBSKmVybLz58rWjlGMIWo5UElm5PAowLMsqmqUHGjDXm2jmGMmlIS2lxsGbvGCByROUSMpTqXLt7GN1dRMQwICxqWvbqIYrQpOiQq17t8A2vC6rWPUqSpIH1OQofG0Exx+zyZxzkBxz1+IGn4FSqGZYZ7WtB6iFIzoGYchr1ud4GmKlqYhJY2ZbpD++8baNordXwXlcy1C+gN4r9fw/PQ5Wg23FxF/pzKUSWYD/AJXfpBJkOgup0to7mCptC4o8mknYxFUSw8eimhpj/GlZCbBTWPWAlcI0xUR4mujGHyA4lHLNHMmW8W2o/wD5+oFxMt1aBKfhGaXy3Ywc0DFiYU0ZD48KVPIfMZByXs2IpmyCLxkpSlECHFFRhZ820ETZKA9u0bjTJOXojRhSAkE3MQGZ4RtpyiRGINYi0CVVWlasqdYDt7BXsjrcRQe8LKg7wTWFCepgLxs3eKxiltGthWEYgJRL6GGS6lCrhUIjJMPMHwtKgSvQXP6AQJqL2zJeiw4UVEJCFJScwbM/mZwRYFg51hjT18lRZRKluykpBJTdiLRXpVSQpxbKCw5AAkRCiuWQA9ulr7lhvHKn2VyrRcqasloGVSVpdRYBCiLvbyv+kT01IpypIYFtwWYcgSR7xQcTqfDQ5WSSWjeD4ktgtKiCDa8UxbV+zZnqKqJM1BBv2vCinROQVSxNORJA0SWe7OoF/wDMVpGNPmy50rckEKLO/wDLyflB9NjE9CQETg5ckqRl8xubgmFUWHNFwpcOk+pgpZZ1LZaj7q/AYdIJnSUtmLBI5s33tHl+McV10pgJoGazgf3hbNxNcxjUTFzSbBKiWD2fKGFoePhcuwS8qXB6hT19LmOQpUt/SHVfdkB2PYRpde4DoSmWTZaCGfsz37R5yipTKmgSw6xYAWUDZ05uRGax0IEXiRiqEgeK+Zv4iRmOYgMgP6jo9msTA8kMGaM8lwGrUgF1BQ5lTl+jK0+I58VJDpJLnQenXTM2kcJnIQD4iQ5T/EUxUpRHL1Evsn7QFUVwzNNUQbC6WA93JfqTEqKWFzJaUpdSiH1IZn7EuYiNOxdKyl9OvZjfWBEzEJUSZ6RsACo2O+Y6doIlT1ZfLNSoG2qQ3VxeDQMjiaspIuQr6Xbs7Av1ghGIhIYk20JDP7AufaNKStnCklhv51WfTc9hEc3x1M6Ehh6sgCiOoBP5hqNkGgJZ0sAz2DJ/sIyZPH1AZdCdR3L/ANor06qmBixypLvkbR/p1PxDCkxxEw3UkAC5UCWJOjFMGmawqppZcweVCQQQQdv8wDW4VMnlgpEpSNCNFQRLmoV5QEPm1BD93ew/vGVlP4qGcoUskAHW1nCoVaM9la/6hPvLmIK5YJCjyI5GJK9ElQHhFSZ1rbGJsGM4BckaJJSrMxtzHOFq5aaWaDLX4mb3I6GGYqYdPw6oWjMJgOUeklo4wzFqhUtkS3OnxE82kmzyFLIlNytm7xFX4wimSUoUUzALAXBMBeg2CTcZmpJChMca2MbhRN4kqlFykX6RqH+MXJjFc0INo2axCheKgrF1qjg1KiNYPxv/AELaLLOKdiIyXKQkFRIeKqicp9TG5s1R1JikfHSoRyDMTnJexhampI0ieloCs2vFhoeE1LAs14fUVsG2I6YzV+lJPtFgwhU9OYLQySBc9C34Ji64RhSZCWygwTiZQqWbARzz8ilpItHxvkqcsgl22UD2YwJQpcDY8jaGK0EdQ1/eJpNMCNLRLqhX7YkxfCM+V9X12947kSPDSEi5hxMlpDOWG52cM3V4iTK1d7X7uT/aKxt6EtA9MpKChy4dv1hxMkhRszG8UxGNTpU9SSnOkqPl0YdDtbnFtk1iVJBSDo7MAw7w79MVoV8YpT4SW9SVD9XEVIl7i3c7xcqvDjOKDNICSSyRYCxLdS28CqwRAWAjyub5QFsOdoaPkXCFE+Ey/wB4kqGvoDlLk2ckXAGsWTDiRKJUohKDqzrUslioAfSTYe2ggKpwLwyLlT3DXdG8cHESygkM4ZukCTyZSLpWP6TEpqlZmSFgMlwl2F77ewhnUcZCbKMtaUGbYJ8M3LG4J0SGdwT2inyqlQUFD2eOZtOsq8QB3uW27xlCjOVlmp8UlDyLksnf+/8AmAZk2QFlgrKSWBGVLcwN+8DyaxUzInKFZTzv2D/iGtPPQtKpakuojyg2IOxBPp7xlB2BzBZk+WFMlbJIDs7nmCdGf3gkqUkjw5puN16dG3+0DpAYyVSwDm5Oc2lj/Yxn7GzIVKKVAliQSTtqIbEGROusnyTaZncOdDqRzjEYitPlMpHndsrgudexv944myUqQ2QhQ1N3fbf39oFXMUGOYjZoWUUgqTYd+0ILfumYFBuHKjvpc6wVT1xT6UBJZgVFwCgMpu8IkrU+p9RaJUpV9RLD9d4lSspZusq05yZeYLURcFknmDEUySjxLJyAXmDn1ELVTkgsXN4kTV+tIF9QTqBAMmxnNrM7pzFUgDU2IMCza6nSDLKfEfRWrPpAiqyWUgpcq+saBu0cTaRCVJWCAhWqRtACSJwKaQ4mhttIyNrpgT5FLy7XjI2QSkJMTS0EwJJ1hylIaOx6IDejoEJl3F4TVssBY5Q0TXApA3gUFKljNaBbsCQ34fwUAZye0W+jl5iwNoQUUnyAJNhDrCp6VIICmUk3jnk7dnTHSHKqFQRq8VXH0TEpJCnY6RYplbk+pwbNEyOFfGGZa8pP09IWCd2O3oocvHQA0xJYHUQ7SkFAUi6Texsx37wp4uw1Ek+Gi/MwoRxAqW2RTW02+IrgnshKVOi4Jlp3Dg2IPWIJ9GUgZNRzFyORMJqXjKWSc6cqudyk87C4MWTDsRlzk+RQP6d+RjYvsVr0VqpoCSoqSczEMHbpfRoyVU2Zi4If6bXtbW7fEW1dCk62/EKp3D7rJSdm/JhXF9m5IqOvTmZTBttmO99TBJqUmYogMFWB0cAAPEEzA1C4ufxElRSnw2CSS4PZv9I94XfQHFBqJ8hK3CXLAFWxVfcbs0BY9gqCy5QAUp84Tp/U20boahJcKPlZiP07xBh2LCUq+YAk+rcc3h4z1TFxaYqmAhISRvbZniSmrShxz2iwz6mWtyEAjfZz0gJpaw2TKOZN4rXpmbXYrEy+Ydy219NYnXO8RiBp7E9YJlUaGNyAerxuRQIFwv8A33gqL6BkiJNWVABIunXmekEjE5ikZQPSXL9LRHTU8pA9Zc7lgY4TilPKQQSH0uXeC1JGtBKpylB/sOUcTQO1xCWfxchmT8izwKcYmKuEE+0ScG+R8qLGma2YXIjVRUghnuR7RV5uLrAIWFJJL3cfmGVDImTU5gUltE3Cj2tCyjXA0bZyqmLtz+I5Es2O4MPabhyZMbKtBLelRY+0Hr4OqEo+g82On2iDKqyqmmAU7a6iOHKbAWO0W+u4VKEBfiynAcgqb8xWDIzqJKgG9oFSQbQsUSDZZHSMhsKAc0xuDUvRrRRJUq7wzlgkWjqiljLBdMltI7JSRyjbDaCWZN/VCiopEqXkdjBlNUWKbu9mhdVkiYCq3WArsZcFjw+QqUlgp7RGgCWorSvzbh7QgXii39bCITIUq6V663jKA9jOtxyZnuqwIPePRavG0CSFomOFJBHuI8yk4aqYUoJHfe8N6vCxJRkSsqfY6DtAlSSRrF+LYnmJcuTCBad4NrpTawuWqKRWiVnCjBdNWFLEEg8xaBAkkw5k4ekB2DjneGboKC6Xjiol2LLH/Kx+RD+n41SR5kX6EH+0UqrRAqKggNA/4Bnoo4yp986e4LfZ40vjCmdhMP8A4kj5Ajz0zCYnoZQe+sNdIBdJ3EtOHIzEnXKG/LQFM4uluwllXRbAe2rwAKcNpaIV0IKkhIOZRDf7tC5r0Br9HI4kYOmVfk9vxAc/i9dmlBJ63Bh/g3BYWxmTB/S2X/MOKrgumCfQyhoQVfNybwvz0OvDZRp2K1M1Ly0s2pSkkf2hNOqJ5LLWr5YfaLgAuWpg5KiyVIOW5aygN+tgeQ3I/wDSFTU3VJyj+ZX7v7an4g5t8jfFRTaXCJs+6XU2ty4HMjlBmCYXITN/7lKlS39Y8yR3AuR1EWvDOF5cmY9UlZl6BUoWH9TeYjqkbaRZazhCgXLCkFSQoOlaFu793BhH5Eb4wdPAuEzZIVLALiy5aj+haFCeFk06nKzMlv8AUk5hy9OvVxDREkU6cqSFBPQBRHUaFXW0FU1eicAyh12Uk8iBHPKbZZQSI5dFJmh15FpHQKD8nhb+zzqc/uhKUgaJbIW7h4YTcMQhfiWX/SrITcFiRY76g6wZLxSSCkZFJKiEh07nQFSSQPcwqHejMOT+1IBUZaFXdBWFLQ3PLpz7GNTsNVTkmXMStxdKipn2yl7X1tGsR4P8d2ISrY5rg9Cm6fmK1XcP11O48RUwXuFpXpoGWxY2cuYZRsXIa1XHCkgJnyQE6ZgUKR7uzQnq0U05RUlJlnXMk2fawLF4U1JXMAlmUc7knOVXtZtrdzBmF8Hq9ZKUMfpWUK7eW32MUxS5YN3okRMUAw8MgWcy1AnuM0ZBn/TpgsZSVMAH8Rntq2SMhLQ557SzbaRZMGwfMnOT7Qlly05esF0eKqTYGLSfo5UvZa8Hp5aFKJQ7D4ivcZSEFOdHPTlBuEY5M8TyoKwQyh+sSYzh+YOU2e4hUnasf3RQkS1GwvFl4ewDxBmJZtouuH4FSmWAgBK213iuKneDOUjM17dYdzvSFSrbOanD5krUJDXBFi0B1cy9i4NxBOM4oZiQks40OkJESFne0JFXyaT9A9aoqLREmge8ETpBF72vBCAGHWK3S0ILptNE6a106337x3Up23g+i4bSpAWom4snZtiTG5WzCGfPfSB7P0h9VYXl5ZeWjwnXKIN9NerQyaMdJlJLM/xDXwksGsp/cNq/4gagmXAYKGwENqTMJgWpIUxzKDh2BGwuWF/aMzcjnCuFJ8xIKkiWDzIfu20N08C5WUFkLDEFwbjTROnR4npMUmSyGHlIcEXSQbuDyMM1Y5MPqCSnUucp+WaOZzZZRQsRReKVBMwpmI9cpRcjqlX1I5FuhuIydJKA5mabgsSeg3hTjGJJ/iNlOYlJBGZLsAAtN2O4hRNWucCTUIGXRJWEv0cDX3g/GNZbeGcTQioZZV4ih5NC/NLt6mu3UxcTxGm4Z+hEeGpXlVcHLzFy4uPMNC/xF3w/iuoWlCFpM0t5ZifWRtnG5/5D3aKSTS0J2OMXxhC38i0t0cfEJaaqyeYFQChcAWf+ZQI1ZtPvBS6WYbrSp+nlF+Z39oV1eFqcqDknVJV6v6S3lVyex0POIR9FBlUYpJCX8ZySxScw/Rm6QBMmS1qzZgCkHKpJZSbPY6jtoYVpp0zCMqyrmkg5gdwU6uI3IwtKlXGVO+YN7AHWGSDZa8FpJk1LzVpCdAx8yupQzD59oJxLBEBPpGVv6ie7/hoS0mJqSnKrIlIJyrAJABOkws6bn1aaO0R4gZoHnUANiLj5ELJb0BMHXVzpCz4SyEfyqOZHYbo9mHQwMriiaSUqAfYBTkdyb6dIWVBXMUxUsC1s0KMQXMTMKhYEli4D3e5G/eLRimtiOVPRYquaskeJLKRYjVzuCVFvs0E01fNl3QrOndKzcHkFi/y8VT9pqCQFKUAf+Rb86w8oqJgnzrUpRch7W9ucZqtBT0WORiU1SQoS1MeZR/8AaMhH/wBXmy/IZAVlJD50h+TglwWjIn8a9DZsrd2sIBUsjSLQtAEpxq0VesV5jyMWi1ZDos3BuPeFmcP15Q/xSuExOdBYtcR59hU5aV+UZn1HOLZTSJhTdhySdYTyrdjRYzpMaQtCXSQsBj16iFddSJVMBXmyv8wVT4qhJyLSBziLEHABlXB94S96GpUEV9JI8H90wO73MVymmkOBo8MarMtL5Mn69RCWYkoNr83h4x6YkmEVcy0BSlKLBPduUcT65wxcc41Q1rLbY84oo0hLD/2QhneHGB1NvDUbhyl9xy7iA/GJGggGYXUB7wqbbozWhtiag55RX6hYJJMPKXhqdMGeYo5WdI+o9SdoT1eHkFTjK2mpf3h0sQI7w5CV2KgkPtrFuTh/hozC6bOfUNBy0ilUdLmLP5n06c+oh5ImhPlDkkAM5S1tYWaspEmw/HpkgeEoGZKvl/mSH+l9ukH1OKMfNmSDoCMyj3Gg94Wz8cTLLp9QsnQ23Lt11jF8Uy1J8zvzN/x/aA470ho8EOLzzMJJzkJPIJJTYPbQhtOkKJ8jLdK8yDd/0PIw2OIIUhXnd7BL5fcuAPvA1Pw/NmTMssa6jUN1v+IZforBKKndYSCoAkOQ9urCLpg2MIQSlCiVAOGa6RY+XveMp+Ap8pLhAPUgKPsNu94WYpRLQzKUJiDmSbWPTl+sJKSloKTWy2J4qKk5WHxCysr3CnRfkFD2sYVSOKZa0tMT4cz+YDyk8xy7RubUZmUWA5kfgan2iWFMbLR1OmoCwVJc2Dixe3J/iH1NOp/DzZhn3sdO5im1+bN4jqVclQICQQdW1YhrQwppcsp8RCyobpPqB5EbQ81ezRkPKqpSoMlaGbmB/mIMIwJU4hMtYQgh1BXmQBoSlO3RjCuonpN0hPVw7e0MKHHl0xBSkZGZY8oVl5pSS7g3vrGggykWKq4FRLQckwNuLB/j/wDIrlZg4YgICrM/+6iLQSqbL8SXMQuWrcW9iGsekU7FsqVF3L21P6QJJp6FjLQiNImXclQALZVXD8r7e8HUdPMmJUpKsqBc3AJ6A6k9IWYiQJbJBfU7h30c9IUJ8RnFxu1278ovWhU6LmnLzH/i/wCsZFRQtTfxCOnmjIl8f6Pm/QyFc6W3hZVJ3iOepjGlGzxRRS2TGPDNeJc8Eh7NFrrK1EwbAjSPPkqZQI1Bh9IryuwSX3hPIr2jJ0za59y9+sFU8xbOEnT5iTC5SAs+In2MG4lRy1h02I0aJtpD0LBiqlAPp+OkAV80E/eBaoZSb3BgSZMJ3eLxiuSTNzF3vHDx2kOD0iWVSk7WigAiVULAAYqttr7xOKdQ6HsTGYeopJBBBIt1ENxPcaPE5Sp6CMsIxFUyWx9SQAofYEdDCrElhzm76tA0xSkrCkEpV+nLrG/2OfOCj4ZYazGLdgG83tGe1YFyKZiHNubgv93ETonTGJBCuqvMfvaO6+kCRZRKjtkCR9ldIWJrZibBRblr+YbkbglmrV9StOny0aIS42PI6RFMqFKuQlzuzfhhBlBQ+KpEt2zHXVhqS27CCCzulPmSEgvyAzEnoALxZsFxYyZzTUFJUfIpQysobG7B333Aix4dwVLRLGSYXOpIufd/tFc4hwXwrKu7uTb7QjklyEuS+JpiW59RFdxjEFTcxWhA6klP6wjouJ5iJeSYBMliwOi09H3A6xtVSqYc+YpSLOofYD6j/rwk42zRbD6OhkjzEBTDm1vcXEPJUymI+h2tdiP0ikV80khSVKJB1UBf4v8AeOpFSFDyqZW6Sb+3OFlHLYylWh/ikhBByLT2cD21isysNXmTlVlJtY/qI6VWXUC3QGxfr0jg4mpLFKXSno4J72h4RaRm7LVRcOEj+IHAuRf4P6xzOwlMsaP11hNRY6rKSlagOQNh0N4Jl47cZipnvcae+8ScZN7DkgKUudJWvwFKT0GhHVO8MsK4Sq6oGatBAPpB8ubr0T+YDViic6lvYqsCoFh1tFxw7jLOgGWSQkAEG5SeVtuUXondFNxDhybKLTUnVgzBIHRoQVMky1Ogs/8ArF9YvPEHECzy+Hio1lUpSvM1gdh31Z4WN3TGbVAAqV8k/EZG1VB6xkUoF/pqv1jiX6YyMhehkRy9RFuokDwdBpGRkL5PqaPJk4/ux3gPOeZjIyIMoKa4+aAZQjcZHXHggwygF/8A5Q4moDCw/wBeMjIWfAAF7juIZJ0jIyFZjiWfN7x6rSfwEjYIS3SwjIyDL6hXJUeLJY8NVhpyjzSZr8xkZA8Q0+TEQZSLIWkgkEKT+RGoyLdCHocqYW1MK8cqls2ZTNo5b4jIyOefAyK5LSCNIt6adOU+UWCWsLW2jcZG8vCDES4ogDQCK5UanvGRkbxdis1ImklLknuYgq1krU5Niw6RqMiwSagUcwg6dp7RkZCvkUIwlIUpT3ZIZ7t2jWEzCKqWxIckFrOOR5xkZDL7GlwH8UesRValV/mNRkZfYEeAmXLDCw+I1GRkMY//2Q==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3571" name="AutoShape 19" descr="data:image/jpeg;base64,/9j/4AAQSkZJRgABAQAAAQABAAD/2wCEAAkGBhMSERUUExQWFRQWFhgWFxcXGBgWGBcXGBcXFxgYFxgXGyYeFxkjGhcUHy8gIycpLCwsFR4xNTAqNSYrLCkBCQoKDgwOGg8PGiwkHxwsLCwsLCksLCkpKSkpLCksKSwsLCwsLCkpLCkpKSwpKSkpKSwpLCkpLCwsLCwpKSksKf/AABEIAMIBAwMBIgACEQEDEQH/xAAbAAACAgMBAAAAAAAAAAAAAAAEBQMGAAECB//EAD0QAAECBAQEBQMBCAEDBQEAAAECEQADBCEFEjFBBlFhcRMiMoGRQqGxwRQjM1Jy0eHwYhUkkhZDgtLxB//EABgBAAMBAQAAAAAAAAAAAAAAAAECAwAE/8QAIxEAAgICAgIDAQEBAAAAAAAAAAECERIhMUEDURMyYSJCcf/aAAwDAQACEQMRAD8AqqMaUB50Z0ncRHPMmYPKcp5G0QSqjKrykB9joY3iGIEf+2k9RHG4UzrUm0DS1rklgyknY/pElXi6QA6CD0gGrnqnDTKRo0Lgmaos799YrhexLrQXU1wmFw4/SBylatFP21hthOETGJmIYDdmi3YfV00qWMkkEt5lNd4MpKIFtiDhpapSs81JKQd9Yt1Rjjh0h09Lwlq6uUvRxHGEYYszBkmZEnV7j4MRf9j/AFJ6rFh6gSlQ3FoExLjaZlyKUD1a8WOdgkpvWFn4ipY9w8SXDe0bxuL0wyb5QjnVmY+Yggwyo8K8QDKRCJWGkHzAiGcqsCAEoB7x0NehE+y0UuD5R6r83icFQspyOYhPST8zOVJPTSGiaNY0JMcrTumWtVaCl0amcEiIhNWLKLwvNTNBZSiIJlSF65ngV0w32FTpClDUwjxHC5g3tDCZXTBY25GNeKr6lBoKtGtMS0s9cpTkm2kWWh4tE0ZVm8VfGBMJ8l0wPgmGT1zHCSw1izimtkstnoUqnUDnQqNVFepZCFam0J5tVOQMpsI3TSVqOYEuIhXRS7G2IcD50PmuRFFq+G1S5jKNovYx5YDLLNFYx6uCyWMUjd0hH+kUmmSnRX3hvSSkFNzFQp8zu9oP/a7MDGlFsZNdDSpCQbXhbis5JGgeHWEUSVpdRgHGKBAciJrkZ8BvDWMSkIyqg2qrQo5kiKBPq2LDXpFkwrFCEed9IacdWKnsdqxJSxlAhHjfD61DMI2vFgFZhDSlxNU9LAWiaTW0M6ejz9eGrBaMi4z8AWVG0ZFPkZPEo1QpZbMNNxHKAtXpUT0i2VfC02TL/efeLlwUqjRJGWSFEWUWBL7x1HPZ55h9JNQApaSBs4aPROGzQplJUZYUr6lM5eCeJJtIuWQCUnlpHn8tE2SsqkLtuNQfaEyTdDU6svGPYxTKTlQW6RUs4BJQpr+x7w0osMnTk5lIQlxtvAdbhEwWy6dYin/WynRzMnLb0oPaBJuJzC30tyhFUJmIUcxUOogrDcOXMDgqI56Q+NbDknos1JVhRAUlTnQo39ocSeG1nzXA1ZUIaOsXTqCwHCYs1JxFNmJdCkK6aEQslTtGT6KJxFh8wKJDsDoIV0yFH678mi810yZMJJSPYPFXr6gS7FF+cUjK1sV6YxosRTKCbhShtDmnxZUz0lIPIxRU1jl0ph/TyyUBakHuHgShYylQ+WL+djvEkvFknypAEVSdjSWbzWMFUM4LuQ0Tx1THb7Q+qUqZ1BLRX8ZnAemNVmIpFsyu0LZE7MpgCQTvDRjWgOXZlFWTFKCQHvprF9w2v8BDKQzjWM4PRTySozEDOdCRE/EdcmZZKLQZtcCxtsVYjUFZdw0DJx4SxlDQurFhGrwoNTmWGEKodDZFlExUy7vFax+TMSpxpFowisRJHmFzG8RaboA0GLwdAf8ASFPD3DU+ZLzMWOkK6vDpkqYUq57x6hgXEctEsSyGIDQlx7Cl1BK0pt2h29iIqicQWgMDHU2tzJLk6QuqkLTMyqDXjiuSoMAdTAxGyGPDVLLVPJX7PFlxqVKAZDO20TYHwhL8DPmOYhyYVplpRMUFXvvCTNErVXUEFucMsDxBUrVJgmrQjNmDNEiqhJFtoVytVQeyySqiYoBWXWNQskcTpSkC9oyFxQciSbxsmdLIUUqcb2MV2QqbIUZspeV7sLg9xFdnKY2giRULX5QTHU75Ryr0x5M4smz1BK0JJNnAaG0rDlAPkf3irLlJQHc5+kTSOIFtlKyIRq/qOnXIfPxOZLWc+YJezHQROjFpahacSeR1hUVzJ/1OBAxR4BzOlRO3KBgmt8hyfXA1ralAF1AnrDbB+LsyciUItZjaKfMxQKuqWO4iKTJUtTpSfaHxtUzZVtHoM6rUoeZAEC0OHS0qCluA7lrPCnAZoln/ALgrPIEw/NZTqPmUpuUTSxdD3aLhJxOm8Jky3S2oDxU8ew6XMQSEloSTMQXLmHwFKCDtDugmrmoPizEj/jpDONOxU70RcCcNUqppM4u3pSTY/wB49BxaipzJKQMoA5R5/PolJDpmISE3DaxuVxlP/h50qGlxFLyQtUxFimEIKyUlg8Rrny0DKFnrHokrh1KpOdSklZD9BFJ4kwBEpWZMwEnUcjAW9DXWxLkTMUwd+cP+FcPlInDxC97CN8F8OiepSlKACbNDTiPA0yQFS1eYGwjN9GXssfEtNIMry2OzRUZCSFALXYxJSY7MmsiYwA3Ywtx6a/pOmkTfNDLiwrFKKWoep4WYbhaETHWbRFQ1pKglQud4fYrhyRLF7tGVx0zN3tHOIplEMmIKCamXZZt1hPhlY01lG0EY/UhdkRsa/lhy/wBBmIzkKPl16RbcF4nlJlBCvUzR55hNQxZcZiM7zgo2O0NGNaFk72OOJsMVNUZqE210hDg2DzKmYQbBMXGk4nlmRkPqZorkjFDTTFLAsS8NVC2NKuqnUrSyry9IXYmkKS4Jcx1W4iakZi0K6GouQovtE3sZDVExAlXZ2jmhrZYDBorWJ1XmLaRHhVUAu8K4asOWyyTFBzp8RkCqxAPGRLYwoVJS3OIRUmWbQL4qtIjWox1qL7Oexh+1lZbeN/shGsBUs8oLwwGIPGaa4NzyNaHGAlOQgW+8CYgtJ0AEDro1KvpAk2QU6wiim7DfREtQ523i7UFVSmWAlwWuRq8UInpBdPJmC6XEUkrQEx7i+QnyFR7wHIxqYghLgjmRpAM2etvMYCUpzAjHoLZ6EahAQClSSSLmEdTMmFflJUeQBP2EdcIcOzqlWpRKHqWR9kjc/iPYMHweTIQBKSBzOqj1J3iEni9lUrPJESJyiAqVMSDqSlQH4hhMkolgJSnMo79Y9ZyBwWhbWeCCT4aQsB7JDnqLa3hc30MolMwWRWOxT5DpmMORwbKV5pjknXl8RYhLHlIB017RipZJ0MDNsNISy8IRJP7tNjq0HiQkkFQHYiJ/CTc5nN7QOulLhRJA5b/EJsYwSEEt4YHW0AYphcnK+VPeD1SAdVFvwOUCVMmSQxDWfUwUzCqbwnImBKgSkcwWhDjGC1EtJKVeIja92i5KlJmSwhC2DfMRSMGYAEg+5h8mhcUeSVaj7wZhU9nzRcq7gTOvOkjryP8AmE+KcNzUIKslhZxF1NMk40xNVB7iIqKpAd44yKSWUCO8QzEF3hwBC1kKzbRlXW+IGjXiZg0BrRlMBGonp6xSPLtBM1Iyu94EWgEPAU6oVpCtW9G6Ipq/NGsp1jQQSYPtlguVASs0iZYRkcBUahByefK3gFcuGciUDr8R0uQDtDKVciNXwCycKOqjE6JGUuNo7FQRYwZSUZmC1hvAuQGkjSK8K3aIamSqZ2iWfhiUxgrBppC66MtgcmjCFBSrgQ3NUkiwDQAEldk3jacNKdT7RpO+Q0kcVFOVmwix4BwGAtEyoylOvhXzHlmOg7axNw5hwXdVrHL/AFaJPz+ItlfNSmxIUMqQGfVue0Lm+EOoXtjFMuXkyy05G0CbAdgIhwucUrWFHTTZxCilqdCMxVqQHID6gkaAD7wWqdLzAjMpf8qATZuZ0922hHErY+nzln0wPLpC+ZR/sO41cxDS16SAFAoUdler7lj+YmlLUVXsO9iAN/jWBwAnnzHDJJBGzMPmIxNdIBe9tR9jENXNSkArmBHU6Nr8dYGXXyV5fDnSyrnmSCegf3LiAYLp6QJUVXJ/5G1ukZMrEkgAjqdh7/7pEVQkhDKC8u2UJLfd4ApsNS5OcDoATbkXuCY3BuQqbdzZk/S7vdneIqgMHV2d3bmABE5V5SUApYcgr4SD9oVqmqBbIoK2LAjqQB7RmFBSKmVybLz58rWjlGMIWo5UElm5PAowLMsqmqUHGjDXm2jmGMmlIS2lxsGbvGCByROUSMpTqXLt7GN1dRMQwICxqWvbqIYrQpOiQq17t8A2vC6rWPUqSpIH1OQofG0Exx+zyZxzkBxz1+IGn4FSqGZYZ7WtB6iFIzoGYchr1ud4GmKlqYhJY2ZbpD++8baNordXwXlcy1C+gN4r9fw/PQ5Wg23FxF/pzKUSWYD/AJXfpBJkOgup0to7mCptC4o8mknYxFUSw8eimhpj/GlZCbBTWPWAlcI0xUR4mujGHyA4lHLNHMmW8W2o/wD5+oFxMt1aBKfhGaXy3Ywc0DFiYU0ZD48KVPIfMZByXs2IpmyCLxkpSlECHFFRhZ820ETZKA9u0bjTJOXojRhSAkE3MQGZ4RtpyiRGINYi0CVVWlasqdYDt7BXsjrcRQe8LKg7wTWFCepgLxs3eKxiltGthWEYgJRL6GGS6lCrhUIjJMPMHwtKgSvQXP6AQJqL2zJeiw4UVEJCFJScwbM/mZwRYFg51hjT18lRZRKluykpBJTdiLRXpVSQpxbKCw5AAkRCiuWQA9ulr7lhvHKn2VyrRcqasloGVSVpdRYBCiLvbyv+kT01IpypIYFtwWYcgSR7xQcTqfDQ5WSSWjeD4ktgtKiCDa8UxbV+zZnqKqJM1BBv2vCinROQVSxNORJA0SWe7OoF/wDMVpGNPmy50rckEKLO/wDLyflB9NjE9CQETg5ckqRl8xubgmFUWHNFwpcOk+pgpZZ1LZaj7q/AYdIJnSUtmLBI5s33tHl+McV10pgJoGazgf3hbNxNcxjUTFzSbBKiWD2fKGFoePhcuwS8qXB6hT19LmOQpUt/SHVfdkB2PYRpde4DoSmWTZaCGfsz37R5yipTKmgSw6xYAWUDZ05uRGax0IEXiRiqEgeK+Zv4iRmOYgMgP6jo9msTA8kMGaM8lwGrUgF1BQ5lTl+jK0+I58VJDpJLnQenXTM2kcJnIQD4iQ5T/EUxUpRHL1Evsn7QFUVwzNNUQbC6WA93JfqTEqKWFzJaUpdSiH1IZn7EuYiNOxdKyl9OvZjfWBEzEJUSZ6RsACo2O+Y6doIlT1ZfLNSoG2qQ3VxeDQMjiaspIuQr6Xbs7Av1ghGIhIYk20JDP7AufaNKStnCklhv51WfTc9hEc3x1M6Ehh6sgCiOoBP5hqNkGgJZ0sAz2DJ/sIyZPH1AZdCdR3L/ANor06qmBixypLvkbR/p1PxDCkxxEw3UkAC5UCWJOjFMGmawqppZcweVCQQQQdv8wDW4VMnlgpEpSNCNFQRLmoV5QEPm1BD93ew/vGVlP4qGcoUskAHW1nCoVaM9la/6hPvLmIK5YJCjyI5GJK9ElQHhFSZ1rbGJsGM4BckaJJSrMxtzHOFq5aaWaDLX4mb3I6GGYqYdPw6oWjMJgOUeklo4wzFqhUtkS3OnxE82kmzyFLIlNytm7xFX4wimSUoUUzALAXBMBeg2CTcZmpJChMca2MbhRN4kqlFykX6RqH+MXJjFc0INo2axCheKgrF1qjg1KiNYPxv/AELaLLOKdiIyXKQkFRIeKqicp9TG5s1R1JikfHSoRyDMTnJexhampI0ieloCs2vFhoeE1LAs14fUVsG2I6YzV+lJPtFgwhU9OYLQySBc9C34Ji64RhSZCWygwTiZQqWbARzz8ilpItHxvkqcsgl22UD2YwJQpcDY8jaGK0EdQ1/eJpNMCNLRLqhX7YkxfCM+V9X12947kSPDSEi5hxMlpDOWG52cM3V4iTK1d7X7uT/aKxt6EtA9MpKChy4dv1hxMkhRszG8UxGNTpU9SSnOkqPl0YdDtbnFtk1iVJBSDo7MAw7w79MVoV8YpT4SW9SVD9XEVIl7i3c7xcqvDjOKDNICSSyRYCxLdS28CqwRAWAjyub5QFsOdoaPkXCFE+Ey/wB4kqGvoDlLk2ckXAGsWTDiRKJUohKDqzrUslioAfSTYe2ggKpwLwyLlT3DXdG8cHESygkM4ZukCTyZSLpWP6TEpqlZmSFgMlwl2F77ewhnUcZCbKMtaUGbYJ8M3LG4J0SGdwT2inyqlQUFD2eOZtOsq8QB3uW27xlCjOVlmp8UlDyLksnf+/8AmAZk2QFlgrKSWBGVLcwN+8DyaxUzInKFZTzv2D/iGtPPQtKpakuojyg2IOxBPp7xlB2BzBZk+WFMlbJIDs7nmCdGf3gkqUkjw5puN16dG3+0DpAYyVSwDm5Oc2lj/Yxn7GzIVKKVAliQSTtqIbEGROusnyTaZncOdDqRzjEYitPlMpHndsrgudexv944myUqQ2QhQ1N3fbf39oFXMUGOYjZoWUUgqTYd+0ILfumYFBuHKjvpc6wVT1xT6UBJZgVFwCgMpu8IkrU+p9RaJUpV9RLD9d4lSspZusq05yZeYLURcFknmDEUySjxLJyAXmDn1ELVTkgsXN4kTV+tIF9QTqBAMmxnNrM7pzFUgDU2IMCza6nSDLKfEfRWrPpAiqyWUgpcq+saBu0cTaRCVJWCAhWqRtACSJwKaQ4mhttIyNrpgT5FLy7XjI2QSkJMTS0EwJJ1hylIaOx6IDejoEJl3F4TVssBY5Q0TXApA3gUFKljNaBbsCQ34fwUAZye0W+jl5iwNoQUUnyAJNhDrCp6VIICmUk3jnk7dnTHSHKqFQRq8VXH0TEpJCnY6RYplbk+pwbNEyOFfGGZa8pP09IWCd2O3oocvHQA0xJYHUQ7SkFAUi6Texsx37wp4uw1Ek+Gi/MwoRxAqW2RTW02+IrgnshKVOi4Jlp3Dg2IPWIJ9GUgZNRzFyORMJqXjKWSc6cqudyk87C4MWTDsRlzk+RQP6d+RjYvsVr0VqpoCSoqSczEMHbpfRoyVU2Zi4If6bXtbW7fEW1dCk62/EKp3D7rJSdm/JhXF9m5IqOvTmZTBttmO99TBJqUmYogMFWB0cAAPEEzA1C4ufxElRSnw2CSS4PZv9I94XfQHFBqJ8hK3CXLAFWxVfcbs0BY9gqCy5QAUp84Tp/U20boahJcKPlZiP07xBh2LCUq+YAk+rcc3h4z1TFxaYqmAhISRvbZniSmrShxz2iwz6mWtyEAjfZz0gJpaw2TKOZN4rXpmbXYrEy+Ydy219NYnXO8RiBp7E9YJlUaGNyAerxuRQIFwv8A33gqL6BkiJNWVABIunXmekEjE5ikZQPSXL9LRHTU8pA9Zc7lgY4TilPKQQSH0uXeC1JGtBKpylB/sOUcTQO1xCWfxchmT8izwKcYmKuEE+0ScG+R8qLGma2YXIjVRUghnuR7RV5uLrAIWFJJL3cfmGVDImTU5gUltE3Cj2tCyjXA0bZyqmLtz+I5Es2O4MPabhyZMbKtBLelRY+0Hr4OqEo+g82On2iDKqyqmmAU7a6iOHKbAWO0W+u4VKEBfiynAcgqb8xWDIzqJKgG9oFSQbQsUSDZZHSMhsKAc0xuDUvRrRRJUq7wzlgkWjqiljLBdMltI7JSRyjbDaCWZN/VCiopEqXkdjBlNUWKbu9mhdVkiYCq3WArsZcFjw+QqUlgp7RGgCWorSvzbh7QgXii39bCITIUq6V663jKA9jOtxyZnuqwIPePRavG0CSFomOFJBHuI8yk4aqYUoJHfe8N6vCxJRkSsqfY6DtAlSSRrF+LYnmJcuTCBad4NrpTawuWqKRWiVnCjBdNWFLEEg8xaBAkkw5k4ekB2DjneGboKC6Xjiol2LLH/Kx+RD+n41SR5kX6EH+0UqrRAqKggNA/4Bnoo4yp986e4LfZ40vjCmdhMP8A4kj5Ajz0zCYnoZQe+sNdIBdJ3EtOHIzEnXKG/LQFM4uluwllXRbAe2rwAKcNpaIV0IKkhIOZRDf7tC5r0Br9HI4kYOmVfk9vxAc/i9dmlBJ63Bh/g3BYWxmTB/S2X/MOKrgumCfQyhoQVfNybwvz0OvDZRp2K1M1Ly0s2pSkkf2hNOqJ5LLWr5YfaLgAuWpg5KiyVIOW5aygN+tgeQ3I/wDSFTU3VJyj+ZX7v7an4g5t8jfFRTaXCJs+6XU2ty4HMjlBmCYXITN/7lKlS39Y8yR3AuR1EWvDOF5cmY9UlZl6BUoWH9TeYjqkbaRZazhCgXLCkFSQoOlaFu793BhH5Eb4wdPAuEzZIVLALiy5aj+haFCeFk06nKzMlv8AUk5hy9OvVxDREkU6cqSFBPQBRHUaFXW0FU1eicAyh12Uk8iBHPKbZZQSI5dFJmh15FpHQKD8nhb+zzqc/uhKUgaJbIW7h4YTcMQhfiWX/SrITcFiRY76g6wZLxSSCkZFJKiEh07nQFSSQPcwqHejMOT+1IBUZaFXdBWFLQ3PLpz7GNTsNVTkmXMStxdKipn2yl7X1tGsR4P8d2ISrY5rg9Cm6fmK1XcP11O48RUwXuFpXpoGWxY2cuYZRsXIa1XHCkgJnyQE6ZgUKR7uzQnq0U05RUlJlnXMk2fawLF4U1JXMAlmUc7knOVXtZtrdzBmF8Hq9ZKUMfpWUK7eW32MUxS5YN3okRMUAw8MgWcy1AnuM0ZBn/TpgsZSVMAH8Rntq2SMhLQ557SzbaRZMGwfMnOT7Qlly05esF0eKqTYGLSfo5UvZa8Hp5aFKJQ7D4ivcZSEFOdHPTlBuEY5M8TyoKwQyh+sSYzh+YOU2e4hUnasf3RQkS1GwvFl4ewDxBmJZtouuH4FSmWAgBK213iuKneDOUjM17dYdzvSFSrbOanD5krUJDXBFi0B1cy9i4NxBOM4oZiQks40OkJESFne0JFXyaT9A9aoqLREmge8ETpBF72vBCAGHWK3S0ILptNE6a106337x3Up23g+i4bSpAWom4snZtiTG5WzCGfPfSB7P0h9VYXl5ZeWjwnXKIN9NerQyaMdJlJLM/xDXwksGsp/cNq/4gagmXAYKGwENqTMJgWpIUxzKDh2BGwuWF/aMzcjnCuFJ8xIKkiWDzIfu20N08C5WUFkLDEFwbjTROnR4npMUmSyGHlIcEXSQbuDyMM1Y5MPqCSnUucp+WaOZzZZRQsRReKVBMwpmI9cpRcjqlX1I5FuhuIydJKA5mabgsSeg3hTjGJJ/iNlOYlJBGZLsAAtN2O4hRNWucCTUIGXRJWEv0cDX3g/GNZbeGcTQioZZV4ih5NC/NLt6mu3UxcTxGm4Z+hEeGpXlVcHLzFy4uPMNC/xF3w/iuoWlCFpM0t5ZifWRtnG5/5D3aKSTS0J2OMXxhC38i0t0cfEJaaqyeYFQChcAWf+ZQI1ZtPvBS6WYbrSp+nlF+Z39oV1eFqcqDknVJV6v6S3lVyex0POIR9FBlUYpJCX8ZySxScw/Rm6QBMmS1qzZgCkHKpJZSbPY6jtoYVpp0zCMqyrmkg5gdwU6uI3IwtKlXGVO+YN7AHWGSDZa8FpJk1LzVpCdAx8yupQzD59oJxLBEBPpGVv6ie7/hoS0mJqSnKrIlIJyrAJABOkws6bn1aaO0R4gZoHnUANiLj5ELJb0BMHXVzpCz4SyEfyqOZHYbo9mHQwMriiaSUqAfYBTkdyb6dIWVBXMUxUsC1s0KMQXMTMKhYEli4D3e5G/eLRimtiOVPRYquaskeJLKRYjVzuCVFvs0E01fNl3QrOndKzcHkFi/y8VT9pqCQFKUAf+Rb86w8oqJgnzrUpRch7W9ucZqtBT0WORiU1SQoS1MeZR/8AaMhH/wBXmy/IZAVlJD50h+TglwWjIn8a9DZsrd2sIBUsjSLQtAEpxq0VesV5jyMWi1ZDos3BuPeFmcP15Q/xSuExOdBYtcR59hU5aV+UZn1HOLZTSJhTdhySdYTyrdjRYzpMaQtCXSQsBj16iFddSJVMBXmyv8wVT4qhJyLSBziLEHABlXB94S96GpUEV9JI8H90wO73MVymmkOBo8MarMtL5Mn69RCWYkoNr83h4x6YkmEVcy0BSlKLBPduUcT65wxcc41Q1rLbY84oo0hLD/2QhneHGB1NvDUbhyl9xy7iA/GJGggGYXUB7wqbbozWhtiag55RX6hYJJMPKXhqdMGeYo5WdI+o9SdoT1eHkFTjK2mpf3h0sQI7w5CV2KgkPtrFuTh/hozC6bOfUNBy0ilUdLmLP5n06c+oh5ImhPlDkkAM5S1tYWaspEmw/HpkgeEoGZKvl/mSH+l9ukH1OKMfNmSDoCMyj3Gg94Wz8cTLLp9QsnQ23Lt11jF8Uy1J8zvzN/x/aA470ho8EOLzzMJJzkJPIJJTYPbQhtOkKJ8jLdK8yDd/0PIw2OIIUhXnd7BL5fcuAPvA1Pw/NmTMssa6jUN1v+IZforBKKndYSCoAkOQ9urCLpg2MIQSlCiVAOGa6RY+XveMp+Ap8pLhAPUgKPsNu94WYpRLQzKUJiDmSbWPTl+sJKSloKTWy2J4qKk5WHxCysr3CnRfkFD2sYVSOKZa0tMT4cz+YDyk8xy7RubUZmUWA5kfgan2iWFMbLR1OmoCwVJc2Dixe3J/iH1NOp/DzZhn3sdO5im1+bN4jqVclQICQQdW1YhrQwppcsp8RCyobpPqB5EbQ81ezRkPKqpSoMlaGbmB/mIMIwJU4hMtYQgh1BXmQBoSlO3RjCuonpN0hPVw7e0MKHHl0xBSkZGZY8oVl5pSS7g3vrGggykWKq4FRLQckwNuLB/j/wDIrlZg4YgICrM/+6iLQSqbL8SXMQuWrcW9iGsekU7FsqVF3L21P6QJJp6FjLQiNImXclQALZVXD8r7e8HUdPMmJUpKsqBc3AJ6A6k9IWYiQJbJBfU7h30c9IUJ8RnFxu1278ovWhU6LmnLzH/i/wCsZFRQtTfxCOnmjIl8f6Pm/QyFc6W3hZVJ3iOepjGlGzxRRS2TGPDNeJc8Eh7NFrrK1EwbAjSPPkqZQI1Bh9IryuwSX3hPIr2jJ0za59y9+sFU8xbOEnT5iTC5SAs+In2MG4lRy1h02I0aJtpD0LBiqlAPp+OkAV80E/eBaoZSb3BgSZMJ3eLxiuSTNzF3vHDx2kOD0iWVSk7WigAiVULAAYqttr7xOKdQ6HsTGYeopJBBBIt1ENxPcaPE5Sp6CMsIxFUyWx9SQAofYEdDCrElhzm76tA0xSkrCkEpV+nLrG/2OfOCj4ZYazGLdgG83tGe1YFyKZiHNubgv93ETonTGJBCuqvMfvaO6+kCRZRKjtkCR9ldIWJrZibBRblr+YbkbglmrV9StOny0aIS42PI6RFMqFKuQlzuzfhhBlBQ+KpEt2zHXVhqS27CCCzulPmSEgvyAzEnoALxZsFxYyZzTUFJUfIpQysobG7B333Aix4dwVLRLGSYXOpIufd/tFc4hwXwrKu7uTb7QjklyEuS+JpiW59RFdxjEFTcxWhA6klP6wjouJ5iJeSYBMliwOi09H3A6xtVSqYc+YpSLOofYD6j/rwk42zRbD6OhkjzEBTDm1vcXEPJUymI+h2tdiP0ikV80khSVKJB1UBf4v8AeOpFSFDyqZW6Sb+3OFlHLYylWh/ikhBByLT2cD21isysNXmTlVlJtY/qI6VWXUC3QGxfr0jg4mpLFKXSno4J72h4RaRm7LVRcOEj+IHAuRf4P6xzOwlMsaP11hNRY6rKSlagOQNh0N4Jl47cZipnvcae+8ScZN7DkgKUudJWvwFKT0GhHVO8MsK4Sq6oGatBAPpB8ubr0T+YDViic6lvYqsCoFh1tFxw7jLOgGWSQkAEG5SeVtuUXondFNxDhybKLTUnVgzBIHRoQVMky1Ogs/8ArF9YvPEHECzy+Hio1lUpSvM1gdh31Z4WN3TGbVAAqV8k/EZG1VB6xkUoF/pqv1jiX6YyMhehkRy9RFuokDwdBpGRkL5PqaPJk4/ux3gPOeZjIyIMoKa4+aAZQjcZHXHggwygF/8A5Q4moDCw/wBeMjIWfAAF7juIZJ0jIyFZjiWfN7x6rSfwEjYIS3SwjIyDL6hXJUeLJY8NVhpyjzSZr8xkZA8Q0+TEQZSLIWkgkEKT+RGoyLdCHocqYW1MK8cqls2ZTNo5b4jIyOefAyK5LSCNIt6adOU+UWCWsLW2jcZG8vCDES4ogDQCK5UanvGRkbxdis1ImklLknuYgq1krU5Niw6RqMiwSagUcwg6dp7RkZCvkUIwlIUpT3ZIZ7t2jWEzCKqWxIckFrOOR5xkZDL7GlwH8UesRValV/mNRkZfYEeAmXLDCw+I1GRkMY//2Q==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3573" name="AutoShape 21" descr="data:image/jpeg;base64,/9j/4AAQSkZJRgABAQAAAQABAAD/2wCEAAkGBhMSERUUExQWFRQWFhgWFxcXGBgWGBcXGBcXFxgYFxgXGyYeFxkjGhcUHy8gIycpLCwsFR4xNTAqNSYrLCkBCQoKDgwOGg8PGiwkHxwsLCwsLCksLCkpKSkpLCksKSwsLCwsLCkpLCkpKSwpKSkpKSwpLCkpLCwsLCwpKSksKf/AABEIAMIBAwMBIgACEQEDEQH/xAAbAAACAgMBAAAAAAAAAAAAAAAEBQMGAAECB//EAD0QAAECBAQEBQMBCAEDBQEAAAECEQADBCEFEjFBBlFhcRMiMoGRQqGxwRQjM1Jy0eHwYhUkkhZDgtLxB//EABgBAAMBAQAAAAAAAAAAAAAAAAECAwAE/8QAIxEAAgICAgIDAQEBAAAAAAAAAAECERIhMUEDURMyYSJCcf/aAAwDAQACEQMRAD8AqqMaUB50Z0ncRHPMmYPKcp5G0QSqjKrykB9joY3iGIEf+2k9RHG4UzrUm0DS1rklgyknY/pElXi6QA6CD0gGrnqnDTKRo0Lgmaos799YrhexLrQXU1wmFw4/SBylatFP21hthOETGJmIYDdmi3YfV00qWMkkEt5lNd4MpKIFtiDhpapSs81JKQd9Yt1Rjjh0h09Lwlq6uUvRxHGEYYszBkmZEnV7j4MRf9j/AFJ6rFh6gSlQ3FoExLjaZlyKUD1a8WOdgkpvWFn4ipY9w8SXDe0bxuL0wyb5QjnVmY+Yggwyo8K8QDKRCJWGkHzAiGcqsCAEoB7x0NehE+y0UuD5R6r83icFQspyOYhPST8zOVJPTSGiaNY0JMcrTumWtVaCl0amcEiIhNWLKLwvNTNBZSiIJlSF65ngV0w32FTpClDUwjxHC5g3tDCZXTBY25GNeKr6lBoKtGtMS0s9cpTkm2kWWh4tE0ZVm8VfGBMJ8l0wPgmGT1zHCSw1izimtkstnoUqnUDnQqNVFepZCFam0J5tVOQMpsI3TSVqOYEuIhXRS7G2IcD50PmuRFFq+G1S5jKNovYx5YDLLNFYx6uCyWMUjd0hH+kUmmSnRX3hvSSkFNzFQp8zu9oP/a7MDGlFsZNdDSpCQbXhbis5JGgeHWEUSVpdRgHGKBAciJrkZ8BvDWMSkIyqg2qrQo5kiKBPq2LDXpFkwrFCEed9IacdWKnsdqxJSxlAhHjfD61DMI2vFgFZhDSlxNU9LAWiaTW0M6ejz9eGrBaMi4z8AWVG0ZFPkZPEo1QpZbMNNxHKAtXpUT0i2VfC02TL/efeLlwUqjRJGWSFEWUWBL7x1HPZ55h9JNQApaSBs4aPROGzQplJUZYUr6lM5eCeJJtIuWQCUnlpHn8tE2SsqkLtuNQfaEyTdDU6svGPYxTKTlQW6RUs4BJQpr+x7w0osMnTk5lIQlxtvAdbhEwWy6dYin/WynRzMnLb0oPaBJuJzC30tyhFUJmIUcxUOogrDcOXMDgqI56Q+NbDknos1JVhRAUlTnQo39ocSeG1nzXA1ZUIaOsXTqCwHCYs1JxFNmJdCkK6aEQslTtGT6KJxFh8wKJDsDoIV0yFH678mi810yZMJJSPYPFXr6gS7FF+cUjK1sV6YxosRTKCbhShtDmnxZUz0lIPIxRU1jl0ph/TyyUBakHuHgShYylQ+WL+djvEkvFknypAEVSdjSWbzWMFUM4LuQ0Tx1THb7Q+qUqZ1BLRX8ZnAemNVmIpFsyu0LZE7MpgCQTvDRjWgOXZlFWTFKCQHvprF9w2v8BDKQzjWM4PRTySozEDOdCRE/EdcmZZKLQZtcCxtsVYjUFZdw0DJx4SxlDQurFhGrwoNTmWGEKodDZFlExUy7vFax+TMSpxpFowisRJHmFzG8RaboA0GLwdAf8ASFPD3DU+ZLzMWOkK6vDpkqYUq57x6hgXEctEsSyGIDQlx7Cl1BK0pt2h29iIqicQWgMDHU2tzJLk6QuqkLTMyqDXjiuSoMAdTAxGyGPDVLLVPJX7PFlxqVKAZDO20TYHwhL8DPmOYhyYVplpRMUFXvvCTNErVXUEFucMsDxBUrVJgmrQjNmDNEiqhJFtoVytVQeyySqiYoBWXWNQskcTpSkC9oyFxQciSbxsmdLIUUqcb2MV2QqbIUZspeV7sLg9xFdnKY2giRULX5QTHU75Ryr0x5M4smz1BK0JJNnAaG0rDlAPkf3irLlJQHc5+kTSOIFtlKyIRq/qOnXIfPxOZLWc+YJezHQROjFpahacSeR1hUVzJ/1OBAxR4BzOlRO3KBgmt8hyfXA1ralAF1AnrDbB+LsyciUItZjaKfMxQKuqWO4iKTJUtTpSfaHxtUzZVtHoM6rUoeZAEC0OHS0qCluA7lrPCnAZoln/ALgrPIEw/NZTqPmUpuUTSxdD3aLhJxOm8Jky3S2oDxU8ew6XMQSEloSTMQXLmHwFKCDtDugmrmoPizEj/jpDONOxU70RcCcNUqppM4u3pSTY/wB49BxaipzJKQMoA5R5/PolJDpmISE3DaxuVxlP/h50qGlxFLyQtUxFimEIKyUlg8Rrny0DKFnrHokrh1KpOdSklZD9BFJ4kwBEpWZMwEnUcjAW9DXWxLkTMUwd+cP+FcPlInDxC97CN8F8OiepSlKACbNDTiPA0yQFS1eYGwjN9GXssfEtNIMry2OzRUZCSFALXYxJSY7MmsiYwA3Ywtx6a/pOmkTfNDLiwrFKKWoep4WYbhaETHWbRFQ1pKglQud4fYrhyRLF7tGVx0zN3tHOIplEMmIKCamXZZt1hPhlY01lG0EY/UhdkRsa/lhy/wBBmIzkKPl16RbcF4nlJlBCvUzR55hNQxZcZiM7zgo2O0NGNaFk72OOJsMVNUZqE210hDg2DzKmYQbBMXGk4nlmRkPqZorkjFDTTFLAsS8NVC2NKuqnUrSyry9IXYmkKS4Jcx1W4iakZi0K6GouQovtE3sZDVExAlXZ2jmhrZYDBorWJ1XmLaRHhVUAu8K4asOWyyTFBzp8RkCqxAPGRLYwoVJS3OIRUmWbQL4qtIjWox1qL7Oexh+1lZbeN/shGsBUs8oLwwGIPGaa4NzyNaHGAlOQgW+8CYgtJ0AEDro1KvpAk2QU6wiim7DfREtQ523i7UFVSmWAlwWuRq8UInpBdPJmC6XEUkrQEx7i+QnyFR7wHIxqYghLgjmRpAM2etvMYCUpzAjHoLZ6EahAQClSSSLmEdTMmFflJUeQBP2EdcIcOzqlWpRKHqWR9kjc/iPYMHweTIQBKSBzOqj1J3iEni9lUrPJESJyiAqVMSDqSlQH4hhMkolgJSnMo79Y9ZyBwWhbWeCCT4aQsB7JDnqLa3hc30MolMwWRWOxT5DpmMORwbKV5pjknXl8RYhLHlIB017RipZJ0MDNsNISy8IRJP7tNjq0HiQkkFQHYiJ/CTc5nN7QOulLhRJA5b/EJsYwSEEt4YHW0AYphcnK+VPeD1SAdVFvwOUCVMmSQxDWfUwUzCqbwnImBKgSkcwWhDjGC1EtJKVeIja92i5KlJmSwhC2DfMRSMGYAEg+5h8mhcUeSVaj7wZhU9nzRcq7gTOvOkjryP8AmE+KcNzUIKslhZxF1NMk40xNVB7iIqKpAd44yKSWUCO8QzEF3hwBC1kKzbRlXW+IGjXiZg0BrRlMBGonp6xSPLtBM1Iyu94EWgEPAU6oVpCtW9G6Ipq/NGsp1jQQSYPtlguVASs0iZYRkcBUahByefK3gFcuGciUDr8R0uQDtDKVciNXwCycKOqjE6JGUuNo7FQRYwZSUZmC1hvAuQGkjSK8K3aIamSqZ2iWfhiUxgrBppC66MtgcmjCFBSrgQ3NUkiwDQAEldk3jacNKdT7RpO+Q0kcVFOVmwix4BwGAtEyoylOvhXzHlmOg7axNw5hwXdVrHL/AFaJPz+ItlfNSmxIUMqQGfVue0Lm+EOoXtjFMuXkyy05G0CbAdgIhwucUrWFHTTZxCilqdCMxVqQHID6gkaAD7wWqdLzAjMpf8qATZuZ0922hHErY+nzln0wPLpC+ZR/sO41cxDS16SAFAoUdler7lj+YmlLUVXsO9iAN/jWBwAnnzHDJJBGzMPmIxNdIBe9tR9jENXNSkArmBHU6Nr8dYGXXyV5fDnSyrnmSCegf3LiAYLp6QJUVXJ/5G1ukZMrEkgAjqdh7/7pEVQkhDKC8u2UJLfd4ApsNS5OcDoATbkXuCY3BuQqbdzZk/S7vdneIqgMHV2d3bmABE5V5SUApYcgr4SD9oVqmqBbIoK2LAjqQB7RmFBSKmVybLz58rWjlGMIWo5UElm5PAowLMsqmqUHGjDXm2jmGMmlIS2lxsGbvGCByROUSMpTqXLt7GN1dRMQwICxqWvbqIYrQpOiQq17t8A2vC6rWPUqSpIH1OQofG0Exx+zyZxzkBxz1+IGn4FSqGZYZ7WtB6iFIzoGYchr1ud4GmKlqYhJY2ZbpD++8baNordXwXlcy1C+gN4r9fw/PQ5Wg23FxF/pzKUSWYD/AJXfpBJkOgup0to7mCptC4o8mknYxFUSw8eimhpj/GlZCbBTWPWAlcI0xUR4mujGHyA4lHLNHMmW8W2o/wD5+oFxMt1aBKfhGaXy3Ywc0DFiYU0ZD48KVPIfMZByXs2IpmyCLxkpSlECHFFRhZ820ETZKA9u0bjTJOXojRhSAkE3MQGZ4RtpyiRGINYi0CVVWlasqdYDt7BXsjrcRQe8LKg7wTWFCepgLxs3eKxiltGthWEYgJRL6GGS6lCrhUIjJMPMHwtKgSvQXP6AQJqL2zJeiw4UVEJCFJScwbM/mZwRYFg51hjT18lRZRKluykpBJTdiLRXpVSQpxbKCw5AAkRCiuWQA9ulr7lhvHKn2VyrRcqasloGVSVpdRYBCiLvbyv+kT01IpypIYFtwWYcgSR7xQcTqfDQ5WSSWjeD4ktgtKiCDa8UxbV+zZnqKqJM1BBv2vCinROQVSxNORJA0SWe7OoF/wDMVpGNPmy50rckEKLO/wDLyflB9NjE9CQETg5ckqRl8xubgmFUWHNFwpcOk+pgpZZ1LZaj7q/AYdIJnSUtmLBI5s33tHl+McV10pgJoGazgf3hbNxNcxjUTFzSbBKiWD2fKGFoePhcuwS8qXB6hT19LmOQpUt/SHVfdkB2PYRpde4DoSmWTZaCGfsz37R5yipTKmgSw6xYAWUDZ05uRGax0IEXiRiqEgeK+Zv4iRmOYgMgP6jo9msTA8kMGaM8lwGrUgF1BQ5lTl+jK0+I58VJDpJLnQenXTM2kcJnIQD4iQ5T/EUxUpRHL1Evsn7QFUVwzNNUQbC6WA93JfqTEqKWFzJaUpdSiH1IZn7EuYiNOxdKyl9OvZjfWBEzEJUSZ6RsACo2O+Y6doIlT1ZfLNSoG2qQ3VxeDQMjiaspIuQr6Xbs7Av1ghGIhIYk20JDP7AufaNKStnCklhv51WfTc9hEc3x1M6Ehh6sgCiOoBP5hqNkGgJZ0sAz2DJ/sIyZPH1AZdCdR3L/ANor06qmBixypLvkbR/p1PxDCkxxEw3UkAC5UCWJOjFMGmawqppZcweVCQQQQdv8wDW4VMnlgpEpSNCNFQRLmoV5QEPm1BD93ew/vGVlP4qGcoUskAHW1nCoVaM9la/6hPvLmIK5YJCjyI5GJK9ElQHhFSZ1rbGJsGM4BckaJJSrMxtzHOFq5aaWaDLX4mb3I6GGYqYdPw6oWjMJgOUeklo4wzFqhUtkS3OnxE82kmzyFLIlNytm7xFX4wimSUoUUzALAXBMBeg2CTcZmpJChMca2MbhRN4kqlFykX6RqH+MXJjFc0INo2axCheKgrF1qjg1KiNYPxv/AELaLLOKdiIyXKQkFRIeKqicp9TG5s1R1JikfHSoRyDMTnJexhampI0ieloCs2vFhoeE1LAs14fUVsG2I6YzV+lJPtFgwhU9OYLQySBc9C34Ji64RhSZCWygwTiZQqWbARzz8ilpItHxvkqcsgl22UD2YwJQpcDY8jaGK0EdQ1/eJpNMCNLRLqhX7YkxfCM+V9X12947kSPDSEi5hxMlpDOWG52cM3V4iTK1d7X7uT/aKxt6EtA9MpKChy4dv1hxMkhRszG8UxGNTpU9SSnOkqPl0YdDtbnFtk1iVJBSDo7MAw7w79MVoV8YpT4SW9SVD9XEVIl7i3c7xcqvDjOKDNICSSyRYCxLdS28CqwRAWAjyub5QFsOdoaPkXCFE+Ey/wB4kqGvoDlLk2ckXAGsWTDiRKJUohKDqzrUslioAfSTYe2ggKpwLwyLlT3DXdG8cHESygkM4ZukCTyZSLpWP6TEpqlZmSFgMlwl2F77ewhnUcZCbKMtaUGbYJ8M3LG4J0SGdwT2inyqlQUFD2eOZtOsq8QB3uW27xlCjOVlmp8UlDyLksnf+/8AmAZk2QFlgrKSWBGVLcwN+8DyaxUzInKFZTzv2D/iGtPPQtKpakuojyg2IOxBPp7xlB2BzBZk+WFMlbJIDs7nmCdGf3gkqUkjw5puN16dG3+0DpAYyVSwDm5Oc2lj/Yxn7GzIVKKVAliQSTtqIbEGROusnyTaZncOdDqRzjEYitPlMpHndsrgudexv944myUqQ2QhQ1N3fbf39oFXMUGOYjZoWUUgqTYd+0ILfumYFBuHKjvpc6wVT1xT6UBJZgVFwCgMpu8IkrU+p9RaJUpV9RLD9d4lSspZusq05yZeYLURcFknmDEUySjxLJyAXmDn1ELVTkgsXN4kTV+tIF9QTqBAMmxnNrM7pzFUgDU2IMCza6nSDLKfEfRWrPpAiqyWUgpcq+saBu0cTaRCVJWCAhWqRtACSJwKaQ4mhttIyNrpgT5FLy7XjI2QSkJMTS0EwJJ1hylIaOx6IDejoEJl3F4TVssBY5Q0TXApA3gUFKljNaBbsCQ34fwUAZye0W+jl5iwNoQUUnyAJNhDrCp6VIICmUk3jnk7dnTHSHKqFQRq8VXH0TEpJCnY6RYplbk+pwbNEyOFfGGZa8pP09IWCd2O3oocvHQA0xJYHUQ7SkFAUi6Texsx37wp4uw1Ek+Gi/MwoRxAqW2RTW02+IrgnshKVOi4Jlp3Dg2IPWIJ9GUgZNRzFyORMJqXjKWSc6cqudyk87C4MWTDsRlzk+RQP6d+RjYvsVr0VqpoCSoqSczEMHbpfRoyVU2Zi4If6bXtbW7fEW1dCk62/EKp3D7rJSdm/JhXF9m5IqOvTmZTBttmO99TBJqUmYogMFWB0cAAPEEzA1C4ufxElRSnw2CSS4PZv9I94XfQHFBqJ8hK3CXLAFWxVfcbs0BY9gqCy5QAUp84Tp/U20boahJcKPlZiP07xBh2LCUq+YAk+rcc3h4z1TFxaYqmAhISRvbZniSmrShxz2iwz6mWtyEAjfZz0gJpaw2TKOZN4rXpmbXYrEy+Ydy219NYnXO8RiBp7E9YJlUaGNyAerxuRQIFwv8A33gqL6BkiJNWVABIunXmekEjE5ikZQPSXL9LRHTU8pA9Zc7lgY4TilPKQQSH0uXeC1JGtBKpylB/sOUcTQO1xCWfxchmT8izwKcYmKuEE+0ScG+R8qLGma2YXIjVRUghnuR7RV5uLrAIWFJJL3cfmGVDImTU5gUltE3Cj2tCyjXA0bZyqmLtz+I5Es2O4MPabhyZMbKtBLelRY+0Hr4OqEo+g82On2iDKqyqmmAU7a6iOHKbAWO0W+u4VKEBfiynAcgqb8xWDIzqJKgG9oFSQbQsUSDZZHSMhsKAc0xuDUvRrRRJUq7wzlgkWjqiljLBdMltI7JSRyjbDaCWZN/VCiopEqXkdjBlNUWKbu9mhdVkiYCq3WArsZcFjw+QqUlgp7RGgCWorSvzbh7QgXii39bCITIUq6V663jKA9jOtxyZnuqwIPePRavG0CSFomOFJBHuI8yk4aqYUoJHfe8N6vCxJRkSsqfY6DtAlSSRrF+LYnmJcuTCBad4NrpTawuWqKRWiVnCjBdNWFLEEg8xaBAkkw5k4ekB2DjneGboKC6Xjiol2LLH/Kx+RD+n41SR5kX6EH+0UqrRAqKggNA/4Bnoo4yp986e4LfZ40vjCmdhMP8A4kj5Ajz0zCYnoZQe+sNdIBdJ3EtOHIzEnXKG/LQFM4uluwllXRbAe2rwAKcNpaIV0IKkhIOZRDf7tC5r0Br9HI4kYOmVfk9vxAc/i9dmlBJ63Bh/g3BYWxmTB/S2X/MOKrgumCfQyhoQVfNybwvz0OvDZRp2K1M1Ly0s2pSkkf2hNOqJ5LLWr5YfaLgAuWpg5KiyVIOW5aygN+tgeQ3I/wDSFTU3VJyj+ZX7v7an4g5t8jfFRTaXCJs+6XU2ty4HMjlBmCYXITN/7lKlS39Y8yR3AuR1EWvDOF5cmY9UlZl6BUoWH9TeYjqkbaRZazhCgXLCkFSQoOlaFu793BhH5Eb4wdPAuEzZIVLALiy5aj+haFCeFk06nKzMlv8AUk5hy9OvVxDREkU6cqSFBPQBRHUaFXW0FU1eicAyh12Uk8iBHPKbZZQSI5dFJmh15FpHQKD8nhb+zzqc/uhKUgaJbIW7h4YTcMQhfiWX/SrITcFiRY76g6wZLxSSCkZFJKiEh07nQFSSQPcwqHejMOT+1IBUZaFXdBWFLQ3PLpz7GNTsNVTkmXMStxdKipn2yl7X1tGsR4P8d2ISrY5rg9Cm6fmK1XcP11O48RUwXuFpXpoGWxY2cuYZRsXIa1XHCkgJnyQE6ZgUKR7uzQnq0U05RUlJlnXMk2fawLF4U1JXMAlmUc7knOVXtZtrdzBmF8Hq9ZKUMfpWUK7eW32MUxS5YN3okRMUAw8MgWcy1AnuM0ZBn/TpgsZSVMAH8Rntq2SMhLQ557SzbaRZMGwfMnOT7Qlly05esF0eKqTYGLSfo5UvZa8Hp5aFKJQ7D4ivcZSEFOdHPTlBuEY5M8TyoKwQyh+sSYzh+YOU2e4hUnasf3RQkS1GwvFl4ewDxBmJZtouuH4FSmWAgBK213iuKneDOUjM17dYdzvSFSrbOanD5krUJDXBFi0B1cy9i4NxBOM4oZiQks40OkJESFne0JFXyaT9A9aoqLREmge8ETpBF72vBCAGHWK3S0ILptNE6a106337x3Up23g+i4bSpAWom4snZtiTG5WzCGfPfSB7P0h9VYXl5ZeWjwnXKIN9NerQyaMdJlJLM/xDXwksGsp/cNq/4gagmXAYKGwENqTMJgWpIUxzKDh2BGwuWF/aMzcjnCuFJ8xIKkiWDzIfu20N08C5WUFkLDEFwbjTROnR4npMUmSyGHlIcEXSQbuDyMM1Y5MPqCSnUucp+WaOZzZZRQsRReKVBMwpmI9cpRcjqlX1I5FuhuIydJKA5mabgsSeg3hTjGJJ/iNlOYlJBGZLsAAtN2O4hRNWucCTUIGXRJWEv0cDX3g/GNZbeGcTQioZZV4ih5NC/NLt6mu3UxcTxGm4Z+hEeGpXlVcHLzFy4uPMNC/xF3w/iuoWlCFpM0t5ZifWRtnG5/5D3aKSTS0J2OMXxhC38i0t0cfEJaaqyeYFQChcAWf+ZQI1ZtPvBS6WYbrSp+nlF+Z39oV1eFqcqDknVJV6v6S3lVyex0POIR9FBlUYpJCX8ZySxScw/Rm6QBMmS1qzZgCkHKpJZSbPY6jtoYVpp0zCMqyrmkg5gdwU6uI3IwtKlXGVO+YN7AHWGSDZa8FpJk1LzVpCdAx8yupQzD59oJxLBEBPpGVv6ie7/hoS0mJqSnKrIlIJyrAJABOkws6bn1aaO0R4gZoHnUANiLj5ELJb0BMHXVzpCz4SyEfyqOZHYbo9mHQwMriiaSUqAfYBTkdyb6dIWVBXMUxUsC1s0KMQXMTMKhYEli4D3e5G/eLRimtiOVPRYquaskeJLKRYjVzuCVFvs0E01fNl3QrOndKzcHkFi/y8VT9pqCQFKUAf+Rb86w8oqJgnzrUpRch7W9ucZqtBT0WORiU1SQoS1MeZR/8AaMhH/wBXmy/IZAVlJD50h+TglwWjIn8a9DZsrd2sIBUsjSLQtAEpxq0VesV5jyMWi1ZDos3BuPeFmcP15Q/xSuExOdBYtcR59hU5aV+UZn1HOLZTSJhTdhySdYTyrdjRYzpMaQtCXSQsBj16iFddSJVMBXmyv8wVT4qhJyLSBziLEHABlXB94S96GpUEV9JI8H90wO73MVymmkOBo8MarMtL5Mn69RCWYkoNr83h4x6YkmEVcy0BSlKLBPduUcT65wxcc41Q1rLbY84oo0hLD/2QhneHGB1NvDUbhyl9xy7iA/GJGggGYXUB7wqbbozWhtiag55RX6hYJJMPKXhqdMGeYo5WdI+o9SdoT1eHkFTjK2mpf3h0sQI7w5CV2KgkPtrFuTh/hozC6bOfUNBy0ilUdLmLP5n06c+oh5ImhPlDkkAM5S1tYWaspEmw/HpkgeEoGZKvl/mSH+l9ukH1OKMfNmSDoCMyj3Gg94Wz8cTLLp9QsnQ23Lt11jF8Uy1J8zvzN/x/aA470ho8EOLzzMJJzkJPIJJTYPbQhtOkKJ8jLdK8yDd/0PIw2OIIUhXnd7BL5fcuAPvA1Pw/NmTMssa6jUN1v+IZforBKKndYSCoAkOQ9urCLpg2MIQSlCiVAOGa6RY+XveMp+Ap8pLhAPUgKPsNu94WYpRLQzKUJiDmSbWPTl+sJKSloKTWy2J4qKk5WHxCysr3CnRfkFD2sYVSOKZa0tMT4cz+YDyk8xy7RubUZmUWA5kfgan2iWFMbLR1OmoCwVJc2Dixe3J/iH1NOp/DzZhn3sdO5im1+bN4jqVclQICQQdW1YhrQwppcsp8RCyobpPqB5EbQ81ezRkPKqpSoMlaGbmB/mIMIwJU4hMtYQgh1BXmQBoSlO3RjCuonpN0hPVw7e0MKHHl0xBSkZGZY8oVl5pSS7g3vrGggykWKq4FRLQckwNuLB/j/wDIrlZg4YgICrM/+6iLQSqbL8SXMQuWrcW9iGsekU7FsqVF3L21P6QJJp6FjLQiNImXclQALZVXD8r7e8HUdPMmJUpKsqBc3AJ6A6k9IWYiQJbJBfU7h30c9IUJ8RnFxu1278ovWhU6LmnLzH/i/wCsZFRQtTfxCOnmjIl8f6Pm/QyFc6W3hZVJ3iOepjGlGzxRRS2TGPDNeJc8Eh7NFrrK1EwbAjSPPkqZQI1Bh9IryuwSX3hPIr2jJ0za59y9+sFU8xbOEnT5iTC5SAs+In2MG4lRy1h02I0aJtpD0LBiqlAPp+OkAV80E/eBaoZSb3BgSZMJ3eLxiuSTNzF3vHDx2kOD0iWVSk7WigAiVULAAYqttr7xOKdQ6HsTGYeopJBBBIt1ENxPcaPE5Sp6CMsIxFUyWx9SQAofYEdDCrElhzm76tA0xSkrCkEpV+nLrG/2OfOCj4ZYazGLdgG83tGe1YFyKZiHNubgv93ETonTGJBCuqvMfvaO6+kCRZRKjtkCR9ldIWJrZibBRblr+YbkbglmrV9StOny0aIS42PI6RFMqFKuQlzuzfhhBlBQ+KpEt2zHXVhqS27CCCzulPmSEgvyAzEnoALxZsFxYyZzTUFJUfIpQysobG7B333Aix4dwVLRLGSYXOpIufd/tFc4hwXwrKu7uTb7QjklyEuS+JpiW59RFdxjEFTcxWhA6klP6wjouJ5iJeSYBMliwOi09H3A6xtVSqYc+YpSLOofYD6j/rwk42zRbD6OhkjzEBTDm1vcXEPJUymI+h2tdiP0ikV80khSVKJB1UBf4v8AeOpFSFDyqZW6Sb+3OFlHLYylWh/ikhBByLT2cD21isysNXmTlVlJtY/qI6VWXUC3QGxfr0jg4mpLFKXSno4J72h4RaRm7LVRcOEj+IHAuRf4P6xzOwlMsaP11hNRY6rKSlagOQNh0N4Jl47cZipnvcae+8ScZN7DkgKUudJWvwFKT0GhHVO8MsK4Sq6oGatBAPpB8ubr0T+YDViic6lvYqsCoFh1tFxw7jLOgGWSQkAEG5SeVtuUXondFNxDhybKLTUnVgzBIHRoQVMky1Ogs/8ArF9YvPEHECzy+Hio1lUpSvM1gdh31Z4WN3TGbVAAqV8k/EZG1VB6xkUoF/pqv1jiX6YyMhehkRy9RFuokDwdBpGRkL5PqaPJk4/ux3gPOeZjIyIMoKa4+aAZQjcZHXHggwygF/8A5Q4moDCw/wBeMjIWfAAF7juIZJ0jIyFZjiWfN7x6rSfwEjYIS3SwjIyDL6hXJUeLJY8NVhpyjzSZr8xkZA8Q0+TEQZSLIWkgkEKT+RGoyLdCHocqYW1MK8cqls2ZTNo5b4jIyOefAyK5LSCNIt6adOU+UWCWsLW2jcZG8vCDES4ogDQCK5UanvGRkbxdis1ImklLknuYgq1krU5Niw6RqMiwSagUcwg6dp7RkZCvkUIwlIUpT3ZIZ7t2jWEzCKqWxIckFrOOR5xkZDL7GlwH8UesRValV/mNRkZfYEeAmXLDCw+I1GRkMY//2Q==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3575" name="Picture 23" descr="http://t3.gstatic.com/images?q=tbn:ANd9GcQgWMbZpZFge6tIQ4llzXnH8EV9oMLVyIGjcYUAuM65NqlwPSHDE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571876"/>
            <a:ext cx="310991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714488"/>
            <a:ext cx="7358114" cy="1731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Действие органов хватания ( хватательные органы жуков, клешни  рака; передние конечности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хвост некоторых пород обезьян; хобот  слона) тоже тесно связано с трением. </a:t>
            </a:r>
          </a:p>
          <a:p>
            <a:pPr lvl="0" indent="190500" fontAlgn="base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t3.gstatic.com/images?q=tbn:ANd9GcTKB3NfydA13e0GVbR2JPKkqZ5sUJ7eWQkZyiJlDUO2V434_L3h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2705100" cy="15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http://t0.gstatic.com/images?q=tbn:ANd9GcS1FVe5xgJpEFi1j-8b5ubYhnmytZ_VwgP3E-vSu-NPlzHe85mh4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14290"/>
            <a:ext cx="3052768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http://t1.gstatic.com/images?q=tbn:ANd9GcRHqjM1zcImLGMcgd8U9PF2ViOHnipWS3CkNEDV04fUrJ0QJkQ3t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500570"/>
            <a:ext cx="3071834" cy="1990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8" name="AutoShape 8" descr="data:image/jpeg;base64,/9j/4AAQSkZJRgABAQAAAQABAAD/2wCEAAkGBhISERUTEhQWFBUWGR0aFxgYGB4YHRohHhkdFR8iHBwXHCYeHiAkGRobHzAgIycqLCwuGx4xNTAqNSYrLCkBCQoKDgwOGg8PGikcGB4qKSktLSkpKSkpKSkpKSkpKSksKSkpKSksKSwpKSksKSwpKSkpKSkpKSkpKSksKSwpKf/AABEIAHgAWAMBIgACEQEDEQH/xAAbAAACAwEBAQAAAAAAAAAAAAAEBgAFBwMCAf/EADkQAAIBAwMCBQIEAwcFAQAAAAECEQMSIQAEMQVBBhMiUWEycUKBkaEHI1IVYpKxwdHhM3KisvAU/8QAGAEAAwEBAAAAAAAAAAAAAAAAAQIDAAT/xAAeEQACAwADAQEBAAAAAAAAAAAAAQIRIQMSMVEiof/aAAwDAQACEQMRAD8AVejp57tdn0kDt+ujd90w0XsUTI9s/lrptuhVKYSoouJBtHERGT7jOjOnbt6lVQVYvdEAczyPbn31DVgfQ3Z+HQV9TIrVEcqD7qt35Y4PwdUVMeordcLQQ1pXMH3wedPHUNpVWgHNMAhgqzEQTaZI4MFlM/OkMo6NDDJkAEx37njJ09Lx+hSL3peypPQa4yb1IzECCO+ZnGu/h5/I3a1YYi0ggcmSIkds9tcOmV/5TEglQUDQJjM/5xorp/TytqHJgB2qKZ+pnEZBExIz7aVrcA1Rd+Nq6rt6lagwVHVqlQDBL0wLTHzVKqRPF2sv8H9MFTcM1olUZgBhR7A840/fxKehS6ZTVB66jhRc5dlEms2SZi4L24Olz+Gu1YruqoIBACqSwHyecE6q9ANBqgOtO0ekCImCLbgIbM5I1nFak2y3dSg34G9PsVPqWPyMflrTeuddKpTq0zM2jKG5Sogqe0n2PEY1nfj6u1dqe7YjzfocH6u7KSsemPUP01F8Ud+sA/8AR6ItW0SX9s8j41NVf8J+tuwalIklbbkuEnsYMj78amqx4lQ3ehm/stKpNEtb5bXLb9Sj6oE+kTxnQW68NVKVNqtMyykPUTBP1XTf3YAfvqyHimhWSoVZaL5ioLWUgYMGIPz+2iOo+JFWi8tdcCghQSWCi4mDhciCMGdU/HotMX+p9brKai1vQpyjchyFZvt2GY0tin5oVgDJbIJmQIk5+Z03dVqpV6dTvFhF9MmLrSKZWT7AgCdIm12m4TCIakk5WSP1Hv7ahzfRl4MHRqRJKKVS8oSIELnjMg5+NG7DrNc03NUU3R28y5cVFCekiDiMYHydVi9SVSCwF4Ai3AUgfbOrTo6UXpjzWDIimEpEB1K+piQxm0KQTH9WpRn2xgEf+IG4Y1adNjNqlv8AFkSR/dAx241feDaHk7FXBipWYlZtwFwTnP6aXPEtVNxu6tVMKWhZ5hQFE/JiT8zr7t+ueUqK7Eqh9MHK/btGr1UaRjT+p0RV29Km6wMsrGVUGSoItEll/XOgfHfhajT6cy2FqwVGuVi5NpBZmu4ET+uvPSes7l2DoRXa0hHTDsXX0m2PWFtMk8T8CfHXd9V2u2I3FQVn3NOpc83DK2+kCLQLgI0ykktFF3+De8s3lRCVUvSNtxgXKwcZ/UfrqaUPD/TH3dant1IU1XClj+HucT2GprJjVZrGx6ht6O4FYw4/6ZvKoZaRKr9M3gD7NoLpdKtuazMtItcCGZQAF4GQxAHfAOewjQu3RXXyQk1SfMWqVJSkoWfUQpNxPAP9Pvpw/h2xVHQxAwBB9Vv1Mp7iCFznHbUo/urCVv8AEPbpt6VIUj5ZcOlQBTNto9dskCDA+zRpF3VxKnP0jEYH0+3aNOfjfqq1nqUGJHk07WJAMM1ZTgA5BWl+WZ1l3WPE5V2p06agoYDHJ7A94IxxqjSsyxGiPsqf9mI7VVUl3qsLZuJW1FJ7e+DxrOOseJHT+UjG0yTxJmDkjgEjgYwuguseN93uNvT27sopU8qqLbPtdHMdvbVLSptVcKMk6XqrsB1pbqoxmYGvddSe5Hxq12nQhFxnGPj/AOnVWlSXE+8RpjFx4U8TNtXsr0zU274qJ3j+pD2YDvrStxuKW6CoT5tOGWk1Q5ZWJCknkxIJ/wC3VRvdutLa0qD0UqhqYcYN9MsSVKMPcAggyJBGl7Z1jRPpJKSCVmCM8j2PPHzjXJyckZYKC+Cnehv6FQeorWUEe8m0j9+dfNEbR1O4L05ANS4DuBeWHHxGprovPR0aT03ZBKLmpX8gCpTvwRcsAj0oIgM5+ZBzGmDcbCltQjlzVU23m4j2tJRZkEAqSR7Z0u9CrjzK3luFPoNKkFBDtFhBEEgQOxETrt4iuqkpIqMjAkqbgZiCpKgm31CWujWhNVgCv8X1leveA1jW0SC+WI/mIQBmAC4PEzGsw8ZdPRaxdAReTdJxI9szp53ld6lI3KQ8BgQASGGVmDEHHMarel7d2qKCckqACIlmIB54y41ra0asEB6I/F6fYHH7c6J29LySGbB9tP8A/HDwx5LbbciJdTTcKIAK5TJySRIJP9A99IHV3mojdmVSP0j9jqhMcvAg8+sa1YKKFD1WtgMwyJ94AmPkaRenAPWX5af31oVKmKe0oU6YlGlnIyT7iDzkx741nnUKflbmooEWuY+NKnboY17aVvM26CkfMNIC4VYQ2sQWVSp5WpNQfHvqj61skRrlMgnI/wBZI4P++rPwpWp00YlFJKnJlvWSB9PBhRx2nRfX9sgp0WdwxKP5hUEgGblUe0ANmffXNOHZWxRaO0pqL0ABxxzqap6fUIkfJ5++pqMoyTGeGvdO6SlBjRqPhwCCpBa4gq12JBiAIIHOqHqO88ioQysUX0F5mOy3EZGNW3SupUA9epuFJq1IUD4+qcf+2qXqNB2rsCwIci8SGUqM/UeYA9tdUuqWYArqnT/KY5MFQYmeRg5xB9znQI2FV1LCaWQytaWvbmZPEWLnRb9UotVuSmVSfpE5AJ4EQBnAP/Gua+OnerYAqLwtyzGYJOPbSdnbbDYX4r6hU3uwArYby7wrHN6v/kY1mflmrtgQJai3/i2f2YH/ABac+tU3suSBDAVC2A0kjE9wTpW2qNtt4UODcAR7j6h9wdXjLLMGeEfE3lnyqpNhPpbm08fmDgHQXi/arT3LQQZ7gyOBBGrTrvhxWZq22FpBN1M8e5ifscfGlfd12aAxPolYPbORoQkp6jGt0ds6KVYECmiubZk3C85J5AAP56B3vVP5tMOSQhZ7Dkngc8ZUnTL0rc3behuH9SmjTDCbh6hYynMyfbtpT8SbFUrDyS3qGVNotJJ9Itxge+dQkm27+/wHYQK24IaR+nH7ca+a+9QpxUMyIPH/ABqa6FFUE1CurRYygknMPLHtMErPxAOia/V6B8z6/wAJRbCCsfXOST959/Y6E3l1RRbDkA2FmK2k/VBUG8jsxE/OgqlapSqJeGDVMCoFZioCqpEYDD1c/wB44zqfXsYE3DtL+UC1IfU/4T+LEDsvf50Ts6dG66GYj+hZknj4A49/qHzrz5U2lZtBlWpEKQMNGRyQeBI+e2uW53jobUBW4ySTLQMA+085+NZx0yVFr5DmSEOXVyOMcmAR20n+MensjpXtZZJBJBAOZWCRn2xxpkFIst9QeYRhfMLMzG3BJJIgDP3jQXX9lS8paFMC9wS3cr+IDGASc6ZUjFv0PbUHoLua7HywhdgpEwsNaFg5YkoT20n7nwo/kCs1RENRRVZWJlEd7UPGZBGPtofoyNXVaEgLcTUJMAKAWiSYEkkacOp0j5VRqzLUpikgWPTaBUDhWM5Hp7DTUovA0d+lb00KS0Gq27dTm20loTBDHjMz9/toXrXXKACu1IookooaS0tyQwuYEz+Ua69O3yeS1V0XtYGHvmApHEgZ1Qdd62oq3eVTDgyDbGYHt7dtIoUbqU/VlLVGqOLROAecgH799TXLc12quzMbixkxqapYB23e4urilb5Z9as4JxgTZGLguMkzrl1YFyEuZgPodeeMlgOPWSTrjsWqkpUqGIJgtzJEMTPcGM8mRomjC1AfqYj1ZBVZyMwReQD9tSZk6ONUVaYinAKIoAm0mCLouzmSf9dewS702e1YwQpOB2nBHcfOded7umtIg9w0NggQ03czmDwMapqdeqTeksqBbl+qADIMx2M8k6ykjXoz7jcBw3qFqQQGJVlEsDcOZBIz31VV9mpaQ1NIAvZSIEAkiOSxxxobeVWJQhsXgsDBDKW4PfIPB40F1WuqSBBEZA4GTHzjGmqwga1RQ3RtaVcHgZE/uDI/fXodScyk/URInk/JOqfd1rnLKLfz15d5iJn7zqhg/fdbqMYJ4MiPjjXfcqzinVhmvnMzLcH9/fXDYeG61ckyiQJl2j7cSc6v9r01tqjUmcNkNgYHuAT8aAtg3T/DO4q5KlF7k5P5RqavF67jykJGTz/vqaASy21Tb00TzaN/pg/zYCwRiAGgRx/VjjXxOobam+ds4mSWWqIA+sYKzIDiJ4181NTkBnBn2tQFxTqQT3rhiZAB/DPtrk28RJWkrrT4KGpIb5e2MR21NTXO/QFU29WSQqrJFyquCRkf5aGqlHYkgZ191NdUfB0Cf/jRiTgAd9EdM2qBKlUifSQvcz7x27Z1NTTWA8w+QLoiIUSZX4HOuu031KoStVnDEhSSg9Pacnn47ampoR9BE70qm3pVECGo5/ExgfkAO376+6mppxj/2Q=="/>
          <p:cNvSpPr>
            <a:spLocks noChangeAspect="1" noChangeArrowheads="1"/>
          </p:cNvSpPr>
          <p:nvPr/>
        </p:nvSpPr>
        <p:spPr bwMode="auto">
          <a:xfrm>
            <a:off x="0" y="-560388"/>
            <a:ext cx="838200" cy="1143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5610" name="Picture 10" descr="http://t2.gstatic.com/images?q=tbn:ANd9GcTAhGfo2pSmx7LPW4ajM4QJgptd_Qe3LntMYgT9juIJrf1KUfc-w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143248"/>
            <a:ext cx="3214710" cy="1747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12" name="Picture 12" descr="http://t2.gstatic.com/images?q=tbn:ANd9GcRgEMukRr-_xDD82EfuGbfTK_uBeFBh58Hu3aZ3farxvDjR3KFL"/>
          <p:cNvPicPr>
            <a:picLocks noChangeAspect="1" noChangeArrowheads="1"/>
          </p:cNvPicPr>
          <p:nvPr/>
        </p:nvPicPr>
        <p:blipFill>
          <a:blip r:embed="rId6"/>
          <a:srcRect b="12621"/>
          <a:stretch>
            <a:fillRect/>
          </a:stretch>
        </p:blipFill>
        <p:spPr bwMode="auto">
          <a:xfrm>
            <a:off x="6000760" y="4786322"/>
            <a:ext cx="2690815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" y="428604"/>
            <a:ext cx="8715403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Ведь предмет или живое  существо будет тем прочнее схвачено, чем больше трение между   ним и органом хватания. Величина же силы трения находится в прямой зависимости от прижимающей силы.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857375"/>
            <a:ext cx="83582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Поэтому органы  хватания устроены так, что могут либо охватывать добычу с двух    сторон и зажимать ее, либо обвивать несколько раз и за счет этого   стягивать с большой силой. </a:t>
            </a:r>
            <a:endParaRPr kumimoji="0" lang="ru-RU" sz="5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t2.gstatic.com/images?q=tbn:ANd9GcSLs7YHKZjrWVPRC_qJd3CPLb8L_NyHNoWBL5_D6BAdvK_KtO1s"/>
          <p:cNvPicPr>
            <a:picLocks noChangeAspect="1" noChangeArrowheads="1"/>
          </p:cNvPicPr>
          <p:nvPr/>
        </p:nvPicPr>
        <p:blipFill>
          <a:blip r:embed="rId2"/>
          <a:srcRect l="49505"/>
          <a:stretch>
            <a:fillRect/>
          </a:stretch>
        </p:blipFill>
        <p:spPr bwMode="auto">
          <a:xfrm>
            <a:off x="642910" y="3500438"/>
            <a:ext cx="271464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://t1.gstatic.com/images?q=tbn:ANd9GcQU1wvijm_BzOCxwhwii5jNF9SAabiMa_Kd4r0E4aDrd0UnT7HD"/>
          <p:cNvPicPr>
            <a:picLocks noChangeAspect="1" noChangeArrowheads="1"/>
          </p:cNvPicPr>
          <p:nvPr/>
        </p:nvPicPr>
        <p:blipFill>
          <a:blip r:embed="rId3"/>
          <a:srcRect l="8499"/>
          <a:stretch>
            <a:fillRect/>
          </a:stretch>
        </p:blipFill>
        <p:spPr bwMode="auto">
          <a:xfrm>
            <a:off x="4643438" y="3286124"/>
            <a:ext cx="3076584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500174"/>
            <a:ext cx="5429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 глотании пищи и ее движении по пищеводу трение уменьшается за  счет предварительного дробления и пережевывания пищи, а также  смачивания ее слюной.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428604"/>
            <a:ext cx="8358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6. ДВИЖЕНИЕ  ПИЩИ  ПО ПИЩЕВОДУ.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t0.gstatic.com/images?q=tbn:ANd9GcRMGKT8lLfs5WdgZTmSLXr6gc5oo8x1gZBYKieJQ-CPCV-ap-8cs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857628"/>
            <a:ext cx="342902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http://t2.gstatic.com/images?q=tbn:ANd9GcR-pWhhyfpJdXYTb3ujJ-Kv9yz2tMyEgHwBSpKcXKYgiKiyLfW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428736"/>
            <a:ext cx="2181225" cy="2095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 descr="http://t0.gstatic.com/images?q=tbn:ANd9GcQzX3mN7U0dP9lpXOSverEoqAkdzBkhRQgOXHlY1lbHQfG8cfidP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857628"/>
            <a:ext cx="2457454" cy="2847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57158" y="785794"/>
            <a:ext cx="8501122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У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организмов  существуют  приспособления,  благодаря которым трение получается  небольшим  при движении в одном направлении и  резко увеличивается  при движении в  обратном  направлении.  Это, например, шерсть и чешуйки, растущие наклонно к поверхности кожи. На этом принципе основано движение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дождевого червя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01C0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01C0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57158" y="2928934"/>
            <a:ext cx="82868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Щетинки, направленные назад, свободно пропускают тело червя вперед, но тормозят обратное движение. При удлинении тела головная часть продвигается вперед, а хвостовая остается на месте, при сокращении головная часть задерживается, а хвостовая подтягивается к ней.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214290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7. ДВИЖЕНИЕ  ДОЖДЕВОГО  ЧЕРВЯ.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9" name="Picture 5" descr="http://t0.gstatic.com/images?q=tbn:ANd9GcSClRKhvteXttU8VyUterIIFKlwNHH7HbFhcI-lcTKhBe8mxqjmZ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929198"/>
            <a:ext cx="4643470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85720" y="1071547"/>
            <a:ext cx="857256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Водяной жук - вертячка  изумительно быстро носится на поверхности воды.  Чтобы захватить их сачком, требуется большая ловкость. Вертячка — лучший пловец среди водных жуков.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14282" y="5143512"/>
            <a:ext cx="871543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Оказывается, быстроте передвижения он во многом обязан покрывающей тело жировой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смазке, которая  значительно  уменьшает трение о воду.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108" y="285728"/>
            <a:ext cx="4010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8. ВОДЯНОЙ  ЖУК.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7" name="Picture 5" descr="http://t3.gstatic.com/images?q=tbn:ANd9GcQnDH1cE_FRHpCI0KIfwBIRv2KlezvFVXdfhSr3jFegTTEbg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786058"/>
            <a:ext cx="271464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9" name="Picture 7" descr="http://t3.gstatic.com/images?q=tbn:ANd9GcT39rUKY85nodQ6P6ZW_rb5t_5p9LOLDiu9TCtW6aUTQ1s7eqK9f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285992"/>
            <a:ext cx="278608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1" name="Picture 9" descr="http://t0.gstatic.com/images?q=tbn:ANd9GcQ1V-drmCAS7c_WXTuOU9me9u8tx6m9lIfHSXIx13as4fLHc12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571744"/>
            <a:ext cx="3000396" cy="2409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142852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9. ЯЩЕРИЦА-ГЕККОН.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785794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Небольшая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ящерица —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геккон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легко передвигается по гладким наклонным и вертикальным поверхностям, включая обычное стекло, и даже ногами вверх по потолку.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Почему?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714488"/>
            <a:ext cx="58579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Пальцы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гекконов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снабжены пластинками, на которых поперечными рядами располагаются особые щеточки из микроскопических многовершинных волосков. С помощью электронного микроскопа было подсчитано, что на одном только пальце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геккона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расположено свыше 200 миллионов таких щеточек, каждая из которых состоит из множества отдельных волосков. Благодаря своей ничтожно малой величине эти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крючкообразные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выросты способны охватывать самые мельчайшие неровности поверхности, что в сочетании с когтями позволяет ящерице легко передвигаться по гладким наклонным и вертикальным поверхностям.</a:t>
            </a:r>
            <a:endParaRPr lang="ru-RU" sz="2000" dirty="0"/>
          </a:p>
        </p:txBody>
      </p:sp>
      <p:pic>
        <p:nvPicPr>
          <p:cNvPr id="5" name="Picture 7" descr="Картинка 8 из 12114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357430"/>
            <a:ext cx="278608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285728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ПРОВЕРЬ  СЕБЯ: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786182" y="1285860"/>
            <a:ext cx="50006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Почему щука плавает в воде значительно быстрее многих других рыб?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786182" y="2714620"/>
            <a:ext cx="50006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Почему трудно держать в руках живую рыбу?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3" name="Picture 9" descr="Картинка 1 из 2049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 descr="Картинка 17 из 9872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24436" r="7129" b="13533"/>
          <a:stretch>
            <a:fillRect/>
          </a:stretch>
        </p:blipFill>
        <p:spPr bwMode="auto">
          <a:xfrm>
            <a:off x="3643306" y="3857628"/>
            <a:ext cx="471490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802" y="1428736"/>
            <a:ext cx="5429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Каково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назначение плавательных перепонок на лапках утки или гуся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3714752"/>
            <a:ext cx="47149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Осенью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около трамвайных путей, проходящих вблизи садов и парков, иногда вывешивают плакат: «Осторожно! Листопад». Каков смысл этого предупреждения?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428604"/>
            <a:ext cx="5715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ПРОВЕРЬ  СЕБЯ: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Картинка 4 из 24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00108"/>
            <a:ext cx="2357454" cy="238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Картинка 1 из 449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3643314"/>
            <a:ext cx="3429024" cy="2514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142852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ОТВЕТЫ: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857232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Заостренная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форма головы щуки испытывает малое сопротивление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воды,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поэтому щука плавает очень быстро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85720" y="1785926"/>
            <a:ext cx="8858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Трение рыбы о руки мало, поэтому она выскальзывает из рук.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57158" y="2285992"/>
            <a:ext cx="8501122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Чтобы быстро продвигаться вперед, надо отбрасывать назад большое количество воды, поэтому плавательные конечности почти всегда широкие и имеют плоскую форму. При движении лапки вперед перепонка изгибается и лапка испытывает малое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сопротивление,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движении лапки назад животное распрямленной лапкой загребает достаточное количество воды и само быстро продвигается вперед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4.Упавшие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рельсы листья уменьшают трение, поэтому при торможении вагон может пройти большой путь.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1"/>
            <a:ext cx="9001156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ТРЕНИЕ В ЖИЗНИ РАСТЕНИЙ.</a:t>
            </a:r>
          </a:p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В жизни многих растений трение играет положительную роль.  Например, лианы, хмель, горох, бобы и другие вьющиеся  растения благодаря трению  могут цепляться за находящиеся   поблизости опоры, удерживаются на них и тянутся к свету.  Между опорой и стеблем возникают достаточно большое трение, т.к. стебли многократно обвивают опоры и  очень плотно прилегают к ним.</a:t>
            </a:r>
            <a:endParaRPr kumimoji="0" lang="ru-RU" sz="5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301C0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01C0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01C0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01C0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01C0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 descr="http://t2.gstatic.com/images?q=tbn:ANd9GcR2_7wHeFfJDrG8z7R0vB-Ceqrycea0Xnp078inP2R4BFzEnbgq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143380"/>
            <a:ext cx="300039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http://t0.gstatic.com/images?q=tbn:ANd9GcR2CAjAnNy5h2rWmnCMoonjluM2s_nwyD3zlzE5qe-rTb8k_Jv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357562"/>
            <a:ext cx="321471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0" name="Picture 12" descr="http://t1.gstatic.com/images?q=tbn:ANd9GcQvElpoaMuoYyAhd05bwYnKLE9pl0_YLI6sB0waHi_jGHd1FQ4x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429000"/>
            <a:ext cx="2428892" cy="3214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42852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презентации использовались: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500042"/>
            <a:ext cx="8715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Литература: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Е. А. Безденежных, И. С. Брикман,  «Физика в живой природе и медицине» - издательство «Радянська школа», 1976г.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Л. В. Тарасов , «Физика в природе» - М., Просвещение, 1988г.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 К. Ю. Богданов, «Физик в гостях у биолога» - М., Наука, 1986г.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http://class-fizika.narod.ru/tren11.htm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fizika-vnutri-nas.narod.ru/frame_c.html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6. 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М.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Варикаш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Б. А.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Кимбар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И. М.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Варикаш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«Физика в живой природе» – Минск,  «Народная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асвета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1984г.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785926"/>
            <a:ext cx="650085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Картинки: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dic.academic.ru      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earthflora.ru 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prasemena.ru 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e-pitanie.ru 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kclubnichka.ru 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gazeta.aif.ru 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900igr.net 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darwin.museum.ru 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colxoz.com 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kalitva.ru 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fotozveri.ru 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whoyugle.ru 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symbolsbook.ru 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delfin.org.ua 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sportmashina.com 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phototimes.ru 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4lapy.by 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16x10.ru 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fotodes.ru 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detskiy-mir.net 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grafomanov.net 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endomed.ru 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medolaga.ru 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id4.ru 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ru.wikipedia.org 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aquadomik.ru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80724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У  растений, имеющих корнеплоды, такие, как морковь,  свекла, брюква, сила трения о грунт способствует удержанию их  в почве. С ростом корнеплода давление окружающей земли на  него увеличивается, а это значит, что сила трения тоже возрастает.  Поэтому так трудно вытащить из земли большую свеклу,  редьку или репу.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t2.gstatic.com/images?q=tbn:ANd9GcT5DoD6vQXhy8v54B7qAY_i9NDmf6nLzskjKzGqJv3RmhzFOjs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929066"/>
            <a:ext cx="3000396" cy="2562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http://t2.gstatic.com/images?q=tbn:ANd9GcSmF1o9Ia-n7zxzkOcLDQb_9qyPBfd6Zj9XtLsquq1Jq8uK6dO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500438"/>
            <a:ext cx="2643206" cy="2543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0" name="Picture 8" descr="http://t0.gstatic.com/images?q=tbn:ANd9GcS4kbr2h-rgWrZs-PNlFuggwSFfNn1OJmV2qmJ6CBmGNlJkVnh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786058"/>
            <a:ext cx="235745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4296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Таким растениям, как репейник, трение помогает распространять  семена, имеющие колючки с небольшими крючками на концах.  Эти колючки зацепляются за шерсть животных и вместе с ними  перемещаются. Семена же гороха, орехи благодаря своей   шарообразной форме и малому трению качения перемещаются легко сами.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t0.gstatic.com/images?q=tbn:ANd9GcQwZqvsourSTLIHIPot1XA4mZ_N-pIi_J-TYwEBCfacCTxn5Dy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357694"/>
            <a:ext cx="3143272" cy="2347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://t0.gstatic.com/images?q=tbn:ANd9GcRTob8tmTTkqodGPYbLeRfv72Lchoc4KO3BTZDEjpaC1oYrVfv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786058"/>
            <a:ext cx="321471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http://t1.gstatic.com/images?q=tbn:ANd9GcR7FfySEGWpQAscuSP4KMuxcUQiy9t7qMWRczo9wPjT_6ueK93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929066"/>
            <a:ext cx="3286148" cy="2643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42910" y="214290"/>
            <a:ext cx="75724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ТРЕНИЕ В ЖИЗНИ ЖИВОТНЫХ.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57158" y="1000108"/>
            <a:ext cx="8501122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Организмы многих живых существ  приспособились к трению, научились его уменьшать или увеличивать. Тело рыб имеет обтекаемую форму и покрыто слизью, что  позволяет им развивать при плавании большую скорость.   Щетинистый покров моржей, тюленей, морских львов помогает им   передвигаться по суше и льдинам.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01C0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01C0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01C0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01C0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0" name="Picture 6" descr="http://t0.gstatic.com/images?q=tbn:ANd9GcRT3qMdzUoxEIRuVmeGnJkzoeSinjnjhqo6KskybG_w2bxE4-T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000372"/>
            <a:ext cx="3286148" cy="2133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2" name="Picture 8" descr="http://t2.gstatic.com/images?q=tbn:ANd9GcTqRAqj_yDncci8vmvo6JGnYv3QZgfIzWyMDkOOVmLy84WKWqOvL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572008"/>
            <a:ext cx="3071834" cy="2085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94" name="AutoShape 10" descr="data:image/jpeg;base64,/9j/4AAQSkZJRgABAQAAAQABAAD/2wCEAAkGBhQSERUUExQWFRUWGBwWGBcYFxgXHRcXGBgYGBgXHBcaGyYfFxojGhgXHy8gIycpLCwsGB4xNTAqNSYrLCoBCQoKDgwOGg8PGiwlHyQsLSwsLCwpLCwsKSwsLCwsKSwsLCwsLCwsLCwsLCwsKSwsLCwsKSwsLCwsLCwsLCwsLP/AABEIAMIBAwMBIgACEQEDEQH/xAAcAAABBQEBAQAAAAAAAAAAAAAFAAIDBAYBBwj/xABAEAABAgQDBQYEAwcDBAMAAAABAhEAAyExBBJBBVFhcfAGEyKBkaEyscHRFELhByNSYnKS8RUzghZDorIkY7P/xAAaAQACAwEBAAAAAAAAAAAAAAACAwABBAUG/8QALhEAAgIBBAEDAwIGAwAAAAAAAAECAxEEEiExQRMiUQUyYXGRM0JSgaHRI+Hw/9oADAMBAAIRAxEAPwDxWZPJpEWcwlXjgiEJRNhd5DDHU0MFkhIic0SGbEeWEu0F4KHyptaxfyihoApyA7sPfiK1o+oJFIVWLYV9IkeyYJJghrx1SoYFmCaIkdSI7MSYfIl8ou4eQjOgzc3d5hnyNmKXrlejtBRjujkqTwCiIfLVprvfl+sWMcEd4run7tzlzNmyvR2LO1zEEvdv6+sJ8k7JhY7+XN9acPpCkIc9db4cZdH69KfKJ8Gmr9fpp7RajmRRZlyXZt1/SCSMKLkg2DEHnU+3pziXA4QkvVwzE8BQegHKg0i3OlZBy3jL8XxNVzduR3X6UK8REzAuNmsPKnIk24XtqTA7ET1LCQVKUlIygKLhJckhI3OonzMXp+FXNWlEtJWtZASkByTuYdXNI3mwewMnDATMVlmzNEfFLQf4WH++v/x4KvGDV6iFH3/t8lpqKyzH7B7GYnFDNKlNLoO9WciKfzH47WQCeUbLCfs/w0hvxExU+ZpLSFIBtRkvMWP7IN4ztCa1IApQgEcCuoQP5UAmMxtHaylBhRJ0YgKH9IOaZzWSOUcOep1V/EPZH/P7/wCio6ipdl07eTIzJkS5coAMciUvwzqdv71qN6RRPaBUw1U+7WnAlh/akc4zGPUTW4GpZk8APgSX0AUYqLxigM1knUuM3IVUvmacBFLQx+58v5Zvp1qXRY2ugqnrJOoF9AA0VkADTSg3Gm/k/nCVi8yvFQ8b/pEU0tXr9Y7lLSrS+DPY8yb+SSZNFXc7uVa2jkmenKt3zEAIys1/E77w9t8UlzYjVMMM9XApxyTmaz+/yMMmYmnW9363CICqsNbg+lfpx+8KdgeCZWKJcvUu5NXe/q9ecOTiKu53xWSn0hZIHcy8BbaHaafOmGZMW6lM5YCwCRYbgIUCgkx2J6kgPTh8ApUOaGRIBFIcJJjphJTHTFkJUVhLRDZRaJZxfQDgP8wfgoqtEyFFTekRrRSH4UPApchFhVo5Jhy01ixKSzc6jzg8cgj8JJq2+CBlAvQJfTc/E2HP9YgkJAWCfM3uBpz6pBJZYMR7B+ucbNPFOMkZrZNNACYisSSpQNKBnLmhtapANrXL+USTUeL0hyZb+3z+dD6Rha5HpjDLpFzZkhz7ffr0iPutfPoQe2FhHBOgYV3qJYWuwJ8hvjTXD3ZKXPAe2TgBlAIPLR2042ittTCKVMEuWMylHKkJYlRJYBxejW0O6NLhJYSjRyNN7cefvF/Z+yO6zKIJnTBUAeJCD/207pixc/lTTfDNVq46eG5/2Xyxl0YwgmwZsvZkrAIJouesELWD/dLQpvDLH5pmvJhA7E7UWsgsVKVRIAZ0ncPyS/8AyVcsLa2X2Vz+PEKCQWeWlrD4EZrBA3B3NTVmKSxh5JdEtIVfMQCr1Lndbg0eWUvUm7LHls4tm+by+Eef4fZE+d8MtS21CHSOCAaKPE053Nn/AKCxSgVKlAP+UzEuritQLkcA3/G528ztF1+vV4pYntKGv1Trox2dNSpmScoQ8tmPm/s+xFCRKUuwBUnKjklmJtenA3ihiv2eYkDMEBcw1Ku8QSOCQTfj6MzxpMV2pvX3G/gOvmPndqlpJdwdxuPIhxpHWWiWOcGdapp+3Jj8X2KnymHdLBVdakqCa6BRDMNTz0uNVs5yWfKn81idAa7ybbuRj0WV28UnWLCdr4TEuJspLmrpoXFnYeK+oPvAvRpf9GqOvsS/2eYJ2M/5q0oRqqyeZizO7NploMybMoPhSkVWr+EE2sXLFspu0b3E9mEfHKXnSHJb4wVfEs6EhNA28HjGT25hCZuQ0CKMLAtUXFmAB3AHWMtun28pnV0esVrcXHkyvc1tS1PYP1aJhIdIGUE5iaOSXCQB7GCq9nt9L2c1dtWO60PGDy6DkRavKh+8BGs1MC/gyeuuEKbg2ar72enD6+fCCysOBcfXjpeIDJHWmv1hnpIrcDfw44QoumUNw9IUX6f4JkyUPMwqLku946U0tDAIxDSQmHZXhqYcg1gkUcy1izKDiIyKxLKNWhsEVkjmym8x19R5RzDJYxZxIKcySOBrqDwLGIJC2UPraI1hhFtct4sITSrQ8EZacxT6394UqpNYauJAFhEq1Wau+oqOuMWlq/T6RWlr8uNaHyD/AOfKHrW6X+nFoZGW3IiUcnMZspaJaJigMq3yspL+EsXALpq9xCkyqUJro5ajiwvc+vExAkVaC2BDgUZm0aoDc3NT6wuMcsOD8EScJ8ur6esaKTgSnuJaEkrWO8ygOSqYQUgBnPgCfVXGIsFstcxYloBUtdEgamvyILvQAHdHruzOzsvDvMV4ppDFRrlSAwQncAAHOrcgFajVw08ee/gclt5KGxOz5kozzCCtnSmjJO87zvNqNxiwqcmW5FVG6jcvfq3OFtDH3A6/WAGIxNT11+keau1E9RLLObfdl5LeK2kVXJ6+UDl4g3frp4rLmnr0+sB8ftQAX9Or1PoRGqivBzpycmEsVjwHrbr7+vGAuM2kSCXZIoVGwLOw3qNTlFfJzEuytkmekz56+6wwcvYzAHfLqEfEM3MB2OXF9pO0Rnr8A7uUlxLliyUk3bVSmBUdTyEdeu+UFhGivQbuZhWb2mKD+7of4/zafCfyeVa/E0Ap22iTfrfAhc4nrjDYJ6iZ0a9HCK5CC9qE6w2XtdY/NFDKYWQwt3T7yaPQrxjBptl9sJktSTmNOMbubjEbQkd4kDv5KXIb/clipo1VJFf7hubx8Ro+yG3FYecladDUbxqD5RopulN7JGW2hVf8lfGAwZ9a2uav7PWsRTJjXP8AcmrEOObgvu5xY7TSEysQoS0gypgE2Xr4JgJABFfCSRzSLwCnIs2tWrTgeOutxyDpSaNCluWUW1zgeN7Bq83r9+MQTpzi53mnIP7cIGzUKFIYZiujpCHa89F4Lxnv+Yep0oI7A8TN7decdgfU/BOAOow08Ifl4QimFDBpEdjpHlHEmLRCUGJPnEIMSpg0wTqjSIBQxamSW48YjXKiPJeQ1gNqpTh1yjJQorUlQmkeNGX8qTuMQIPr19Ip4VVYIJ58Dyg1lrgHCyPJJ3btOWnRqYdINCPL7e8W9o7Y74Sk91KlGUgIdAy52/MrQq4wMTOAVu3/AOIjlhgd9nEzGIPH2jQbMd2A+IUADn0AremtuEZ/FS9QDf08vOPXv2M9mO9H4qYPCklMpxdSaFfJNhxf+ERJXKqDb78fllxXuRr+xfZIYSX3i0jv1p8WuQUOQHmxJFzwAi3tbEGvXVIOTg1IAbQQa6eXAe8eM1WocrGm+fIy5PZwZvETCePQtvMUZhYOaU8+vpBPHIIc6b76eg63CBMxBPVecatHDczhXZQF2xj2B066HpAvZWzTPUZk2klJJ8SsoVlqrMr8spLjMRV2SmqnSel9nVYlZumWj41a2+BNC6mO4tQkElKVQbRxISoISDlQQEIRR1D4asoghyQwWoOVAKUozR34VrpDtLVj3z/sD+1e01GWUJLINKjKpQoATLH+2lmZFGAHADCTMEePn11WN1i8FnAbKGPiYuAakuxIHmpat50DcN2dKjRJPEi+nq/uY1V0bv0NllkovhGJl7IJ4RfkbCo6rak0HXCNVtOSjCqyKSVTGzMBRIIdJJ1NqB6HygROzKUc6uAZmHJuPsHjbGqqPSyL/wCWX3PH6FNGBlAkGjasSBzarcQDyhv4UBWVYAceFQDh9H1Y66h7aRclYVxarE+1ocnAkkJLDMzEkC5uSXy8XhqmovlIva/DBEzBJIsAQWUN25XLQ/qIhTs4oLi0E/wdbmJUSVs1xckC1ju8j09zjTLnGGWlb0+i9tD97gZEw1Mpa5OnwrAmIruBEz1gGEhhRqN9d/E9GNt2W2H+Kws2QCAtU5CpZ0ziVPIB3A5WO7M+kZXGSilRSvMlaVFKkn8pCvEKmhzZqNQnV6ZZ4lLPyHVFxWz4KUyUGF314Vo0N7oFg/ryFbWYRMoaHz09rveIlCvRryhcoIN56NHs/szglS0leJyqNw1qmFGbzHePJo7B74/0oxPT2Z/iMzWZoeIiWnWElcYjqnVS4WXfDk+JQDgOQHNhxLaRwoeKKOJVFiWoMaOdDur70cRWMqHSSxgkRhLDSswPXX6x3F4MpKhQ5TcVB4g7j9RHcLOArw0LMfqH0iVQLBxcOOIch/UGHppxx5A6YPRQwUkqceUVFSq8vSLUhNP13Np1rAQymWcnS4qzNC+m4+jQQnyywdqD1D363DdFGanUdPFTXOSBTs5LTMxElCkFaVrQCmozeIAh72uQ2to+oNk4VEiUmWgBKEBkpAYAchHzF2EllW0cMAkqPepLcjmJ5C/BjH07LllKQ8ec+q6mdNsXHwmaK4raSTVvWMnN7QonYvEYVLlcls1KeIOGL11em6NFi5hYgUFuNYBYHZYl4hc6YqXmWzhAqrQFSjwFh6mOArYSlJz7fT/ORkq8xwBsRMVbQmvopvdos4DAoLqmEsK5U3VU/mNha1eUd2oE5O8BfxTD/YskfJvKI8bisi1BwlKSoEkvqQ3E6U3DcY9FoNPZNZ6wcp0NvhZO7R2sO6KJSRLSKADdc6u7kkl3Jq+/GS9nFay4JFdNHBa4BGrOA9SILTMciYSJawtQulKnPPKPEPSOYWXWoZXKUS/9M0Akx6OiCqg89hx01krFuOYidKlBBWoBKSGAZTEAkAJQMoq1BypeM3tXtFMnuhAMuVUFP5lVPxq9KBuOa8F9rJ74qlqnKGRIWxQlyrMAEjIWzMTrqN8Q4HYeRIWuib82IBD6Fj0SHZWljMh17922Pgm7ZbNWrFOlJP7qUSdB4KVsPho9KGKa9jpkzUonl0jxKKcqjlKSwBdiwbw6F+BjfdttoSQhKJaSZ6wkDexAYHyb34x5+ib309QxK1SgpyrwlkqCFZXT/wAhWrMdIuEm0Z5NJncBjkSVKo4KSglSQpkEHMQDZdQxzAXcF6VpUh5a1JSSlFVFqBJKAmhqC4YkHdxgZPSSlKQliMzq8Xjc0LAsG99YjGAXlNQKE1erNYanT15wzGSt+OgtjtpywtWRLWoSPCUhmcCrKqOQd6xBL2g+c5spIUDQjNmIcUDMRpwgQcMSDWwoGLlyGAbmS53NdoYmaoF2AcN8NBoSHfjW76xe1YHRvxwbXZW0hJkpmIAGactQDu2RCAA+v+63lE3aCbIxjTcv71NFAEJ70MyDmai00rqKaBsnjsdkkyZb2SZh5zVk/wD5iV6xRlbRUA72jXVCmVaU/wA8nJtld68rK/2HTcGa8Ljdz3a9XpqSQfel/v0YJy9pOFCjqo/G78D9/OIFJFAQ2+v0v0LxjupcOnlHTrvjZ2sMH9XH3hRfMliWUCHpVvZh8oUZMMZlGJUYSS0JoeRCBo5VY4lURkw/NEITIMdVKaOyJZJYAk1LAE0AcmmgAJPIxKC9x1rDFyUMlFoJ4RSSkks9ABYknWzEBmZxcXYxUEqLGEBAagBIq1RQhnuAQouOA3QyK2sVIf3V6b/ly0v62vBDZuAVOUlCASo+EBrv/kxa7W9n04RUoInInZ0JU6dCRYjjcc4H7P2iqVMcOlaTyIIPLfDI4TwwFLdHKCu29izMKtUuanKoBqtUXHKg0jPTktXp40m0dsLxUwzJqipRo50t5QJn4erEcx5MYuayMWUuTSfsgloG0DNWoASpK11u5KUUa9FmPXl9v8GpQR+JlhRoAp010DkUj54wWKmYecmYglK0FwWeuoIZlAuQRzpGwwvbjDzB/wDK2fh1k/EtEmXXccqg4P8Ayjz+v+nT1E2+cY6RrqnDHPZ65igts2h1FYCYiYokh7wGwPbqSJeSUleUAAAmwNWGaYdBck8IEba7XTGOSWA9PE6hdrBnHCr7o5Ol+gW7luR0HbFQeTV/i0S5EvOoAOVVIFCszCKkXBy+cZDbXa4h+5D6hRpenwipuKUjP4bHzcTMzTVuWo5Ayh6sAwG+1W4RttkdiUzpE1RWlKkocORc1vpb3j22n08dLDBx7L85cFgzOxcBJnnNiJRUpVe8EwOkZiPgykJNLPUNvBJebsNCZhRJxEzKHAC0qQCxA+JC1alh4A+kXezWyglJTmTMLAsnMWUbpdvioH+sPmYcieQsH4ilQYJdL+IWpuDDUxcmnJhxsmq1JM7hOx84tNNWNFJOWoNKrKCq1iDaCE/Y6picq1hKaVo9aEtKDPTzbhGswOGJlBKnehF6sKPx4w+TsfePI39mjK7f8DOJL3JFL/p9X4qXNQ2YS0gKJ3JYeF/m9/OKO2dmS1Lzlgq6jR3Aq5CXqaN8rxptpKUkgjcANNKwJxuyvBm/MRbRJ3n+Le0LjOT5A2Izm0sFhwUgJD5PhA+LKCVHeQwf6AXE4+dh1hSiqudnIfwhIo4LBzo1k33lJ3Z7xFUwFQY3NXNjQu7sW4DSBmI7Hko8IJIJzAhmNGpq/qdA1Y0J/kB1vwDcVJlTVPRKRlDJAsAAWGYZjc3Z1aA0rTNkpnFIQlrBVBoBmWQAG1JqKRSxOyVS7F9WrcgUBpWp/WCa5ipEksSVzPCf5QlIUUgG4SnKm/5n0o+OfBluSjhPyCdr7LBUVFPiKnBzApEvKBLSAB8QSkAlzUEMGgZNkndYDfoG169mPS8egpSCfESSQU+FmDEKzOauGYNvieXjCmWuUgJ/eEOSEuGJZlMya1uPOGxlFrDEzjKH2mPWjhTRvWnm0cGII3kdO0GRgQqgFTY/CAX86NXS53RD2g2IrDzMiikqZzlUFitbjnAyg19rLjYpcSBXep/mHk/vChikdU+0KM/u/pH4X9X/AL9jMrTHELh8yIRGZmknWmImh6Vw4iIuSHJcwj5fpE8qb1SKxEOQYieCgiiY5i1lo/263wOlLi2hQADH504f43xpi8gNEk8E30AHowiKbh1JykgjMMyXDOlylxvDhQ5gxZSl7R1GHBLKOUVcs7MKUcPZrxcq3jItPDwR4fGEX69I0ux1yps5PekS0EjNlFBYEgPSxoIDq2BlKVrVmw5UEqnSh3gSDd0nKUKayVhJOkDxNyEhJJANDZxvbS0BXbjkb3wzY9rNlSROWnDqMxINC19/oRuiDsztL8IJyJmHM1E1BQwdgQ+UlhVqmA8jaZNy/wDU/sxfoRbUsKHxXozmgYB3fgAGegNmh7mpPIPoxSwgpsjAzO7mEYdhmSQo58wfMMqXICtX/pvGkw+yFrlKSrDqJUzLZTgA2AsXo7xjpiJicMPEus0KGYmoCCxAOjrV5xf7P9pZkhQJZbApZfiZ2fwk0u4LD5xUXuy/yNU9vDDmF7JzAF5sPNKlZQhQZh4quGq8G8JsHE5CO6Ulw1S1h4h5ke8UpmMlTkp7rMk5fE6h8Q1FKb4tpWEmWl1qYeIKZsxd21AsX1eLlJsH25yvJd2BsefLmAGTlSEhLgCprUnW/tBqb2ZUubnAIDvXLc3OlnMB8Vs8UXKUojKCaMxpm1tf0MaLATkql1BCgacfN+O/dGeb53IuCWNpo0SQABuDPEqZYZoHYGWRqTp9YIiYIy5XkNrB1SXiriML4CB8V67/ADiebPAvAzaeJ8BcPShD8N0TJEm+ALj9m4mmTK4cvmSK+IjWrPAqeidlSgplBlOSJkvM3h3rA0IYxbk7UQhRChmBSQdGLFx8RfnGV7R4FJDy6PoC9dbUI3cGjRHngNQaLG1cGQkJZJWtWVLLTc1JISSAABel9aRTOzloWSsSFJEtaU5pyA5INaTLlSifPgIC4XbORS0LQkqKgEr8TpAd2D6uPMQZnyHl5qVcAOHsH8L+GhoeNqRoU3BJCXp/Xbk3z4M5jtmLKioGQnVhOljkwz0qNN/OKspBTQql2/jlksdbnr0M2NowSCGSQS5INLt5tS97wJn2JDk1J05l95c/KuhS5WRWNnDChO4p0ZlC1ePIRFOlO5zVHwkMHY8SMtGPP1gZKxJFDbr6xN31aH6/53wUZpoTOryh34M70+pjkP8AxA5+1ddbPCjRmHyZdthhkoJMcUmJE0MOUAo0Ycz5tz0jlbco65UF4eC8Jd90I1MLKJ1SmNweVfeOqR6xGgxbloBHXW6GRW7hFFYFvKJ5UyHKkPaIsRJKFFJY8iFDfcEgwbhKHLKzkvyJ8G1TJBky8oX3znOSRlIfwtrZ3eMtJXWLsqc0OruxwxU69wTkTlS1Zpaik2pVwbhQNFJO4uDqImGzkzyO7CUTT+SyJh/kJLIUaHIaH8pFERRRieXpu6veJxNBGn3f5+cVKMZPK7LXBWXg1IUUkFKgWIIYgjQg2MW0EAJYkmoU4AFyzVJIZncCp110+ycTIxuSRiS05gmVPo5Oktf8VGAJrVtzxbS7F4iQS6cyf4k1cgE1Td/W4vGNayqM/Tt9svz0/wBGNVc3zDkpJXmw7lXwzAGerd2WYENlAFW3hobIKXuKe9i3D0P1h0rDFMqYkhnUhtWYTknyIAruaK0ySbkHnVzq/v7RrocZptPywL4uEsSDeBxJQQUrqNSX8xqBf/MbbYGLE5aAtUuzEsAfE16VNAHejtePOJKvAQE+Jx4iT4b0Aer0u/w6RYwmKmpsT8qu9rafOGTr3ITGTR6hh8QUOBMdFqEkG7FiGsAfKCMucN4d3o4dqOARWvyePNcDMnKy5VZlmhSEkMKMXsQWNOb6Rqzs2ZLIAJzkOo0SzlmSSa/EKj6RldbXk0RmjYJ2jko7qoOHkdYmk47MHelfvGPm7DCwSteRVs6VBBSRbxUCqNwrvrGZX22xOEmmVNIxCAfCo+FRS/xJWLmllPX1gI6VW/a+fgqd/pv3Lj5R6ntTafdkNqNz6PFL/U0qkmgcJBIceIuQS+hBHGnCMtM7RpxxCpZUZYSMyHCVIW2XxprQ1qHBdnBpE+LxKZUpZUm6XAC/hGZOXkz6mtIH09i2vsdCSnyiljQVLT3YMwLGVJDjItSmGYAE0D0sasbxGZ8xEuqSlQs5AADV8Jq9Qb/pmF7fVLWlaSEqCmFVHMlwWULFL2di5cFhBOVtBJkKyIBdQJJcqSCFVd6pJcBQ3seLmsIbXJysx4AHajGrVNVMKgCo5vhFSCwAKQzsrlStWc9sGcvFJaUnOzAhI8II8I1uQ9uNhZJ7DnEKBmkSkuDlAdZG4j4UjSrnRg0eibHwKZCAmUkjiamvEw3ZNrkS7o0zbiZiZ+zTETy6iiSm7OS3JCabtdBFzG/stkS8OR3is7PnIBSDxSA4Hq0a3DzllYS7a3gXtzbaUBaSX0hlcJuSjE52p1Kl7meF7Y2auTMUhQYjUFwR/EFag0gciZ677RpNsrzrULgEkNVg9W+cZ3EIY03X65xepp9GfBNNa7K8tHRiOXoY5E0jZ4UkK76Ul9FZ3HNkEQoz5Y/KMgVRYkxBlrDhSFQltlk0FnHTpk5TrqUpCBQDwoDAUGgEV1BRZJJIS7cHu0TJnaRYlYcHXrnDlS58xK6B6gQYkkzGMEsXsrK/pvYjQGx1qKcYHLlboCUJVvkpSTL8vFA3rb2/SOTcM5cQOCjE8qeRYwfq7liRTj5QQ2fg0Bae9Csj1ys/uGiulxd4UvGkXix3wVAIDlCRLdBXnTQgZX8RcKLgbg1TxEJE3UfOIDL3Q9CfLo8eUVyEFdiIRNny0TJglIUQFKy5mBpblHovZHtmJr4aavOtNJcw075Kef8A3AK/zDiC/lyJMPQjKQoEggggihBB+IG4IIH3pGbWaKOrr2TXPh/AVVjqnuR6FtvDS5aJhzhIKkUKSQADlbwhWnCAAniikZNPgWAQQRYKIW+tBfhSJNoYxWLwylj/AHJYHfIDVAUGnJA/L/EBRJqKGmaCFNSumtOHtC/p8Laq3CXaZq+oyhbZGcemkabZ+PTKUVKCkzEh0eFsqnBBOa4YKHlza7g9uywFJIBKqVSHTVyQaMaaaaiM3hJyh4VVQXYKAIDljcbwXI1F4tY1CFf/AEm3hTmQWtQArTvJBWeUbJaja9s0ZIaWUo5hya3Z3ahEgpUgFwXu48hyqYn2326XOUrwuA9gaCjE8G+cYT/T1hGa6f40nMkk0bMHAPAkFmdjF/ArKM2VZGYMpnDpzAsdCnMLGn0asSWUIlGUXhhFe3JqhRRArR7l7MC1/lDNtlWISCoJCgPCQkIdnJBCaB3HJhuiqVJRlqwN7m7ORZ6MWq1I7i9uS5awJbrQCC8xOXMwdJyg5kJOYWJeh4Re7byG9uMPkESMbNws0KBVLmILP8KknUF6Eb0mhGkbLF9tf9RkhJRLTPSGUHKBNAsU+IBKv5FUOijaMx2wxQVPBYD91LNKP+7TT2+m6Kuw9hTZhC0pISahSqA8RVz6NxjZ6lV0fdxImnplv2oizr73LMlkKdsqgUkGotQuKUJqWppHoHZfsnOJQpZKQCCEubpfK9AwCiS3HTXRdlex7JTMmutbeDNXKL03ct0bGRgQm7AfoXD+RjE3GL+Tf6aryskGD2Q9VNx/xvvF2YqTJDqPVPbxe8Q7Q2kmWKEUB9Q7lv8AiX5xhNudoXzC9wz0AcUJ/MDkEFXCdzx4MVu2C3BHtD2qWS6QAioDM9N5FuUYTa+PUouTerQ5e2SxA1O5qNu00PnA44o5szBRAKmIzBkpKj4daCg1NI79UY6etyfCR525vUWKMe2yth0vnJG6v6+kCcZJLkgvrcA3agNzWw4nQxpJ02ZMQJs0lUxaQVOrMxAAoDYUNmTuYMIBbQAOmvzt6RxLbXd7sHoo0+jWq/gFPzHlCiUS3q8KEZYBmO8Ih2Z4SkvDRLrGdmgkTF/BFRICAVKqwAzGgc0YuAA55GBRLQ6XPI1h1Vux5J4NGraAUjK35sz+F7AMSEgmydWDH+IxHLwuaiQ5YlgCeJPW6AqMTF7CY4givvpG131zSyhUoNLg7icJFBSSkxoZc5CiM1BqQHLPUgEgE13jSKmJwL2qeFflCLK13FgQsfTBSZkSy5kJWGbQ8I4ERm5HFpK4nRMitKl+HM4oQGetQS7agNU6EjfEqF8Hg0AX5Kw9ftpTy084eZbegOhuAR7EcYqylDKTmAIZksfE7uXZg3HfD/xBLOSWDDgKn5knzh0SmG9j7V7iYhYDEG43fCpJSQUqSRQhqveC+0tjyJqTNwzJJqZegOoAJdF6AZhxEZKXPYNxfcKfoT6xbwO0+7UFflsofy7wd4+ojHqq5pq2p4a/ZnQ0PpWS9G7p9P4ZbTs9YcWBYEPdi4teot9YU5IcN4uLUO4NY2twYWJgoo505kl0n2PrQ9aVoTJdT041em4btKggFKefK+dkszO+vpkalisry5hQSpCikmhr8QsxdwsXooKBsN8XJG11VGZUrMCk5PhWCzgyVKbQfAqjDw2iliQ/Pqh3ni9d5HhEcqUbb6Wd+Da8h/bDYKfcSpaFTWLI5JJ2AXUS1JWWYpz5VEHfLmZVaJDAGHbO7HYzELyokLSBda0lCRTeb/8AEG/GLOFwijQAlOoHiA5oIOX+yD+z8AlABUQn+kfRBlkf2xri5SWGYpfSK4vKk/0NJs79m8tSxNmp7xYSlIceEZQB8LVLh68LRqsNsREuqhTi3HT0jGbO2lmVlSBS6ipZ8gFLIeCa9rhFiX33JoNdNacxDlXIqWnlWtqeDYYraCUA13+fxafeAG1O0V67w1/4x5XHsYzGK2+TR2FLXNv194EYnaPFuh9o0V0ryZJVKKCm09tlRNbuW/uudb33GMvtLaTln+366xT2jtVrdUgOvHPWOvTFRWTgaxyk9qCqZsPw0kLmJSoOHcg1oDbzLe8VMGfCVksB01ddIWAxJzOaknnyFKam3GK1OpSjsXbM+m0W2anI0G0sRpalrOAL+nzjPT5t6cNeujBWbNCtWt4rAVq4Aq1qcYDYqWaDf07+z8I5EuFlHWnLLKSk1NR8/cXjsQFXCFCN/wCANqM4JkSJVEMPSoQkaSu8cGFJIA13kD3MceOhQbjFkICI6FNE5QI6jCZnYigJqQLc4m1+CClYsiLSNowPXLIjjxeWU4phUYnNeHpwuY+Gp+1foYEomRZlTDFqXyC4l9MikMMto5LxJ1iXvHi3JeAcMiUuEJ0Jgxu+lPnWlOcR5YHcy8EycRCGJr15xF3Zh6ZETLfBOnlBfZm1FSyGNDZ9f5TxHV4Oy9qhXxpB42O/T5xlcMnLQh0m4sd2YcRFspVLY/Eg2V9DuPCEurHLR6v6b9VTj6dv7mg72TQ5SODhiN1rQ4Y6WmyH3vUHgQaGAcvFAw7PGiFcWdxzrkuGGJm3VlhYCg4CGo2gTcwJzx1M2NkIRXQiW3Bq8LtEITle9+vM+kRT9ru7Fn8zr9xGaVjW16v9oqzdo8fTrhB4iuznWOuPMmH8TtUDrn94EY7be49VgPPxhOvVoglyyo0BJivXhHiPLOJqdSpPEEWZuMJixs/BqmF7JFzu6pFqRsIS0hc4s9k0zKv6BtTF7ZeLzTkqUMsuX+8yiwEsFZ5mjOd+lofFznzL9jmtJPMihjJ/iMtIISgkMz1S+YnfUeUNkTSD7ua60NrxUEwlyohycx/qNT51tEud2e3+PtHL3uUtzKbywxIxAPXXQiLELJAqWe9SwPB9zw2VJWgJK0lIWnMkmmYVS6TrUH0aFNWMrAPx1FwwrbV+HrrS3REvsFLRXTrzhQ/Jx9v0hRlDygAUxHMltWCMmVWsSqkJPxU6p1witmUMbArwiYK/hJXH1PCnW6I04NAvv42sPvFemy8g54kkzW+UWRJlnhTeYeJMrf5P6RSg/kmSKXWGzURKgJ3jXX0HK1YkWEUyl3vwgmuC2yoJETy5USCUatpU1A1A87w0LML4BySolxKuQXaGYdJUQHAJo5ISK7yaCC/aLAKw+IXLUpBYu6FpVcA3SXtvg0ljIDlzgHdweenDr9Imw+BK1BKQSTQAA13REjEaOwfiwe5by9hD5WLYgi4L9GDjszyVLOOC/tPYK8PNVLmpyqGhYaRc2JsBWIWpKCkMlSvEUpJypUbvTk/yoIxW0lTFlaiSTq8dlbSUkkgs4UD/AMgRpzhylBMV79uPJdVKQkqDmlEm1X14M+t2jkvGhAPuCHB1qDeBhnOak8YtbSkITMIlrK0gJqU5alKSaOdX9Iiks8DVJrktIRImWUZKuLlBvqKp5H1js/Yc8DMllp3oIUPURFs/Y02bmKEKUEJzKISSwcXghgpeSxKX8javE39uNJ6aZrq1cus/sBVyZoulUMIXuPp5RvMCtU6aJaHJJYAsbmlT1SK+3CvDzVSpiUhaSx8KTyqzcYH0vyzR68n/ADMxf4eYdD0YfK2HOW1D9un9oO4nayvDlOU5QSwAqQOD3iBM9RNVFVbkk/UiGLTL+ZsxW3r5bK0js0kHxrD8PFvNxQbrwXweHRLHgSHrUhzwbT20vEMsMKO4qS4ZtA2h5vyiSdOypcfry42HRhkYxj0jOr5PrgHbUxJXMId2YHma/YNwhoQUyFlIOaYRLADmnxKprQAH+sRPhtnqUWZyS55neemD8WH7WxgVMCZZ8EsZUn+Iu6l+Z9gmCtk66+e2Z42epZheOy/h+ymJMhWIMmYEJUEuUkXCnLEWFK8YGzENehghL2rMEgyc5yKUlRDuDlCqEb6j2gfP5frVqb/0O4xj24jk1dj5C+ev6D1ix3rda1HXnA5C9/WkWVzdWagFPLnW/qeUFXIGSIZs2p+/6wogmLqXEKAcuQ+R0xIf0iNYp5/WFCipBsjXfrdDkj5fQwoULRTKc0VipMvChRTDXQkaxYw/2jsKKRGTtaGqjkKLAFBDax/eq8v/AFEKFEXTAl9yKwv6x1OkKFFBCEIQoUGiEieveJ5UKFDYdgMP7JxCkJmhKlJCksQCQ4zIoWuIjBoOtH+dY5CjSVT9zHSllKwQSCLEUa8R7UmlSlFRJOa5L6woUFEdL7inONRyT/6iLKfqB7QoUNfRhZaEw7zQUrZ6Ft0cI8UvkD5sfsIUKEw7Lf2sszy2DnEUORNRQ1UgGvEE+sZTDl1V6tHIUL1v8SIrQfZL9QgBXy+0QYrr2jkKKl9ht/mI1CsSaeX1jkKEw8lsgWKnmfnHIUKFMs//2Q==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396" name="AutoShape 12" descr="data:image/jpeg;base64,/9j/4AAQSkZJRgABAQAAAQABAAD/2wCEAAkGBhQSERUUExQWFRUWGBwWGBcYFxgXHRcXGBgYGBgXHBcaGyYfFxojGhgXHy8gIycpLCwsGB4xNTAqNSYrLCoBCQoKDgwOGg8PGiwlHyQsLSwsLCwpLCwsKSwsLCwsKSwsLCwsLCwsLCwsLCwsKSwsLCwsKSwsLCwsLCwsLCwsLP/AABEIAMIBAwMBIgACEQEDEQH/xAAcAAABBQEBAQAAAAAAAAAAAAAFAAIDBAYBBwj/xABAEAABAgQDBQYEAwcDBAMAAAABAhEAAyExBBJBBVFhcfAGEyKBkaEyscHRFELhByNSYnKS8RUzghZDorIkY7P/xAAaAQACAwEBAAAAAAAAAAAAAAACAwABBAUG/8QALhEAAgIBBAEDAwIGAwAAAAAAAAECAxEEEiExQRMiUQUyYXGRM0JSgaHRI+Hw/9oADAMBAAIRAxEAPwDxWZPJpEWcwlXjgiEJRNhd5DDHU0MFkhIic0SGbEeWEu0F4KHyptaxfyihoApyA7sPfiK1o+oJFIVWLYV9IkeyYJJghrx1SoYFmCaIkdSI7MSYfIl8ou4eQjOgzc3d5hnyNmKXrlejtBRjujkqTwCiIfLVprvfl+sWMcEd4run7tzlzNmyvR2LO1zEEvdv6+sJ8k7JhY7+XN9acPpCkIc9db4cZdH69KfKJ8Gmr9fpp7RajmRRZlyXZt1/SCSMKLkg2DEHnU+3pziXA4QkvVwzE8BQegHKg0i3OlZBy3jL8XxNVzduR3X6UK8REzAuNmsPKnIk24XtqTA7ET1LCQVKUlIygKLhJckhI3OonzMXp+FXNWlEtJWtZASkByTuYdXNI3mwewMnDATMVlmzNEfFLQf4WH++v/x4KvGDV6iFH3/t8lpqKyzH7B7GYnFDNKlNLoO9WciKfzH47WQCeUbLCfs/w0hvxExU+ZpLSFIBtRkvMWP7IN4ztCa1IApQgEcCuoQP5UAmMxtHaylBhRJ0YgKH9IOaZzWSOUcOep1V/EPZH/P7/wCio6ipdl07eTIzJkS5coAMciUvwzqdv71qN6RRPaBUw1U+7WnAlh/akc4zGPUTW4GpZk8APgSX0AUYqLxigM1knUuM3IVUvmacBFLQx+58v5Zvp1qXRY2ugqnrJOoF9AA0VkADTSg3Gm/k/nCVi8yvFQ8b/pEU0tXr9Y7lLSrS+DPY8yb+SSZNFXc7uVa2jkmenKt3zEAIys1/E77w9t8UlzYjVMMM9XApxyTmaz+/yMMmYmnW9363CICqsNbg+lfpx+8KdgeCZWKJcvUu5NXe/q9ecOTiKu53xWSn0hZIHcy8BbaHaafOmGZMW6lM5YCwCRYbgIUCgkx2J6kgPTh8ApUOaGRIBFIcJJjphJTHTFkJUVhLRDZRaJZxfQDgP8wfgoqtEyFFTekRrRSH4UPApchFhVo5Jhy01ixKSzc6jzg8cgj8JJq2+CBlAvQJfTc/E2HP9YgkJAWCfM3uBpz6pBJZYMR7B+ucbNPFOMkZrZNNACYisSSpQNKBnLmhtapANrXL+USTUeL0hyZb+3z+dD6Rha5HpjDLpFzZkhz7ffr0iPutfPoQe2FhHBOgYV3qJYWuwJ8hvjTXD3ZKXPAe2TgBlAIPLR2042ittTCKVMEuWMylHKkJYlRJYBxejW0O6NLhJYSjRyNN7cefvF/Z+yO6zKIJnTBUAeJCD/207pixc/lTTfDNVq46eG5/2Xyxl0YwgmwZsvZkrAIJouesELWD/dLQpvDLH5pmvJhA7E7UWsgsVKVRIAZ0ncPyS/8AyVcsLa2X2Vz+PEKCQWeWlrD4EZrBA3B3NTVmKSxh5JdEtIVfMQCr1Lndbg0eWUvUm7LHls4tm+by+Eef4fZE+d8MtS21CHSOCAaKPE053Nn/AKCxSgVKlAP+UzEuritQLkcA3/G528ztF1+vV4pYntKGv1Trox2dNSpmScoQ8tmPm/s+xFCRKUuwBUnKjklmJtenA3ihiv2eYkDMEBcw1Ku8QSOCQTfj6MzxpMV2pvX3G/gOvmPndqlpJdwdxuPIhxpHWWiWOcGdapp+3Jj8X2KnymHdLBVdakqCa6BRDMNTz0uNVs5yWfKn81idAa7ybbuRj0WV28UnWLCdr4TEuJspLmrpoXFnYeK+oPvAvRpf9GqOvsS/2eYJ2M/5q0oRqqyeZizO7NploMybMoPhSkVWr+EE2sXLFspu0b3E9mEfHKXnSHJb4wVfEs6EhNA28HjGT25hCZuQ0CKMLAtUXFmAB3AHWMtun28pnV0esVrcXHkyvc1tS1PYP1aJhIdIGUE5iaOSXCQB7GCq9nt9L2c1dtWO60PGDy6DkRavKh+8BGs1MC/gyeuuEKbg2ar72enD6+fCCysOBcfXjpeIDJHWmv1hnpIrcDfw44QoumUNw9IUX6f4JkyUPMwqLku946U0tDAIxDSQmHZXhqYcg1gkUcy1izKDiIyKxLKNWhsEVkjmym8x19R5RzDJYxZxIKcySOBrqDwLGIJC2UPraI1hhFtct4sITSrQ8EZacxT6394UqpNYauJAFhEq1Wau+oqOuMWlq/T6RWlr8uNaHyD/AOfKHrW6X+nFoZGW3IiUcnMZspaJaJigMq3yspL+EsXALpq9xCkyqUJro5ajiwvc+vExAkVaC2BDgUZm0aoDc3NT6wuMcsOD8EScJ8ur6esaKTgSnuJaEkrWO8ygOSqYQUgBnPgCfVXGIsFstcxYloBUtdEgamvyILvQAHdHruzOzsvDvMV4ppDFRrlSAwQncAAHOrcgFajVw08ee/gclt5KGxOz5kozzCCtnSmjJO87zvNqNxiwqcmW5FVG6jcvfq3OFtDH3A6/WAGIxNT11+keau1E9RLLObfdl5LeK2kVXJ6+UDl4g3frp4rLmnr0+sB8ftQAX9Or1PoRGqivBzpycmEsVjwHrbr7+vGAuM2kSCXZIoVGwLOw3qNTlFfJzEuytkmekz56+6wwcvYzAHfLqEfEM3MB2OXF9pO0Rnr8A7uUlxLliyUk3bVSmBUdTyEdeu+UFhGivQbuZhWb2mKD+7of4/zafCfyeVa/E0Ap22iTfrfAhc4nrjDYJ6iZ0a9HCK5CC9qE6w2XtdY/NFDKYWQwt3T7yaPQrxjBptl9sJktSTmNOMbubjEbQkd4kDv5KXIb/clipo1VJFf7hubx8Ro+yG3FYecladDUbxqD5RopulN7JGW2hVf8lfGAwZ9a2uav7PWsRTJjXP8AcmrEOObgvu5xY7TSEysQoS0gypgE2Xr4JgJABFfCSRzSLwCnIs2tWrTgeOutxyDpSaNCluWUW1zgeN7Bq83r9+MQTpzi53mnIP7cIGzUKFIYZiujpCHa89F4Lxnv+Yep0oI7A8TN7decdgfU/BOAOow08Ifl4QimFDBpEdjpHlHEmLRCUGJPnEIMSpg0wTqjSIBQxamSW48YjXKiPJeQ1gNqpTh1yjJQorUlQmkeNGX8qTuMQIPr19Ip4VVYIJ58Dyg1lrgHCyPJJ3btOWnRqYdINCPL7e8W9o7Y74Sk91KlGUgIdAy52/MrQq4wMTOAVu3/AOIjlhgd9nEzGIPH2jQbMd2A+IUADn0AremtuEZ/FS9QDf08vOPXv2M9mO9H4qYPCklMpxdSaFfJNhxf+ERJXKqDb78fllxXuRr+xfZIYSX3i0jv1p8WuQUOQHmxJFzwAi3tbEGvXVIOTg1IAbQQa6eXAe8eM1WocrGm+fIy5PZwZvETCePQtvMUZhYOaU8+vpBPHIIc6b76eg63CBMxBPVecatHDczhXZQF2xj2B066HpAvZWzTPUZk2klJJ8SsoVlqrMr8spLjMRV2SmqnSel9nVYlZumWj41a2+BNC6mO4tQkElKVQbRxISoISDlQQEIRR1D4asoghyQwWoOVAKUozR34VrpDtLVj3z/sD+1e01GWUJLINKjKpQoATLH+2lmZFGAHADCTMEePn11WN1i8FnAbKGPiYuAakuxIHmpat50DcN2dKjRJPEi+nq/uY1V0bv0NllkovhGJl7IJ4RfkbCo6rak0HXCNVtOSjCqyKSVTGzMBRIIdJJ1NqB6HygROzKUc6uAZmHJuPsHjbGqqPSyL/wCWX3PH6FNGBlAkGjasSBzarcQDyhv4UBWVYAceFQDh9H1Y66h7aRclYVxarE+1ocnAkkJLDMzEkC5uSXy8XhqmovlIva/DBEzBJIsAQWUN25XLQ/qIhTs4oLi0E/wdbmJUSVs1xckC1ju8j09zjTLnGGWlb0+i9tD97gZEw1Mpa5OnwrAmIruBEz1gGEhhRqN9d/E9GNt2W2H+Kws2QCAtU5CpZ0ziVPIB3A5WO7M+kZXGSilRSvMlaVFKkn8pCvEKmhzZqNQnV6ZZ4lLPyHVFxWz4KUyUGF314Vo0N7oFg/ryFbWYRMoaHz09rveIlCvRryhcoIN56NHs/szglS0leJyqNw1qmFGbzHePJo7B74/0oxPT2Z/iMzWZoeIiWnWElcYjqnVS4WXfDk+JQDgOQHNhxLaRwoeKKOJVFiWoMaOdDur70cRWMqHSSxgkRhLDSswPXX6x3F4MpKhQ5TcVB4g7j9RHcLOArw0LMfqH0iVQLBxcOOIch/UGHppxx5A6YPRQwUkqceUVFSq8vSLUhNP13Np1rAQymWcnS4qzNC+m4+jQQnyywdqD1D363DdFGanUdPFTXOSBTs5LTMxElCkFaVrQCmozeIAh72uQ2to+oNk4VEiUmWgBKEBkpAYAchHzF2EllW0cMAkqPepLcjmJ5C/BjH07LllKQ8ec+q6mdNsXHwmaK4raSTVvWMnN7QonYvEYVLlcls1KeIOGL11em6NFi5hYgUFuNYBYHZYl4hc6YqXmWzhAqrQFSjwFh6mOArYSlJz7fT/ORkq8xwBsRMVbQmvopvdos4DAoLqmEsK5U3VU/mNha1eUd2oE5O8BfxTD/YskfJvKI8bisi1BwlKSoEkvqQ3E6U3DcY9FoNPZNZ6wcp0NvhZO7R2sO6KJSRLSKADdc6u7kkl3Jq+/GS9nFay4JFdNHBa4BGrOA9SILTMciYSJawtQulKnPPKPEPSOYWXWoZXKUS/9M0Akx6OiCqg89hx01krFuOYidKlBBWoBKSGAZTEAkAJQMoq1BypeM3tXtFMnuhAMuVUFP5lVPxq9KBuOa8F9rJ74qlqnKGRIWxQlyrMAEjIWzMTrqN8Q4HYeRIWuib82IBD6Fj0SHZWljMh17922Pgm7ZbNWrFOlJP7qUSdB4KVsPho9KGKa9jpkzUonl0jxKKcqjlKSwBdiwbw6F+BjfdttoSQhKJaSZ6wkDexAYHyb34x5+ib309QxK1SgpyrwlkqCFZXT/wAhWrMdIuEm0Z5NJncBjkSVKo4KSglSQpkEHMQDZdQxzAXcF6VpUh5a1JSSlFVFqBJKAmhqC4YkHdxgZPSSlKQliMzq8Xjc0LAsG99YjGAXlNQKE1erNYanT15wzGSt+OgtjtpywtWRLWoSPCUhmcCrKqOQd6xBL2g+c5spIUDQjNmIcUDMRpwgQcMSDWwoGLlyGAbmS53NdoYmaoF2AcN8NBoSHfjW76xe1YHRvxwbXZW0hJkpmIAGactQDu2RCAA+v+63lE3aCbIxjTcv71NFAEJ70MyDmai00rqKaBsnjsdkkyZb2SZh5zVk/wD5iV6xRlbRUA72jXVCmVaU/wA8nJtld68rK/2HTcGa8Ljdz3a9XpqSQfel/v0YJy9pOFCjqo/G78D9/OIFJFAQ2+v0v0LxjupcOnlHTrvjZ2sMH9XH3hRfMliWUCHpVvZh8oUZMMZlGJUYSS0JoeRCBo5VY4lURkw/NEITIMdVKaOyJZJYAk1LAE0AcmmgAJPIxKC9x1rDFyUMlFoJ4RSSkks9ABYknWzEBmZxcXYxUEqLGEBAagBIq1RQhnuAQouOA3QyK2sVIf3V6b/ly0v62vBDZuAVOUlCASo+EBrv/kxa7W9n04RUoInInZ0JU6dCRYjjcc4H7P2iqVMcOlaTyIIPLfDI4TwwFLdHKCu29izMKtUuanKoBqtUXHKg0jPTktXp40m0dsLxUwzJqipRo50t5QJn4erEcx5MYuayMWUuTSfsgloG0DNWoASpK11u5KUUa9FmPXl9v8GpQR+JlhRoAp010DkUj54wWKmYecmYglK0FwWeuoIZlAuQRzpGwwvbjDzB/wDK2fh1k/EtEmXXccqg4P8Ayjz+v+nT1E2+cY6RrqnDHPZ65igts2h1FYCYiYokh7wGwPbqSJeSUleUAAAmwNWGaYdBck8IEba7XTGOSWA9PE6hdrBnHCr7o5Ol+gW7luR0HbFQeTV/i0S5EvOoAOVVIFCszCKkXBy+cZDbXa4h+5D6hRpenwipuKUjP4bHzcTMzTVuWo5Ayh6sAwG+1W4RttkdiUzpE1RWlKkocORc1vpb3j22n08dLDBx7L85cFgzOxcBJnnNiJRUpVe8EwOkZiPgykJNLPUNvBJebsNCZhRJxEzKHAC0qQCxA+JC1alh4A+kXezWyglJTmTMLAsnMWUbpdvioH+sPmYcieQsH4ilQYJdL+IWpuDDUxcmnJhxsmq1JM7hOx84tNNWNFJOWoNKrKCq1iDaCE/Y6picq1hKaVo9aEtKDPTzbhGswOGJlBKnehF6sKPx4w+TsfePI39mjK7f8DOJL3JFL/p9X4qXNQ2YS0gKJ3JYeF/m9/OKO2dmS1Lzlgq6jR3Aq5CXqaN8rxptpKUkgjcANNKwJxuyvBm/MRbRJ3n+Le0LjOT5A2Izm0sFhwUgJD5PhA+LKCVHeQwf6AXE4+dh1hSiqudnIfwhIo4LBzo1k33lJ3Z7xFUwFQY3NXNjQu7sW4DSBmI7Hko8IJIJzAhmNGpq/qdA1Y0J/kB1vwDcVJlTVPRKRlDJAsAAWGYZjc3Z1aA0rTNkpnFIQlrBVBoBmWQAG1JqKRSxOyVS7F9WrcgUBpWp/WCa5ipEksSVzPCf5QlIUUgG4SnKm/5n0o+OfBluSjhPyCdr7LBUVFPiKnBzApEvKBLSAB8QSkAlzUEMGgZNkndYDfoG169mPS8egpSCfESSQU+FmDEKzOauGYNvieXjCmWuUgJ/eEOSEuGJZlMya1uPOGxlFrDEzjKH2mPWjhTRvWnm0cGII3kdO0GRgQqgFTY/CAX86NXS53RD2g2IrDzMiikqZzlUFitbjnAyg19rLjYpcSBXep/mHk/vChikdU+0KM/u/pH4X9X/AL9jMrTHELh8yIRGZmknWmImh6Vw4iIuSHJcwj5fpE8qb1SKxEOQYieCgiiY5i1lo/263wOlLi2hQADH504f43xpi8gNEk8E30AHowiKbh1JykgjMMyXDOlylxvDhQ5gxZSl7R1GHBLKOUVcs7MKUcPZrxcq3jItPDwR4fGEX69I0ux1yps5PekS0EjNlFBYEgPSxoIDq2BlKVrVmw5UEqnSh3gSDd0nKUKayVhJOkDxNyEhJJANDZxvbS0BXbjkb3wzY9rNlSROWnDqMxINC19/oRuiDsztL8IJyJmHM1E1BQwdgQ+UlhVqmA8jaZNy/wDU/sxfoRbUsKHxXozmgYB3fgAGegNmh7mpPIPoxSwgpsjAzO7mEYdhmSQo58wfMMqXICtX/pvGkw+yFrlKSrDqJUzLZTgA2AsXo7xjpiJicMPEus0KGYmoCCxAOjrV5xf7P9pZkhQJZbApZfiZ2fwk0u4LD5xUXuy/yNU9vDDmF7JzAF5sPNKlZQhQZh4quGq8G8JsHE5CO6Ulw1S1h4h5ke8UpmMlTkp7rMk5fE6h8Q1FKb4tpWEmWl1qYeIKZsxd21AsX1eLlJsH25yvJd2BsefLmAGTlSEhLgCprUnW/tBqb2ZUubnAIDvXLc3OlnMB8Vs8UXKUojKCaMxpm1tf0MaLATkql1BCgacfN+O/dGeb53IuCWNpo0SQABuDPEqZYZoHYGWRqTp9YIiYIy5XkNrB1SXiriML4CB8V67/ADiebPAvAzaeJ8BcPShD8N0TJEm+ALj9m4mmTK4cvmSK+IjWrPAqeidlSgplBlOSJkvM3h3rA0IYxbk7UQhRChmBSQdGLFx8RfnGV7R4FJDy6PoC9dbUI3cGjRHngNQaLG1cGQkJZJWtWVLLTc1JISSAABel9aRTOzloWSsSFJEtaU5pyA5INaTLlSifPgIC4XbORS0LQkqKgEr8TpAd2D6uPMQZnyHl5qVcAOHsH8L+GhoeNqRoU3BJCXp/Xbk3z4M5jtmLKioGQnVhOljkwz0qNN/OKspBTQql2/jlksdbnr0M2NowSCGSQS5INLt5tS97wJn2JDk1J05l95c/KuhS5WRWNnDChO4p0ZlC1ePIRFOlO5zVHwkMHY8SMtGPP1gZKxJFDbr6xN31aH6/53wUZpoTOryh34M70+pjkP8AxA5+1ddbPCjRmHyZdthhkoJMcUmJE0MOUAo0Ycz5tz0jlbco65UF4eC8Jd90I1MLKJ1SmNweVfeOqR6xGgxbloBHXW6GRW7hFFYFvKJ5UyHKkPaIsRJKFFJY8iFDfcEgwbhKHLKzkvyJ8G1TJBky8oX3znOSRlIfwtrZ3eMtJXWLsqc0OruxwxU69wTkTlS1Zpaik2pVwbhQNFJO4uDqImGzkzyO7CUTT+SyJh/kJLIUaHIaH8pFERRRieXpu6veJxNBGn3f5+cVKMZPK7LXBWXg1IUUkFKgWIIYgjQg2MW0EAJYkmoU4AFyzVJIZncCp110+ycTIxuSRiS05gmVPo5Oktf8VGAJrVtzxbS7F4iQS6cyf4k1cgE1Td/W4vGNayqM/Tt9svz0/wBGNVc3zDkpJXmw7lXwzAGerd2WYENlAFW3hobIKXuKe9i3D0P1h0rDFMqYkhnUhtWYTknyIAruaK0ySbkHnVzq/v7RrocZptPywL4uEsSDeBxJQQUrqNSX8xqBf/MbbYGLE5aAtUuzEsAfE16VNAHejtePOJKvAQE+Jx4iT4b0Aer0u/w6RYwmKmpsT8qu9rafOGTr3ITGTR6hh8QUOBMdFqEkG7FiGsAfKCMucN4d3o4dqOARWvyePNcDMnKy5VZlmhSEkMKMXsQWNOb6Rqzs2ZLIAJzkOo0SzlmSSa/EKj6RldbXk0RmjYJ2jko7qoOHkdYmk47MHelfvGPm7DCwSteRVs6VBBSRbxUCqNwrvrGZX22xOEmmVNIxCAfCo+FRS/xJWLmllPX1gI6VW/a+fgqd/pv3Lj5R6ntTafdkNqNz6PFL/U0qkmgcJBIceIuQS+hBHGnCMtM7RpxxCpZUZYSMyHCVIW2XxprQ1qHBdnBpE+LxKZUpZUm6XAC/hGZOXkz6mtIH09i2vsdCSnyiljQVLT3YMwLGVJDjItSmGYAE0D0sasbxGZ8xEuqSlQs5AADV8Jq9Qb/pmF7fVLWlaSEqCmFVHMlwWULFL2di5cFhBOVtBJkKyIBdQJJcqSCFVd6pJcBQ3seLmsIbXJysx4AHajGrVNVMKgCo5vhFSCwAKQzsrlStWc9sGcvFJaUnOzAhI8II8I1uQ9uNhZJ7DnEKBmkSkuDlAdZG4j4UjSrnRg0eibHwKZCAmUkjiamvEw3ZNrkS7o0zbiZiZ+zTETy6iiSm7OS3JCabtdBFzG/stkS8OR3is7PnIBSDxSA4Hq0a3DzllYS7a3gXtzbaUBaSX0hlcJuSjE52p1Kl7meF7Y2auTMUhQYjUFwR/EFag0gciZ677RpNsrzrULgEkNVg9W+cZ3EIY03X65xepp9GfBNNa7K8tHRiOXoY5E0jZ4UkK76Ul9FZ3HNkEQoz5Y/KMgVRYkxBlrDhSFQltlk0FnHTpk5TrqUpCBQDwoDAUGgEV1BRZJJIS7cHu0TJnaRYlYcHXrnDlS58xK6B6gQYkkzGMEsXsrK/pvYjQGx1qKcYHLlboCUJVvkpSTL8vFA3rb2/SOTcM5cQOCjE8qeRYwfq7liRTj5QQ2fg0Bae9Csj1ys/uGiulxd4UvGkXix3wVAIDlCRLdBXnTQgZX8RcKLgbg1TxEJE3UfOIDL3Q9CfLo8eUVyEFdiIRNny0TJglIUQFKy5mBpblHovZHtmJr4aavOtNJcw075Kef8A3AK/zDiC/lyJMPQjKQoEggggihBB+IG4IIH3pGbWaKOrr2TXPh/AVVjqnuR6FtvDS5aJhzhIKkUKSQADlbwhWnCAAniikZNPgWAQQRYKIW+tBfhSJNoYxWLwylj/AHJYHfIDVAUGnJA/L/EBRJqKGmaCFNSumtOHtC/p8Laq3CXaZq+oyhbZGcemkabZ+PTKUVKCkzEh0eFsqnBBOa4YKHlza7g9uywFJIBKqVSHTVyQaMaaaaiM3hJyh4VVQXYKAIDljcbwXI1F4tY1CFf/AEm3hTmQWtQArTvJBWeUbJaja9s0ZIaWUo5hya3Z3ahEgpUgFwXu48hyqYn2326XOUrwuA9gaCjE8G+cYT/T1hGa6f40nMkk0bMHAPAkFmdjF/ArKM2VZGYMpnDpzAsdCnMLGn0asSWUIlGUXhhFe3JqhRRArR7l7MC1/lDNtlWISCoJCgPCQkIdnJBCaB3HJhuiqVJRlqwN7m7ORZ6MWq1I7i9uS5awJbrQCC8xOXMwdJyg5kJOYWJeh4Re7byG9uMPkESMbNws0KBVLmILP8KknUF6Eb0mhGkbLF9tf9RkhJRLTPSGUHKBNAsU+IBKv5FUOijaMx2wxQVPBYD91LNKP+7TT2+m6Kuw9hTZhC0pISahSqA8RVz6NxjZ6lV0fdxImnplv2oizr73LMlkKdsqgUkGotQuKUJqWppHoHZfsnOJQpZKQCCEubpfK9AwCiS3HTXRdlex7JTMmutbeDNXKL03ct0bGRgQm7AfoXD+RjE3GL+Tf6aryskGD2Q9VNx/xvvF2YqTJDqPVPbxe8Q7Q2kmWKEUB9Q7lv8AiX5xhNudoXzC9wz0AcUJ/MDkEFXCdzx4MVu2C3BHtD2qWS6QAioDM9N5FuUYTa+PUouTerQ5e2SxA1O5qNu00PnA44o5szBRAKmIzBkpKj4daCg1NI79UY6etyfCR525vUWKMe2yth0vnJG6v6+kCcZJLkgvrcA3agNzWw4nQxpJ02ZMQJs0lUxaQVOrMxAAoDYUNmTuYMIBbQAOmvzt6RxLbXd7sHoo0+jWq/gFPzHlCiUS3q8KEZYBmO8Ih2Z4SkvDRLrGdmgkTF/BFRICAVKqwAzGgc0YuAA55GBRLQ6XPI1h1Vux5J4NGraAUjK35sz+F7AMSEgmydWDH+IxHLwuaiQ5YlgCeJPW6AqMTF7CY4givvpG131zSyhUoNLg7icJFBSSkxoZc5CiM1BqQHLPUgEgE13jSKmJwL2qeFflCLK13FgQsfTBSZkSy5kJWGbQ8I4ERm5HFpK4nRMitKl+HM4oQGetQS7agNU6EjfEqF8Hg0AX5Kw9ftpTy084eZbegOhuAR7EcYqylDKTmAIZksfE7uXZg3HfD/xBLOSWDDgKn5knzh0SmG9j7V7iYhYDEG43fCpJSQUqSRQhqveC+0tjyJqTNwzJJqZegOoAJdF6AZhxEZKXPYNxfcKfoT6xbwO0+7UFflsofy7wd4+ojHqq5pq2p4a/ZnQ0PpWS9G7p9P4ZbTs9YcWBYEPdi4teot9YU5IcN4uLUO4NY2twYWJgoo505kl0n2PrQ9aVoTJdT041em4btKggFKefK+dkszO+vpkalisry5hQSpCikmhr8QsxdwsXooKBsN8XJG11VGZUrMCk5PhWCzgyVKbQfAqjDw2iliQ/Pqh3ni9d5HhEcqUbb6Wd+Da8h/bDYKfcSpaFTWLI5JJ2AXUS1JWWYpz5VEHfLmZVaJDAGHbO7HYzELyokLSBda0lCRTeb/8AEG/GLOFwijQAlOoHiA5oIOX+yD+z8AlABUQn+kfRBlkf2xri5SWGYpfSK4vKk/0NJs79m8tSxNmp7xYSlIceEZQB8LVLh68LRqsNsREuqhTi3HT0jGbO2lmVlSBS6ipZ8gFLIeCa9rhFiX33JoNdNacxDlXIqWnlWtqeDYYraCUA13+fxafeAG1O0V67w1/4x5XHsYzGK2+TR2FLXNv194EYnaPFuh9o0V0ryZJVKKCm09tlRNbuW/uudb33GMvtLaTln+366xT2jtVrdUgOvHPWOvTFRWTgaxyk9qCqZsPw0kLmJSoOHcg1oDbzLe8VMGfCVksB01ddIWAxJzOaknnyFKam3GK1OpSjsXbM+m0W2anI0G0sRpalrOAL+nzjPT5t6cNeujBWbNCtWt4rAVq4Aq1qcYDYqWaDf07+z8I5EuFlHWnLLKSk1NR8/cXjsQFXCFCN/wCANqM4JkSJVEMPSoQkaSu8cGFJIA13kD3MceOhQbjFkICI6FNE5QI6jCZnYigJqQLc4m1+CClYsiLSNowPXLIjjxeWU4phUYnNeHpwuY+Gp+1foYEomRZlTDFqXyC4l9MikMMto5LxJ1iXvHi3JeAcMiUuEJ0Jgxu+lPnWlOcR5YHcy8EycRCGJr15xF3Zh6ZETLfBOnlBfZm1FSyGNDZ9f5TxHV4Oy9qhXxpB42O/T5xlcMnLQh0m4sd2YcRFspVLY/Eg2V9DuPCEurHLR6v6b9VTj6dv7mg72TQ5SODhiN1rQ4Y6WmyH3vUHgQaGAcvFAw7PGiFcWdxzrkuGGJm3VlhYCg4CGo2gTcwJzx1M2NkIRXQiW3Bq8LtEITle9+vM+kRT9ru7Fn8zr9xGaVjW16v9oqzdo8fTrhB4iuznWOuPMmH8TtUDrn94EY7be49VgPPxhOvVoglyyo0BJivXhHiPLOJqdSpPEEWZuMJixs/BqmF7JFzu6pFqRsIS0hc4s9k0zKv6BtTF7ZeLzTkqUMsuX+8yiwEsFZ5mjOd+lofFznzL9jmtJPMihjJ/iMtIISgkMz1S+YnfUeUNkTSD7ua60NrxUEwlyohycx/qNT51tEud2e3+PtHL3uUtzKbywxIxAPXXQiLELJAqWe9SwPB9zw2VJWgJK0lIWnMkmmYVS6TrUH0aFNWMrAPx1FwwrbV+HrrS3REvsFLRXTrzhQ/Jx9v0hRlDygAUxHMltWCMmVWsSqkJPxU6p1witmUMbArwiYK/hJXH1PCnW6I04NAvv42sPvFemy8g54kkzW+UWRJlnhTeYeJMrf5P6RSg/kmSKXWGzURKgJ3jXX0HK1YkWEUyl3vwgmuC2yoJETy5USCUatpU1A1A87w0LML4BySolxKuQXaGYdJUQHAJo5ISK7yaCC/aLAKw+IXLUpBYu6FpVcA3SXtvg0ljIDlzgHdweenDr9Imw+BK1BKQSTQAA13REjEaOwfiwe5by9hD5WLYgi4L9GDjszyVLOOC/tPYK8PNVLmpyqGhYaRc2JsBWIWpKCkMlSvEUpJypUbvTk/yoIxW0lTFlaiSTq8dlbSUkkgs4UD/AMgRpzhylBMV79uPJdVKQkqDmlEm1X14M+t2jkvGhAPuCHB1qDeBhnOak8YtbSkITMIlrK0gJqU5alKSaOdX9Iiks8DVJrktIRImWUZKuLlBvqKp5H1js/Yc8DMllp3oIUPURFs/Y02bmKEKUEJzKISSwcXghgpeSxKX8javE39uNJ6aZrq1cus/sBVyZoulUMIXuPp5RvMCtU6aJaHJJYAsbmlT1SK+3CvDzVSpiUhaSx8KTyqzcYH0vyzR68n/ADMxf4eYdD0YfK2HOW1D9un9oO4nayvDlOU5QSwAqQOD3iBM9RNVFVbkk/UiGLTL+ZsxW3r5bK0js0kHxrD8PFvNxQbrwXweHRLHgSHrUhzwbT20vEMsMKO4qS4ZtA2h5vyiSdOypcfry42HRhkYxj0jOr5PrgHbUxJXMId2YHma/YNwhoQUyFlIOaYRLADmnxKprQAH+sRPhtnqUWZyS55neemD8WH7WxgVMCZZ8EsZUn+Iu6l+Z9gmCtk66+e2Z42epZheOy/h+ymJMhWIMmYEJUEuUkXCnLEWFK8YGzENehghL2rMEgyc5yKUlRDuDlCqEb6j2gfP5frVqb/0O4xj24jk1dj5C+ev6D1ix3rda1HXnA5C9/WkWVzdWagFPLnW/qeUFXIGSIZs2p+/6wogmLqXEKAcuQ+R0xIf0iNYp5/WFCipBsjXfrdDkj5fQwoULRTKc0VipMvChRTDXQkaxYw/2jsKKRGTtaGqjkKLAFBDax/eq8v/AFEKFEXTAl9yKwv6x1OkKFFBCEIQoUGiEieveJ5UKFDYdgMP7JxCkJmhKlJCksQCQ4zIoWuIjBoOtH+dY5CjSVT9zHSllKwQSCLEUa8R7UmlSlFRJOa5L6woUFEdL7inONRyT/6iLKfqB7QoUNfRhZaEw7zQUrZ6Ft0cI8UvkD5sfsIUKEw7Lf2sszy2DnEUORNRQ1UgGvEE+sZTDl1V6tHIUL1v8SIrQfZL9QgBXy+0QYrr2jkKKl9ht/mI1CsSaeX1jkKEw8lsgWKnmfnHIUKFMs//2Q==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6398" name="Picture 14" descr="http://t2.gstatic.com/images?q=tbn:ANd9GcQThB8z3V1KyAGUvga7peUPOuFjd4ao3na99X_-FEGtD0ZJp0f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571876"/>
            <a:ext cx="335758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72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Ученым  недавно стало  известно,  как устроена кожа дельфинов, и почему они меняют свою кожу каждые 2 часа.  Кожа дельфина обладает  особым демпфирующим действием, позволяющим  гасить турбулентность. Эта гипотеза  высказана   в 1957 г. немецким инженером Крамером и  в настоящее вpeмя подтверждена экспериментально. Передняя часть тела дельфина обтекается  ламинарно, а позади спинного плавника пограничный слой становится турбулентным.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4429132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05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301C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Таким образом, «мягкость» или «волнистость» кожи дельфинов помогают им значительно  уменьшать трение  при  скольжении  в воде, а  потеря частиц кожи по всему телу создает в процессе движения водовороты воды, которые сглаживают трение с потоком вокруг  дельфина. Применение аналогичных  технологий скольжения  при строительстве судов, позволит  повысить скорость движения кораблей.</a:t>
            </a:r>
            <a:endParaRPr lang="ru-RU" sz="3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t0.gstatic.com/images?q=tbn:ANd9GcRx5nJaAjeGUHtKHjXPt3QlGm4kvjJ12lSWJ8eA9GwulvYrNJX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71744"/>
            <a:ext cx="3500462" cy="1847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http://t2.gstatic.com/images?q=tbn:ANd9GcQiqPIXHOB65_ZUaVRP4Ao3abj1T8b57DewOtKIMaqH_FUJq_8z-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500306"/>
            <a:ext cx="3109917" cy="1847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14282" y="857232"/>
            <a:ext cx="485778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У животных и человека  образующие сустав кости не касаются друг друга; они покрыты суставным хрящом, который выполняет роль буфера между костными поверхностями.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42844" y="3286124"/>
            <a:ext cx="8786874" cy="522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А  по краям  хряща прикрепляется синовиальная оболочка,  в которой имеется  жидкость, уменьшающая  трение между суставными поверхностями. Проблема трения и изнашивания в суставах решена природой на таком уровне, о котором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инженеры-трибологи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мoгут  пока только мечтать. Ежедневные нагрузки, например, в тазобедренном суставе человека превышают тысячу ньютонов при прыжках,  а трение  и изнашивание  практически отсутствует. В результате  безотказная  работа в течение всей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жизни!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4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84" y="142852"/>
            <a:ext cx="4903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3. СУСТАВ  КОСТИ.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Рисунок 4" descr="http://class-fizika.narod.ru/tren/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785794"/>
            <a:ext cx="221457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"/>
            <a:ext cx="878687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Дело в том, что суставная жидкость по своему составу сходна с плазмой крови,   но обладает большей вязкостью, чем кровь. Внутреннее трение  суставной  жидкости падает в сотни   раз при резком повышении  скорости!  Кроме того, тончайший слой этого необычного вещества ведет себя при  сжатии  так же, как слой резины.  Поэтому трение, возникающее при скольжении в  этой специфической среде, имеет весьма мало общего со знакомым  жидким  трением. При ходьбе, жидкость начинает  выдавливаться из капилляров хряща, усиливая смазочное действие, и  уменьшая трение. Суставная  жидкость обладает  необычной  способностью резко </a:t>
            </a:r>
            <a:b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увеличивать вязкость под давлением. В  итоге  процесс выдавливания смазки из хряща автоматически  регулируется под действием  нагрузки. </a:t>
            </a:r>
            <a:endParaRPr lang="ru-RU" sz="2400" dirty="0"/>
          </a:p>
        </p:txBody>
      </p:sp>
      <p:pic>
        <p:nvPicPr>
          <p:cNvPr id="22530" name="Picture 2" descr="http://t3.gstatic.com/images?q=tbn:ANd9GcQSNrQioeF3GX9leimdw7q2d9u9Kd9hKX1wZbrvUC-oVWKAPWL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786322"/>
            <a:ext cx="4071966" cy="1866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14282" y="1142984"/>
            <a:ext cx="6286544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Интересно решается в живой природе инженерная задача равномерного прокачивания жидкостей по трубам.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1714488"/>
            <a:ext cx="8929718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01C0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01C0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01C0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01C0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01C0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01C0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01C0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01C0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01C0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момент «рабочeго хода» сердца артерии упрyго расширяются, накапливая энергию. Зато в промежутках между сокращениями сердечных мышц скопленная в артериях энергия проталкивает кровь дальше в более мелкие сосуды, обеспечивая не  только постоянство скорости движения, но и меньший расход  энергии. Упрyгость сосудов возникает блaгодаря присутствию в артериальных стенках особого вещества ­ эластина. Снижению потерь на трение способствует также  особый, напоминающий ламинарный, режим течения  крови в сосудах.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01C0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01C0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794" y="142852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4. РАБОТА  СЕРДЦА.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9" name="Picture 5" descr="http://t3.gstatic.com/images?q=tbn:ANd9GcQ9JQX1qFd7b5u5fp-3fat2PXI_tFroAslx1H8MaIQbT0OoFpZ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214290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236</TotalTime>
  <Words>420</Words>
  <PresentationFormat>Экран (4:3)</PresentationFormat>
  <Paragraphs>93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28</cp:revision>
  <dcterms:created xsi:type="dcterms:W3CDTF">2012-08-10T16:59:27Z</dcterms:created>
  <dcterms:modified xsi:type="dcterms:W3CDTF">2012-08-14T09:42:23Z</dcterms:modified>
</cp:coreProperties>
</file>