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80" r:id="rId3"/>
    <p:sldId id="257" r:id="rId4"/>
    <p:sldId id="258" r:id="rId5"/>
    <p:sldId id="259" r:id="rId6"/>
    <p:sldId id="260" r:id="rId7"/>
    <p:sldId id="274" r:id="rId8"/>
    <p:sldId id="275" r:id="rId9"/>
    <p:sldId id="282" r:id="rId10"/>
    <p:sldId id="281" r:id="rId11"/>
    <p:sldId id="261" r:id="rId12"/>
    <p:sldId id="266" r:id="rId13"/>
    <p:sldId id="267" r:id="rId14"/>
    <p:sldId id="268" r:id="rId15"/>
    <p:sldId id="269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BB2AD-7335-4D2F-8CD5-7DF3ED5DCE64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44C6F-2722-4137-A220-D3A364ED0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44C6F-2722-4137-A220-D3A364ED058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5F87-8D72-4E1C-9AD4-0E9094FBC13D}" type="datetime1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840A-3A97-4641-BC97-598BE6AD7054}" type="datetime1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7F2E-438A-4AEC-8AE3-9277A0C2B6E9}" type="datetime1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E5A7-2A55-4EA8-B931-BF42FD7CCC7D}" type="datetime1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596A-E76C-46C2-80E9-CCCF885D0C2B}" type="datetime1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8017-4377-43C8-8EC1-281FA5B897E4}" type="datetime1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FDAF-FDDF-4883-8585-45A050D5C127}" type="datetime1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D303-F0EE-4E92-B027-56551C5CE19F}" type="datetime1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851E7-E665-4CFE-A89C-D0AC07B9342F}" type="datetime1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BEEC-C556-45A3-B17F-6F2CA7D9CC93}" type="datetime1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4A573-43C7-44CE-A938-B2E8821F78D7}" type="datetime1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A6EA9E9-2556-457B-9383-156ED88DC870}" type="datetime1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0%BA%D0%B0%D1%80%D1%82%D0%B8%D0%BD%D0%BA%D0%B8%20%D0%B2%D0%B5%D1%81%D1%8B&amp;noreask=1&amp;img_url=sufis.ru/Fizika/vesy.jpg&amp;pos=25&amp;rpt=simage&amp;lr=237&amp;nojs=1" TargetMode="External"/><Relationship Id="rId13" Type="http://schemas.openxmlformats.org/officeDocument/2006/relationships/image" Target="../media/image13.jpeg"/><Relationship Id="rId18" Type="http://schemas.openxmlformats.org/officeDocument/2006/relationships/hyperlink" Target="http://images.yandex.ru/yandsearch?img_url=www.vladsiver.com.ua/img/wages1.jpg&amp;iorient=&amp;icolor=&amp;site=&amp;text=%D0%BA%D0%B0%D1%80%D1%82%D0%B8%D0%BD%D0%BA%D0%B8%20%D0%B2%D0%B5%D1%81%D1%8B%20%D0%B1%D1%8B%D1%82%D0%BE%D0%B2%D1%8B%D0%B5&amp;wp=&amp;pos=0&amp;isize=&amp;type=&amp;recent=&amp;rpt=simage&amp;itype=&amp;nojs=1" TargetMode="External"/><Relationship Id="rId26" Type="http://schemas.openxmlformats.org/officeDocument/2006/relationships/hyperlink" Target="http://images.yandex.ru/yandsearch?img_url=www.mgsnab.ru/calatog/upakovka/upakovka_dlja_gruzov_38-1.jpg&amp;iorient=&amp;icolor=&amp;site=&amp;text=%D0%BA%D0%B0%D1%80%D1%82%D0%B8%D0%BD%D0%BA%D0%B8%20%D0%B2%D0%B5%D1%81%D1%8B%20%D0%B4%D0%BB%D1%8F%20%D0%B3%D1%80%D1%83%D0%B7%D0%BE%D0%B2&amp;wp=&amp;pos=3&amp;isize=&amp;type=&amp;recent=&amp;rpt=simage&amp;itype=&amp;nojs=1" TargetMode="External"/><Relationship Id="rId3" Type="http://schemas.openxmlformats.org/officeDocument/2006/relationships/image" Target="../media/image8.jpeg"/><Relationship Id="rId21" Type="http://schemas.openxmlformats.org/officeDocument/2006/relationships/image" Target="../media/image17.jpeg"/><Relationship Id="rId7" Type="http://schemas.openxmlformats.org/officeDocument/2006/relationships/image" Target="../media/image10.jpeg"/><Relationship Id="rId12" Type="http://schemas.openxmlformats.org/officeDocument/2006/relationships/hyperlink" Target="http://images.yandex.ru/yandsearch?p=1&amp;text=%D0%BA%D0%B0%D1%80%D1%82%D0%B8%D0%BD%D0%BA%D0%B8%20%D0%B2%D0%B5%D1%81%D1%8B&amp;noreask=1&amp;img_url=www.ves-kirov.ru/ves/torg/tiger.jpg&amp;pos=49&amp;rpt=simage&amp;lr=237&amp;nojs=1" TargetMode="External"/><Relationship Id="rId17" Type="http://schemas.openxmlformats.org/officeDocument/2006/relationships/image" Target="../media/image15.jpeg"/><Relationship Id="rId25" Type="http://schemas.openxmlformats.org/officeDocument/2006/relationships/image" Target="../media/image19.jpeg"/><Relationship Id="rId2" Type="http://schemas.openxmlformats.org/officeDocument/2006/relationships/hyperlink" Target="http://images.yandex.ru/yandsearch?img_url=images04.olx.com.ua/ui/7/18/49/1278825244_104590949_1-----1278825244.jpg&amp;iorient=&amp;icolor=&amp;site=&amp;text=%D0%BA%D0%B0%D1%80%D1%82%D0%B8%D0%BD%D0%BA%D0%B8%20%20%D0%BC%D0%B5%D0%B4%D0%B8%D1%86%D0%B8%D0%BD%D1%81%D0%BA%D0%B8%D0%B5%20%D0%B2%D0%B5%D1%81%D1%8B&amp;wp=any&amp;pos=1&amp;isize=wallpaper&amp;type=&amp;recent=&amp;rpt=simage&amp;itype=&amp;nojs=1" TargetMode="External"/><Relationship Id="rId16" Type="http://schemas.openxmlformats.org/officeDocument/2006/relationships/hyperlink" Target="http://images.yandex.ru/yandsearch?p=2&amp;text=%D0%BA%D0%B0%D1%80%D1%82%D0%B8%D0%BD%D0%BA%D0%B8%20%D0%B2%D0%B5%D1%81%D1%8B&amp;noreask=1&amp;img_url=open.az/uploads/posts/2009-12/1260738865_www.open.az-64.jpg&amp;pos=89&amp;rpt=simage&amp;lr=237&amp;nojs=1" TargetMode="External"/><Relationship Id="rId20" Type="http://schemas.openxmlformats.org/officeDocument/2006/relationships/hyperlink" Target="http://images.yandex.ru/yandsearch?img_url=s61.radikal.ru/i171/0906/94/cd6d9ef614e4.jpg&amp;iorient=&amp;icolor=&amp;site=&amp;text=%D0%BA%D0%B0%D1%80%D1%82%D0%B8%D0%BD%D0%BA%D0%B8%20%D0%B2%D0%B5%D1%81%D1%8B%20%D0%B1%D1%8B%D1%82%D0%BE%D0%B2%D1%8B%D0%B5&amp;wp=&amp;pos=12&amp;isize=&amp;type=&amp;recent=&amp;rpt=simage&amp;itype=&amp;nojs=1" TargetMode="External"/><Relationship Id="rId29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text=%D0%BA%D0%B0%D1%80%D1%82%D0%B8%D0%BD%D0%BA%D0%B8%20%D0%B2%D0%B5%D1%81%D1%8B&amp;noreask=1&amp;img_url=www.atis.ks.ua/images/products/1260.jpg&amp;pos=19&amp;rpt=simage&amp;lr=237&amp;nojs=1" TargetMode="External"/><Relationship Id="rId11" Type="http://schemas.openxmlformats.org/officeDocument/2006/relationships/image" Target="../media/image12.jpeg"/><Relationship Id="rId24" Type="http://schemas.openxmlformats.org/officeDocument/2006/relationships/hyperlink" Target="http://images.yandex.ru/yandsearch?img_url=www.mamina-kroxa.ru/admin/pictures/803000009b.jpg&amp;iorient=&amp;icolor=&amp;site=&amp;text=%D0%BA%D0%B0%D1%80%D1%82%D0%B8%D0%BD%D0%BA%D0%B8%20%D0%B2%D0%B5%D1%81%D1%8B%20%D0%B4%D0%BB%D1%8F%20%D0%BD%D0%BE%D0%B2%D0%BE%D1%80%D0%BE%D0%B6%D0%B4%D0%B5%D0%BD%D0%BD%D0%BE%D0%B3%D0%BE&amp;wp=&amp;pos=4&amp;isize=&amp;type=&amp;recent=&amp;rpt=simage&amp;itype=&amp;nojs=1" TargetMode="External"/><Relationship Id="rId5" Type="http://schemas.openxmlformats.org/officeDocument/2006/relationships/image" Target="../media/image9.jpeg"/><Relationship Id="rId15" Type="http://schemas.openxmlformats.org/officeDocument/2006/relationships/image" Target="../media/image14.jpeg"/><Relationship Id="rId23" Type="http://schemas.openxmlformats.org/officeDocument/2006/relationships/image" Target="../media/image18.jpeg"/><Relationship Id="rId28" Type="http://schemas.openxmlformats.org/officeDocument/2006/relationships/hyperlink" Target="http://images.yandex.ru/yandsearch?img_url=www.vescentr.ru/images/platformennye_vesy_s2.jpg&amp;iorient=&amp;icolor=&amp;site=&amp;text=%D0%BA%D0%B0%D1%80%D1%82%D0%B8%D0%BD%D0%BA%D0%B8%20%D0%B2%D0%B5%D1%81%D1%8B%20%D0%B4%D0%BB%D1%8F%20%D1%82%D1%80%D0%B0%D0%BD%D1%81%D0%BF%D0%BE%D1%80%D1%82%D0%B0&amp;wp=&amp;pos=0&amp;isize=&amp;type=&amp;recent=&amp;rpt=simage&amp;itype=&amp;nojs=1" TargetMode="External"/><Relationship Id="rId10" Type="http://schemas.openxmlformats.org/officeDocument/2006/relationships/hyperlink" Target="http://images.yandex.ru/yandsearch?p=1&amp;text=%D0%BA%D0%B0%D1%80%D1%82%D0%B8%D0%BD%D0%BA%D0%B8%20%D0%B2%D0%B5%D1%81%D1%8B&amp;noreask=1&amp;img_url=i009.radikal.ru/0806/2a/b29db96e3246.png&amp;pos=38&amp;rpt=simage&amp;lr=237&amp;nojs=1" TargetMode="External"/><Relationship Id="rId19" Type="http://schemas.openxmlformats.org/officeDocument/2006/relationships/image" Target="../media/image16.jpeg"/><Relationship Id="rId4" Type="http://schemas.openxmlformats.org/officeDocument/2006/relationships/hyperlink" Target="http://images.yandex.ru/yandsearch?text=%D0%BA%D0%B0%D1%80%D1%82%D0%B8%D0%BD%D0%BA%D0%B8%20%D0%B2%D0%B5%D1%81%D1%8B&amp;noreask=1&amp;img_url=taina-simvola.ru/wp-content/uploads/2010/09/vesy.jpg&amp;pos=0&amp;rpt=simage&amp;lr=237&amp;nojs=1" TargetMode="External"/><Relationship Id="rId9" Type="http://schemas.openxmlformats.org/officeDocument/2006/relationships/image" Target="../media/image11.jpeg"/><Relationship Id="rId14" Type="http://schemas.openxmlformats.org/officeDocument/2006/relationships/hyperlink" Target="http://images.yandex.ru/yandsearch?p=2&amp;text=%D0%BA%D0%B0%D1%80%D1%82%D0%B8%D0%BD%D0%BA%D0%B8%20%D0%B2%D0%B5%D1%81%D1%8B&amp;noreask=1&amp;img_url=teddymarket.ru/images/goods_pics/big/7246.jpg&amp;pos=74&amp;rpt=simage&amp;lr=237&amp;nojs=1" TargetMode="External"/><Relationship Id="rId22" Type="http://schemas.openxmlformats.org/officeDocument/2006/relationships/hyperlink" Target="http://images.yandex.ru/yandsearch?img_url=www.happyhome.ru/pimages/description/10644__MG_9689.jpg&amp;iorient=&amp;icolor=&amp;p=1&amp;site=&amp;text=%D0%BA%D0%B0%D1%80%D1%82%D0%B8%D0%BD%D0%BA%D0%B8%20%D0%B2%D0%B5%D1%81%D1%8B%20%D0%B1%D1%8B%D1%82%D0%BE%D0%B2%D1%8B%D0%B5&amp;wp=&amp;pos=34&amp;isize=&amp;type=&amp;recent=&amp;rpt=simage&amp;itype=&amp;nojs=1" TargetMode="External"/><Relationship Id="rId27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ktk.ru/upload/shop_1/2/5/9/item_2594/shop_items_catalog_image2594.jpg" TargetMode="External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hyperlink" Target="http://avtometriya.com.ua/images/articles/dpu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deal.by/3799104_w640_h640_tehnicheskogo_naznacheniya.jpg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://images.tiu.ru/8120716_w640_h640_dinamometr.jpg" TargetMode="External"/><Relationship Id="rId9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ezformata.ru/content/Images/000/004/094/image4094654.jpg" TargetMode="External"/><Relationship Id="rId13" Type="http://schemas.openxmlformats.org/officeDocument/2006/relationships/image" Target="../media/image31.jpeg"/><Relationship Id="rId18" Type="http://schemas.openxmlformats.org/officeDocument/2006/relationships/hyperlink" Target="http://img.encyc.yandex.net/illustrations/bse/pictures/02608/466090.jpg" TargetMode="External"/><Relationship Id="rId3" Type="http://schemas.openxmlformats.org/officeDocument/2006/relationships/image" Target="../media/image26.jpeg"/><Relationship Id="rId21" Type="http://schemas.openxmlformats.org/officeDocument/2006/relationships/image" Target="../media/image35.jpeg"/><Relationship Id="rId7" Type="http://schemas.openxmlformats.org/officeDocument/2006/relationships/image" Target="../media/image28.jpeg"/><Relationship Id="rId12" Type="http://schemas.openxmlformats.org/officeDocument/2006/relationships/hyperlink" Target="http://oldissnab.ru/products_pictures/20710.jpg" TargetMode="External"/><Relationship Id="rId17" Type="http://schemas.openxmlformats.org/officeDocument/2006/relationships/image" Target="../media/image33.jpeg"/><Relationship Id="rId25" Type="http://schemas.openxmlformats.org/officeDocument/2006/relationships/image" Target="../media/image37.jpeg"/><Relationship Id="rId2" Type="http://schemas.openxmlformats.org/officeDocument/2006/relationships/hyperlink" Target="http://dl.ziza.ru/other/072011/29/dozi/010.jpg" TargetMode="External"/><Relationship Id="rId16" Type="http://schemas.openxmlformats.org/officeDocument/2006/relationships/hyperlink" Target="http://magazon.com.ua/images/products/02/hk/7/michelin-4x4-synchrone-205-80-r16-104t.jpg" TargetMode="External"/><Relationship Id="rId20" Type="http://schemas.openxmlformats.org/officeDocument/2006/relationships/hyperlink" Target="http://www.vpole.ru/i/trade/centre/3296092509520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ancompany.ru/upload/iblock/4c1/rnfhbpxlhl%20oladqyvwxhusgscjqimv%20bcyf%20epbctmdcrrogca.jpg" TargetMode="External"/><Relationship Id="rId11" Type="http://schemas.openxmlformats.org/officeDocument/2006/relationships/image" Target="../media/image30.jpeg"/><Relationship Id="rId24" Type="http://schemas.openxmlformats.org/officeDocument/2006/relationships/hyperlink" Target="http://i.piccy.info/i5/71/70/1557071/bmp-3.2.jpg" TargetMode="External"/><Relationship Id="rId5" Type="http://schemas.openxmlformats.org/officeDocument/2006/relationships/image" Target="../media/image27.jpeg"/><Relationship Id="rId15" Type="http://schemas.openxmlformats.org/officeDocument/2006/relationships/image" Target="../media/image32.jpeg"/><Relationship Id="rId23" Type="http://schemas.openxmlformats.org/officeDocument/2006/relationships/image" Target="../media/image36.jpeg"/><Relationship Id="rId10" Type="http://schemas.openxmlformats.org/officeDocument/2006/relationships/hyperlink" Target="http://iamkoream.com/wp-content/uploads/2008/11/Spot-Intro-1108-5.jpg" TargetMode="External"/><Relationship Id="rId19" Type="http://schemas.openxmlformats.org/officeDocument/2006/relationships/image" Target="../media/image34.jpeg"/><Relationship Id="rId4" Type="http://schemas.openxmlformats.org/officeDocument/2006/relationships/hyperlink" Target="http://bm.img.com.ua/img/prikol/images/large/1/0/50801_37594.jpg" TargetMode="External"/><Relationship Id="rId9" Type="http://schemas.openxmlformats.org/officeDocument/2006/relationships/image" Target="../media/image29.jpeg"/><Relationship Id="rId14" Type="http://schemas.openxmlformats.org/officeDocument/2006/relationships/hyperlink" Target="http://www.escambia.k12.fl.us/pbis/data/pinpoint.jpg" TargetMode="External"/><Relationship Id="rId22" Type="http://schemas.openxmlformats.org/officeDocument/2006/relationships/hyperlink" Target="http://www.wallpage.ru/imgbig/wallpapers_27787.jp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yandex.ru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714356"/>
            <a:ext cx="68580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 Дополнительный материал к урокам физики </a:t>
            </a:r>
          </a:p>
          <a:p>
            <a:pPr algn="ctr"/>
            <a:r>
              <a:rPr lang="ru-RU" sz="3600" b="1" dirty="0" smtClean="0"/>
              <a:t>для 7 класса</a:t>
            </a:r>
            <a:endParaRPr lang="ru-RU" sz="3600" b="1" dirty="0"/>
          </a:p>
        </p:txBody>
      </p:sp>
      <p:pic>
        <p:nvPicPr>
          <p:cNvPr id="1026" name="Picture 2" descr="C:\Users\Admin\Desktop\НАТУСЯ\ФИЗИКА\Картинки по физике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643182"/>
            <a:ext cx="3071834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 flipH="1">
            <a:off x="4000496" y="4071942"/>
            <a:ext cx="4929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Составила: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Аксенова Наталья Петровна, учитель физики, ОБЖ, заместитель директора по БЖ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214290"/>
            <a:ext cx="7739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МБОУ «ООШ № 100 им. С. Е. Цветкова»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6072206"/>
            <a:ext cx="2882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 Новокузнецк</a:t>
            </a:r>
            <a:endParaRPr lang="ru-RU" b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pPr/>
              <a:t>1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285728"/>
            <a:ext cx="528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«Треугольник» плотности</a:t>
            </a:r>
            <a:endParaRPr lang="ru-RU" sz="2800" b="1" dirty="0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1428728" y="1071546"/>
            <a:ext cx="6643734" cy="5072098"/>
          </a:xfrm>
          <a:prstGeom prst="triangle">
            <a:avLst>
              <a:gd name="adj" fmla="val 42504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" name="Прямая соединительная линия 4"/>
          <p:cNvCxnSpPr>
            <a:stCxn id="3" idx="1"/>
            <a:endCxn id="3" idx="5"/>
          </p:cNvCxnSpPr>
          <p:nvPr/>
        </p:nvCxnSpPr>
        <p:spPr>
          <a:xfrm rot="10800000" flipH="1">
            <a:off x="2840653" y="3607595"/>
            <a:ext cx="3321867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3214678" y="4857760"/>
            <a:ext cx="2571768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43306" y="1714488"/>
            <a:ext cx="100013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m</a:t>
            </a:r>
            <a:endParaRPr lang="ru-RU" sz="115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29190" y="4000504"/>
            <a:ext cx="50006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V</a:t>
            </a:r>
            <a:endParaRPr lang="ru-RU" sz="115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57488" y="3500439"/>
            <a:ext cx="8572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800" b="1" dirty="0" smtClean="0">
                <a:latin typeface="Times New Roman"/>
                <a:cs typeface="Times New Roman"/>
              </a:rPr>
              <a:t>ρ</a:t>
            </a:r>
            <a:endParaRPr lang="ru-RU" sz="13800" b="1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pPr/>
              <a:t>10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3-tub-ru.yandex.net/i?id=318083120-70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357538"/>
            <a:ext cx="3143272" cy="3500462"/>
          </a:xfrm>
          <a:prstGeom prst="rect">
            <a:avLst/>
          </a:prstGeom>
          <a:noFill/>
        </p:spPr>
      </p:pic>
      <p:pic>
        <p:nvPicPr>
          <p:cNvPr id="2054" name="Picture 6" descr="http://im3-tub-ru.yandex.net/i?id=208675343-32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642918"/>
            <a:ext cx="2500330" cy="2500320"/>
          </a:xfrm>
          <a:prstGeom prst="rect">
            <a:avLst/>
          </a:prstGeom>
          <a:noFill/>
        </p:spPr>
      </p:pic>
      <p:pic>
        <p:nvPicPr>
          <p:cNvPr id="2056" name="Picture 8" descr="http://im6-tub-ru.yandex.net/i?id=652423007-39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3857628"/>
            <a:ext cx="2571768" cy="2643196"/>
          </a:xfrm>
          <a:prstGeom prst="rect">
            <a:avLst/>
          </a:prstGeom>
          <a:noFill/>
        </p:spPr>
      </p:pic>
      <p:pic>
        <p:nvPicPr>
          <p:cNvPr id="2058" name="Picture 10" descr="http://im0-tub-ru.yandex.net/i?id=291440687-10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86446" y="513933"/>
            <a:ext cx="3071834" cy="2986505"/>
          </a:xfrm>
          <a:prstGeom prst="rect">
            <a:avLst/>
          </a:prstGeom>
          <a:noFill/>
        </p:spPr>
      </p:pic>
      <p:pic>
        <p:nvPicPr>
          <p:cNvPr id="2060" name="Picture 12" descr="http://im0-tub-ru.yandex.net/i?id=360908512-05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14612" y="857232"/>
            <a:ext cx="3357586" cy="2286016"/>
          </a:xfrm>
          <a:prstGeom prst="rect">
            <a:avLst/>
          </a:prstGeom>
          <a:noFill/>
        </p:spPr>
      </p:pic>
      <p:pic>
        <p:nvPicPr>
          <p:cNvPr id="2062" name="Picture 14" descr="http://im4-tub-ru.yandex.net/i?id=89478386-23-72&amp;n=21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15008" y="857232"/>
            <a:ext cx="3071834" cy="2286016"/>
          </a:xfrm>
          <a:prstGeom prst="rect">
            <a:avLst/>
          </a:prstGeom>
          <a:noFill/>
        </p:spPr>
      </p:pic>
      <p:pic>
        <p:nvPicPr>
          <p:cNvPr id="2066" name="Picture 18" descr="http://im4-tub-ru.yandex.net/i?id=158374293-65-72&amp;n=21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286512" y="3929066"/>
            <a:ext cx="2633673" cy="2571758"/>
          </a:xfrm>
          <a:prstGeom prst="rect">
            <a:avLst/>
          </a:prstGeom>
          <a:noFill/>
        </p:spPr>
      </p:pic>
      <p:pic>
        <p:nvPicPr>
          <p:cNvPr id="2068" name="Picture 20" descr="http://im7-tub-ru.yandex.net/i?id=16016941-23-72&amp;n=21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428992" y="2285992"/>
            <a:ext cx="2143140" cy="2500320"/>
          </a:xfrm>
          <a:prstGeom prst="rect">
            <a:avLst/>
          </a:prstGeom>
          <a:noFill/>
        </p:spPr>
      </p:pic>
      <p:pic>
        <p:nvPicPr>
          <p:cNvPr id="2070" name="Picture 22" descr="http://im7-tub-ru.yandex.net/i?id=66065053-09-72&amp;n=21">
            <a:hlinkClick r:id="rId18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500298" y="3714738"/>
            <a:ext cx="3500462" cy="3143262"/>
          </a:xfrm>
          <a:prstGeom prst="rect">
            <a:avLst/>
          </a:prstGeom>
          <a:noFill/>
        </p:spPr>
      </p:pic>
      <p:pic>
        <p:nvPicPr>
          <p:cNvPr id="2072" name="Picture 24" descr="http://im5-tub-ru.yandex.net/i?id=987990-02-72&amp;n=21">
            <a:hlinkClick r:id="rId20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214678" y="3714752"/>
            <a:ext cx="2552707" cy="2786072"/>
          </a:xfrm>
          <a:prstGeom prst="rect">
            <a:avLst/>
          </a:prstGeom>
          <a:noFill/>
        </p:spPr>
      </p:pic>
      <p:pic>
        <p:nvPicPr>
          <p:cNvPr id="2076" name="Picture 28" descr="http://im5-tub-ru.yandex.net/i?id=150383425-47-72&amp;n=21">
            <a:hlinkClick r:id="rId22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85720" y="3929066"/>
            <a:ext cx="2714644" cy="2714634"/>
          </a:xfrm>
          <a:prstGeom prst="rect">
            <a:avLst/>
          </a:prstGeom>
          <a:noFill/>
        </p:spPr>
      </p:pic>
      <p:pic>
        <p:nvPicPr>
          <p:cNvPr id="2078" name="Picture 30" descr="http://im2-tub-ru.yandex.net/i?id=3807079-69-72&amp;n=21">
            <a:hlinkClick r:id="rId24"/>
          </p:cNvPr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5500694" y="2643182"/>
            <a:ext cx="3357554" cy="2214568"/>
          </a:xfrm>
          <a:prstGeom prst="rect">
            <a:avLst/>
          </a:prstGeom>
          <a:noFill/>
        </p:spPr>
      </p:pic>
      <p:pic>
        <p:nvPicPr>
          <p:cNvPr id="2080" name="Picture 32" descr="http://im7-tub-ru.yandex.net/i?id=565687539-22-72&amp;n=21">
            <a:hlinkClick r:id="rId26"/>
          </p:cNvPr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3143240" y="1285860"/>
            <a:ext cx="2643206" cy="3071834"/>
          </a:xfrm>
          <a:prstGeom prst="rect">
            <a:avLst/>
          </a:prstGeom>
          <a:noFill/>
        </p:spPr>
      </p:pic>
      <p:pic>
        <p:nvPicPr>
          <p:cNvPr id="2082" name="Picture 34" descr="http://im4-tub-ru.yandex.net/i?id=125599400-03-72&amp;n=21">
            <a:hlinkClick r:id="rId28"/>
          </p:cNvPr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285720" y="714356"/>
            <a:ext cx="3857652" cy="2714644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500166" y="214290"/>
            <a:ext cx="6478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«Виды весов в быту и на производстве»</a:t>
            </a:r>
            <a:endParaRPr lang="ru-RU" sz="2400" b="1" dirty="0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pPr/>
              <a:t>11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14290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Самостоятельная работа по теме: </a:t>
            </a:r>
          </a:p>
          <a:p>
            <a:pPr algn="ctr"/>
            <a:r>
              <a:rPr lang="ru-RU" b="1" dirty="0" smtClean="0"/>
              <a:t>«Расчет массы, плотности и объёма тела»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285861"/>
            <a:ext cx="892971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/>
              <a:t>Вычислите объем куска парафина, если его масса 180 г.</a:t>
            </a:r>
          </a:p>
          <a:p>
            <a:pPr marL="342900" indent="-342900">
              <a:buFontTx/>
              <a:buAutoNum type="arabicPeriod"/>
            </a:pPr>
            <a:r>
              <a:rPr lang="ru-RU" sz="2000" dirty="0" smtClean="0"/>
              <a:t>Чугунная, фарфоровая и латунная гири имеют одинаковую массу. Какая из них имеет наибольший объем? Почему?</a:t>
            </a:r>
          </a:p>
          <a:p>
            <a:pPr marL="342900" indent="-342900">
              <a:buFontTx/>
              <a:buAutoNum type="arabicPeriod"/>
            </a:pPr>
            <a:r>
              <a:rPr lang="ru-RU" sz="2000" dirty="0" smtClean="0"/>
              <a:t> Объем легких у спортсменов в 2 раза больше, чем у людей, не занимающихся спортом. Вычислите массу воздуха, вдыхаемого спортсменом при одном вдохе, если объем  легких 6000 см</a:t>
            </a:r>
            <a:r>
              <a:rPr lang="ru-RU" sz="2000" baseline="30000" dirty="0" smtClean="0"/>
              <a:t>3</a:t>
            </a:r>
            <a:r>
              <a:rPr lang="ru-RU" sz="2000" dirty="0" smtClean="0"/>
              <a:t>.</a:t>
            </a:r>
          </a:p>
          <a:p>
            <a:pPr marL="342900" indent="-342900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86117" y="928670"/>
            <a:ext cx="26432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/>
              <a:t>Вариант № 1</a:t>
            </a:r>
            <a:endParaRPr lang="ru-RU" sz="2000" b="1" u="sng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57555" y="3357562"/>
            <a:ext cx="2286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/>
              <a:t>Вариант № 2</a:t>
            </a:r>
            <a:endParaRPr lang="ru-RU" sz="2000" b="1" u="sng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58" y="3858568"/>
            <a:ext cx="8786842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Плотность человеческого тела 1070 кг/м</a:t>
            </a:r>
            <a:r>
              <a:rPr kumimoji="0" lang="ru-RU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Вычислите объем тела человека массой 53,5 кг.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000" dirty="0" smtClean="0"/>
              <a:t>Стальной, латунный и чугунный шарики имеют одинако­вые объемы. Какой из них имеет большую массу? Почему?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000" dirty="0" smtClean="0"/>
              <a:t>Ведро вместимостью 10л наполнено бензином. Вычислите массу бензина.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pPr/>
              <a:t>12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5984" y="214290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«Виды динамометров»</a:t>
            </a:r>
            <a:endParaRPr lang="ru-RU" sz="2400" b="1" dirty="0"/>
          </a:p>
        </p:txBody>
      </p:sp>
      <p:pic>
        <p:nvPicPr>
          <p:cNvPr id="24580" name="Picture 4" descr="http://avtometriya.com.ua/images/articles/dpu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857232"/>
            <a:ext cx="5000660" cy="5643602"/>
          </a:xfrm>
          <a:prstGeom prst="rect">
            <a:avLst/>
          </a:prstGeom>
          <a:noFill/>
        </p:spPr>
      </p:pic>
      <p:pic>
        <p:nvPicPr>
          <p:cNvPr id="24582" name="Picture 6" descr="http://images.tiu.ru/8120716_w640_h640_dinamometr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b="17074"/>
          <a:stretch>
            <a:fillRect/>
          </a:stretch>
        </p:blipFill>
        <p:spPr bwMode="auto">
          <a:xfrm>
            <a:off x="1214414" y="785794"/>
            <a:ext cx="6072230" cy="5500726"/>
          </a:xfrm>
          <a:prstGeom prst="rect">
            <a:avLst/>
          </a:prstGeom>
          <a:noFill/>
        </p:spPr>
      </p:pic>
      <p:pic>
        <p:nvPicPr>
          <p:cNvPr id="24586" name="Picture 10" descr="http://images.deal.by/3799104_w640_h640_tehnicheskogo_naznacheniya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 b="16250"/>
          <a:stretch>
            <a:fillRect/>
          </a:stretch>
        </p:blipFill>
        <p:spPr bwMode="auto">
          <a:xfrm>
            <a:off x="785786" y="785794"/>
            <a:ext cx="6715172" cy="5500726"/>
          </a:xfrm>
          <a:prstGeom prst="rect">
            <a:avLst/>
          </a:prstGeom>
          <a:noFill/>
        </p:spPr>
      </p:pic>
      <p:pic>
        <p:nvPicPr>
          <p:cNvPr id="24588" name="Picture 12" descr="http://www.iktk.ru/upload/shop_1/2/5/9/item_2594/shop_items_catalog_image2594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10" y="785794"/>
            <a:ext cx="7000924" cy="57150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14348" y="2857496"/>
            <a:ext cx="2143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Для измерения на подъемных кранах.</a:t>
            </a:r>
            <a:endParaRPr lang="ru-RU" sz="20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pPr/>
              <a:t>13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dl.ziza.ru/other/072011/29/dozi/01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142984"/>
            <a:ext cx="6572296" cy="478634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142852"/>
            <a:ext cx="66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«Примеры малых и больших площадей»</a:t>
            </a:r>
            <a:endParaRPr lang="ru-RU" sz="2400" b="1" dirty="0"/>
          </a:p>
        </p:txBody>
      </p:sp>
      <p:pic>
        <p:nvPicPr>
          <p:cNvPr id="25604" name="Picture 4" descr="http://bm.img.com.ua/img/prikol/images/large/1/0/50801_37594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3810" t="4167" r="3810" b="4167"/>
          <a:stretch>
            <a:fillRect/>
          </a:stretch>
        </p:blipFill>
        <p:spPr bwMode="auto">
          <a:xfrm>
            <a:off x="1000100" y="857232"/>
            <a:ext cx="7143800" cy="5072098"/>
          </a:xfrm>
          <a:prstGeom prst="rect">
            <a:avLst/>
          </a:prstGeom>
          <a:noFill/>
        </p:spPr>
      </p:pic>
      <p:pic>
        <p:nvPicPr>
          <p:cNvPr id="25606" name="Picture 6" descr="http://www.mancompany.ru/upload/iblock/4c1/rnfhbpxlhl%20oladqyvwxhusgscjqimv%20bcyf%20epbctmdcrrogca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62" y="857232"/>
            <a:ext cx="7500990" cy="5214974"/>
          </a:xfrm>
          <a:prstGeom prst="rect">
            <a:avLst/>
          </a:prstGeom>
          <a:noFill/>
        </p:spPr>
      </p:pic>
      <p:pic>
        <p:nvPicPr>
          <p:cNvPr id="25608" name="Picture 8" descr="http://www.bezformata.ru/content/Images/000/004/094/image4094654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28662" y="857232"/>
            <a:ext cx="7500990" cy="5286412"/>
          </a:xfrm>
          <a:prstGeom prst="rect">
            <a:avLst/>
          </a:prstGeom>
          <a:noFill/>
        </p:spPr>
      </p:pic>
      <p:pic>
        <p:nvPicPr>
          <p:cNvPr id="25610" name="Picture 10" descr="http://iamkoream.com/wp-content/uploads/2008/11/Spot-Intro-1108-5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28662" y="857232"/>
            <a:ext cx="7429552" cy="5429288"/>
          </a:xfrm>
          <a:prstGeom prst="rect">
            <a:avLst/>
          </a:prstGeom>
          <a:noFill/>
        </p:spPr>
      </p:pic>
      <p:pic>
        <p:nvPicPr>
          <p:cNvPr id="25612" name="Picture 12" descr="http://oldissnab.ru/products_pictures/20710.jpg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57224" y="857232"/>
            <a:ext cx="7715304" cy="5286412"/>
          </a:xfrm>
          <a:prstGeom prst="rect">
            <a:avLst/>
          </a:prstGeom>
          <a:noFill/>
        </p:spPr>
      </p:pic>
      <p:pic>
        <p:nvPicPr>
          <p:cNvPr id="25614" name="Picture 14" descr="http://www.escambia.k12.fl.us/pbis/data/pinpoint.jpg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142976" y="857232"/>
            <a:ext cx="7215238" cy="5357850"/>
          </a:xfrm>
          <a:prstGeom prst="rect">
            <a:avLst/>
          </a:prstGeom>
          <a:noFill/>
        </p:spPr>
      </p:pic>
      <p:pic>
        <p:nvPicPr>
          <p:cNvPr id="10" name="Picture 5" descr="http://magazon.com.ua/images/products/02/hk/7/michelin-4x4-synchrone-205-80-r16-104t.jpg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142976" y="928670"/>
            <a:ext cx="6715172" cy="5000660"/>
          </a:xfrm>
          <a:prstGeom prst="rect">
            <a:avLst/>
          </a:prstGeom>
          <a:noFill/>
        </p:spPr>
      </p:pic>
      <p:pic>
        <p:nvPicPr>
          <p:cNvPr id="25616" name="Picture 16" descr="http://img.encyc.yandex.net/illustrations/bse/pictures/02608/466090.jpg">
            <a:hlinkClick r:id="rId18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357290" y="928670"/>
            <a:ext cx="6286544" cy="5214974"/>
          </a:xfrm>
          <a:prstGeom prst="rect">
            <a:avLst/>
          </a:prstGeom>
          <a:noFill/>
        </p:spPr>
      </p:pic>
      <p:pic>
        <p:nvPicPr>
          <p:cNvPr id="25618" name="Picture 18" descr="http://www.vpole.ru/i/trade/centre/32960925095200.jpg">
            <a:hlinkClick r:id="rId20"/>
          </p:cNvPr>
          <p:cNvPicPr>
            <a:picLocks noChangeAspect="1" noChangeArrowheads="1"/>
          </p:cNvPicPr>
          <p:nvPr/>
        </p:nvPicPr>
        <p:blipFill>
          <a:blip r:embed="rId21"/>
          <a:srcRect b="5333"/>
          <a:stretch>
            <a:fillRect/>
          </a:stretch>
        </p:blipFill>
        <p:spPr bwMode="auto">
          <a:xfrm>
            <a:off x="928662" y="928670"/>
            <a:ext cx="7429552" cy="5072098"/>
          </a:xfrm>
          <a:prstGeom prst="rect">
            <a:avLst/>
          </a:prstGeom>
          <a:noFill/>
        </p:spPr>
      </p:pic>
      <p:pic>
        <p:nvPicPr>
          <p:cNvPr id="25620" name="Picture 20" descr="http://www.wallpage.ru/imgbig/wallpapers_27787.jpg">
            <a:hlinkClick r:id="rId22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14348" y="857232"/>
            <a:ext cx="7715304" cy="5357850"/>
          </a:xfrm>
          <a:prstGeom prst="rect">
            <a:avLst/>
          </a:prstGeom>
          <a:noFill/>
        </p:spPr>
      </p:pic>
      <p:pic>
        <p:nvPicPr>
          <p:cNvPr id="25622" name="Picture 22" descr="http://i.piccy.info/i5/71/70/1557071/bmp-3.2.jpg">
            <a:hlinkClick r:id="rId24"/>
          </p:cNvPr>
          <p:cNvPicPr>
            <a:picLocks noChangeAspect="1" noChangeArrowheads="1"/>
          </p:cNvPicPr>
          <p:nvPr/>
        </p:nvPicPr>
        <p:blipFill>
          <a:blip r:embed="rId25"/>
          <a:srcRect t="8902"/>
          <a:stretch>
            <a:fillRect/>
          </a:stretch>
        </p:blipFill>
        <p:spPr bwMode="auto">
          <a:xfrm>
            <a:off x="642910" y="928670"/>
            <a:ext cx="8001056" cy="5286412"/>
          </a:xfrm>
          <a:prstGeom prst="rect">
            <a:avLst/>
          </a:prstGeom>
          <a:noFill/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pPr/>
              <a:t>14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3" y="642918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презентации использовались: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000240"/>
            <a:ext cx="87154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/>
              <a:t> картинки с сайта: </a:t>
            </a:r>
            <a:r>
              <a:rPr lang="en-US" sz="2800" dirty="0" smtClean="0">
                <a:hlinkClick r:id="rId2"/>
              </a:rPr>
              <a:t>http://yandex.ru</a:t>
            </a:r>
            <a:r>
              <a:rPr lang="ru-RU" sz="2800" dirty="0" smtClean="0"/>
              <a:t>  </a:t>
            </a:r>
          </a:p>
          <a:p>
            <a:endParaRPr lang="ru-RU" sz="2800" dirty="0" smtClean="0"/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 материал учебника: А. В. Перышкин, «Физика, 7  </a:t>
            </a:r>
          </a:p>
          <a:p>
            <a:r>
              <a:rPr lang="ru-RU" sz="2800" dirty="0" smtClean="0"/>
              <a:t>    класс» - Москва, «Дрофа», 2011г.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pPr/>
              <a:t>15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071546"/>
            <a:ext cx="7715304" cy="4247317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Любите физику! Изучайте физику! Применяйте полученные знания на практике!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428604"/>
            <a:ext cx="4424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/>
              <a:t>«Треугольник» скорости</a:t>
            </a:r>
            <a:endParaRPr lang="ru-RU" sz="2400" b="1" u="sng" dirty="0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1428728" y="1071546"/>
            <a:ext cx="6643734" cy="5072098"/>
          </a:xfrm>
          <a:prstGeom prst="triangle">
            <a:avLst>
              <a:gd name="adj" fmla="val 42504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" name="Прямая соединительная линия 4"/>
          <p:cNvCxnSpPr>
            <a:stCxn id="3" idx="1"/>
            <a:endCxn id="3" idx="5"/>
          </p:cNvCxnSpPr>
          <p:nvPr/>
        </p:nvCxnSpPr>
        <p:spPr>
          <a:xfrm rot="10800000" flipH="1">
            <a:off x="2840653" y="3607595"/>
            <a:ext cx="3321867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3215472" y="4857760"/>
            <a:ext cx="2570974" cy="79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57620" y="1928802"/>
            <a:ext cx="10715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S</a:t>
            </a:r>
            <a:endParaRPr lang="ru-RU" sz="9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143504" y="4214818"/>
            <a:ext cx="100013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t</a:t>
            </a:r>
            <a:endParaRPr lang="ru-RU" sz="115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714612" y="3982996"/>
            <a:ext cx="200662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3800" b="1" dirty="0" smtClean="0">
                <a:latin typeface="Times New Roman"/>
                <a:cs typeface="Times New Roman"/>
              </a:rPr>
              <a:t>υ</a:t>
            </a:r>
            <a:endParaRPr lang="ru-RU" sz="13800" b="1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pPr/>
              <a:t>2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рисунок 38.jpg"/>
          <p:cNvPicPr>
            <a:picLocks noChangeAspect="1" noChangeArrowheads="1"/>
          </p:cNvPicPr>
          <p:nvPr/>
        </p:nvPicPr>
        <p:blipFill>
          <a:blip r:embed="rId2"/>
          <a:srcRect t="3806" r="15068" b="7386"/>
          <a:stretch>
            <a:fillRect/>
          </a:stretch>
        </p:blipFill>
        <p:spPr bwMode="auto">
          <a:xfrm>
            <a:off x="357158" y="571480"/>
            <a:ext cx="4429156" cy="58579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5072067" y="571481"/>
            <a:ext cx="378621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На рис. 38 показан график зависимости пути равномерного движения тела от времени. </a:t>
            </a:r>
          </a:p>
          <a:p>
            <a:r>
              <a:rPr lang="ru-RU" sz="2400" b="1" dirty="0" smtClean="0"/>
              <a:t>О</a:t>
            </a:r>
            <a:r>
              <a:rPr lang="en-US" sz="2400" b="1" dirty="0" smtClean="0"/>
              <a:t>s</a:t>
            </a:r>
            <a:r>
              <a:rPr lang="ru-RU" sz="2400" b="1" dirty="0" smtClean="0"/>
              <a:t> – ось пройденных путей, </a:t>
            </a:r>
          </a:p>
          <a:p>
            <a:r>
              <a:rPr lang="ru-RU" sz="2400" b="1" dirty="0" smtClean="0"/>
              <a:t>О</a:t>
            </a:r>
            <a:r>
              <a:rPr lang="en-US" sz="2400" b="1" dirty="0" smtClean="0"/>
              <a:t>t</a:t>
            </a:r>
            <a:r>
              <a:rPr lang="ru-RU" sz="2400" b="1" dirty="0" smtClean="0"/>
              <a:t> – ось времени. </a:t>
            </a:r>
          </a:p>
          <a:p>
            <a:r>
              <a:rPr lang="ru-RU" sz="2400" b="1" dirty="0" smtClean="0"/>
              <a:t>По графику найдите, чему равен путь, пройденный телом за 2 ч, затем рассчитайте скорость тела.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72066" y="5429264"/>
            <a:ext cx="38576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ОТВЕТ</a:t>
            </a:r>
            <a:r>
              <a:rPr lang="ru-RU" sz="2400" dirty="0" smtClean="0"/>
              <a:t>: </a:t>
            </a:r>
            <a:r>
              <a:rPr lang="en-US" sz="2400" dirty="0" smtClean="0"/>
              <a:t>s = </a:t>
            </a:r>
            <a:r>
              <a:rPr lang="ru-RU" sz="2400" dirty="0" smtClean="0"/>
              <a:t>200 км;</a:t>
            </a:r>
            <a:endParaRPr lang="en-US" sz="2400" dirty="0" smtClean="0"/>
          </a:p>
          <a:p>
            <a:r>
              <a:rPr lang="en-US" sz="2400" dirty="0" smtClean="0"/>
              <a:t>              v = 100 </a:t>
            </a:r>
            <a:r>
              <a:rPr lang="ru-RU" sz="2400" dirty="0" smtClean="0"/>
              <a:t>км/ч   </a:t>
            </a:r>
          </a:p>
          <a:p>
            <a:r>
              <a:rPr lang="ru-RU" sz="2400" dirty="0" smtClean="0"/>
              <a:t>                    (≈27,78 м/с)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pPr/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рисунок 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4143404" cy="57864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714876" y="500042"/>
            <a:ext cx="40005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На рис. 39 представлен график скорости равномерного движения тела. </a:t>
            </a:r>
          </a:p>
          <a:p>
            <a:r>
              <a:rPr lang="ru-RU" sz="2400" b="1" dirty="0" smtClean="0"/>
              <a:t>1. По этому графику определите скорость движения тела.</a:t>
            </a:r>
          </a:p>
          <a:p>
            <a:r>
              <a:rPr lang="ru-RU" sz="2400" b="1" dirty="0" smtClean="0"/>
              <a:t>2. Рассчитайте путь, который пройдет тело за 2 ч, за  5 ч. 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786314" y="4429132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ОТВЕТ:</a:t>
            </a:r>
          </a:p>
          <a:p>
            <a:r>
              <a:rPr lang="en-US" sz="2400" dirty="0" smtClean="0"/>
              <a:t>v = 8 </a:t>
            </a:r>
            <a:r>
              <a:rPr lang="ru-RU" sz="2400" dirty="0" smtClean="0"/>
              <a:t>м/с</a:t>
            </a:r>
          </a:p>
          <a:p>
            <a:r>
              <a:rPr lang="en-US" sz="2400" dirty="0" smtClean="0"/>
              <a:t>S = </a:t>
            </a:r>
            <a:r>
              <a:rPr lang="ru-RU" sz="2400" dirty="0" smtClean="0"/>
              <a:t>16 м; 40 м 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pPr/>
              <a:t>4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рисунок 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3929090" cy="57150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786314" y="571480"/>
            <a:ext cx="3571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1. Определите скорости каждого тела по графику на рис. 40.</a:t>
            </a:r>
          </a:p>
          <a:p>
            <a:r>
              <a:rPr lang="ru-RU" sz="2800" b="1" dirty="0" smtClean="0"/>
              <a:t>2. Скорость какого тела больше?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72066" y="3571876"/>
            <a:ext cx="2714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ОТВЕТ:</a:t>
            </a:r>
          </a:p>
          <a:p>
            <a:r>
              <a:rPr lang="en-US" sz="2400" dirty="0" smtClean="0"/>
              <a:t>v (I) = </a:t>
            </a:r>
            <a:r>
              <a:rPr lang="ru-RU" sz="2400" dirty="0" smtClean="0"/>
              <a:t>2 м/с</a:t>
            </a:r>
            <a:endParaRPr lang="en-US" sz="2400" dirty="0" smtClean="0"/>
          </a:p>
          <a:p>
            <a:r>
              <a:rPr lang="en-US" sz="2400" dirty="0" smtClean="0"/>
              <a:t>v (II) = </a:t>
            </a:r>
            <a:r>
              <a:rPr lang="ru-RU" sz="2400" dirty="0" smtClean="0"/>
              <a:t>1 м/с</a:t>
            </a:r>
          </a:p>
          <a:p>
            <a:r>
              <a:rPr lang="en-US" sz="2400" dirty="0" smtClean="0"/>
              <a:t> 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pPr/>
              <a:t>5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Самостоятельная работа по теме: </a:t>
            </a:r>
          </a:p>
          <a:p>
            <a:pPr algn="ctr"/>
            <a:r>
              <a:rPr lang="ru-RU" sz="2400" b="1" dirty="0" smtClean="0"/>
              <a:t>«Расчет скорости, пути и времени движения»</a:t>
            </a:r>
            <a:endParaRPr lang="ru-RU" sz="2400" b="1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85720" y="1714488"/>
            <a:ext cx="82868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 какое время велосипедист проедет 250 м, двигаясь со скоростью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 м/с?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Поезд движется со скоростью 60 км/ч. Какое расстояние он пройдет за 1,5 ч?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4744" y="1214422"/>
            <a:ext cx="2088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Вариант № 1</a:t>
            </a:r>
            <a:endParaRPr lang="ru-RU" sz="2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714744" y="3357562"/>
            <a:ext cx="2772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Вариант № 2</a:t>
            </a:r>
            <a:endParaRPr lang="ru-RU" sz="2400" u="sng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28596" y="3929066"/>
            <a:ext cx="800105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Поезд движется со скоростью 80 км/ч. Какой путь он пройдет за 4 ч?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2. От дома до школы расстояние 900 м. Этот путь ученик прошел за 15 мин. С какой средней скоростью шел ученик?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pPr/>
              <a:t>6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571481"/>
          <a:ext cx="8643997" cy="5961888"/>
        </p:xfrm>
        <a:graphic>
          <a:graphicData uri="http://schemas.openxmlformats.org/drawingml/2006/table">
            <a:tbl>
              <a:tblPr/>
              <a:tblGrid>
                <a:gridCol w="2115269"/>
                <a:gridCol w="1111149"/>
                <a:gridCol w="1072229"/>
                <a:gridCol w="2218405"/>
                <a:gridCol w="1054716"/>
                <a:gridCol w="1072229"/>
              </a:tblGrid>
              <a:tr h="198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Твердое тело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р, кг/м3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, г/см3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Твердое тело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р, кг/м3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р, г/см3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Осмий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22 600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22,6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Мрамор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2700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2,7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Иридий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22400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22,4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Стекло оконное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2500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2,5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6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Платина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21 500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21,5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Фарфор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2300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2,3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Золото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19 300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19,3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Бетон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2300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2,3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Свинец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11300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11,3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Кирпич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1800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1,8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Серебро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10 500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10,5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Сахар-рафинад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1600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1,6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Медь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8900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8,9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Оргстекло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1200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1,2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Латунь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8500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8,5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Капрон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1100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1,1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Сталь,железо 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7800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7,8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Полиэтилен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920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0,92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Олово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7300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7,3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Парафин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900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0,90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Цинк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7100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7,1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Лед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900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0,90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Чугун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7000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7,0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Дуб (сухой)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700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0,70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Корунд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4000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4,0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Сосна (сухая)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400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0,40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6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Алюминий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2700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2,7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Пробка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240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0,24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0"/>
            <a:ext cx="87154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Таблицы плотностей веществ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29600" y="6572272"/>
            <a:ext cx="762000" cy="149203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pPr/>
              <a:t>7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857234"/>
          <a:ext cx="8501121" cy="5357847"/>
        </p:xfrm>
        <a:graphic>
          <a:graphicData uri="http://schemas.openxmlformats.org/drawingml/2006/table">
            <a:tbl>
              <a:tblPr/>
              <a:tblGrid>
                <a:gridCol w="2107487"/>
                <a:gridCol w="1193332"/>
                <a:gridCol w="1040060"/>
                <a:gridCol w="2080122"/>
                <a:gridCol w="1040060"/>
                <a:gridCol w="1040060"/>
              </a:tblGrid>
              <a:tr h="988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Жидкость</a:t>
                      </a:r>
                      <a:endParaRPr lang="ru-RU" sz="4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, кг/м3</a:t>
                      </a:r>
                      <a:endParaRPr lang="ru-RU" sz="4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р, г/см3</a:t>
                      </a:r>
                      <a:endParaRPr lang="ru-RU" sz="4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Жидкость</a:t>
                      </a:r>
                      <a:endParaRPr lang="ru-RU" sz="4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р, кг/м3</a:t>
                      </a:r>
                      <a:endParaRPr lang="ru-RU" sz="4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р, г/см3</a:t>
                      </a:r>
                      <a:endParaRPr lang="ru-RU" sz="4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Ртуть</a:t>
                      </a:r>
                      <a:endParaRPr lang="ru-RU" sz="4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13 600</a:t>
                      </a:r>
                      <a:endParaRPr lang="ru-RU" sz="4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13,60</a:t>
                      </a:r>
                      <a:endParaRPr lang="ru-RU" sz="4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Керосин</a:t>
                      </a:r>
                      <a:endParaRPr lang="ru-RU" sz="4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800</a:t>
                      </a:r>
                      <a:endParaRPr lang="ru-RU" sz="4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0,80</a:t>
                      </a:r>
                      <a:endParaRPr lang="ru-RU" sz="4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8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Серная кислота</a:t>
                      </a:r>
                      <a:endParaRPr lang="ru-RU" sz="4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1800</a:t>
                      </a:r>
                      <a:endParaRPr lang="ru-RU" sz="4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1,80</a:t>
                      </a:r>
                      <a:endParaRPr lang="ru-RU" sz="4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Спирт</a:t>
                      </a:r>
                      <a:endParaRPr lang="ru-RU" sz="4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800</a:t>
                      </a:r>
                      <a:endParaRPr lang="ru-RU" sz="4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0,80</a:t>
                      </a:r>
                      <a:endParaRPr lang="ru-RU" sz="4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Мед</a:t>
                      </a:r>
                      <a:endParaRPr lang="ru-RU" sz="4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1350</a:t>
                      </a:r>
                      <a:endParaRPr lang="ru-RU" sz="4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1,35</a:t>
                      </a:r>
                      <a:endParaRPr lang="ru-RU" sz="4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Нефть</a:t>
                      </a:r>
                      <a:endParaRPr lang="ru-RU" sz="4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800</a:t>
                      </a:r>
                      <a:endParaRPr lang="ru-RU" sz="4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0,80</a:t>
                      </a:r>
                      <a:endParaRPr lang="ru-RU" sz="4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Вода морская</a:t>
                      </a:r>
                      <a:endParaRPr lang="ru-RU" sz="4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1030</a:t>
                      </a:r>
                      <a:endParaRPr lang="ru-RU" sz="4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1,03</a:t>
                      </a:r>
                      <a:endParaRPr lang="ru-RU" sz="4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Ацетон</a:t>
                      </a:r>
                      <a:endParaRPr lang="ru-RU" sz="4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790</a:t>
                      </a:r>
                      <a:endParaRPr lang="ru-RU" sz="4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0,79</a:t>
                      </a:r>
                      <a:endParaRPr lang="ru-RU" sz="4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Молоко</a:t>
                      </a:r>
                      <a:endParaRPr lang="ru-RU" sz="4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1030</a:t>
                      </a:r>
                      <a:endParaRPr lang="ru-RU" sz="4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1,03</a:t>
                      </a:r>
                      <a:endParaRPr lang="ru-RU" sz="4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Эфир</a:t>
                      </a:r>
                      <a:endParaRPr lang="ru-RU" sz="4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710</a:t>
                      </a:r>
                      <a:endParaRPr lang="ru-RU" sz="4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0,71</a:t>
                      </a:r>
                      <a:endParaRPr lang="ru-RU" sz="4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Вода чистая</a:t>
                      </a:r>
                      <a:endParaRPr lang="ru-RU" sz="4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4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1,00</a:t>
                      </a:r>
                      <a:endParaRPr lang="ru-RU" sz="4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Бензин</a:t>
                      </a:r>
                      <a:endParaRPr lang="ru-RU" sz="4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710</a:t>
                      </a:r>
                      <a:endParaRPr lang="ru-RU" sz="4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0,71</a:t>
                      </a:r>
                      <a:endParaRPr lang="ru-RU" sz="4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8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Масло подсолнечное</a:t>
                      </a:r>
                      <a:endParaRPr lang="ru-RU" sz="4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930</a:t>
                      </a:r>
                      <a:endParaRPr lang="ru-RU" sz="4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0,93</a:t>
                      </a:r>
                      <a:endParaRPr lang="ru-RU" sz="4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Масло машинное</a:t>
                      </a:r>
                      <a:endParaRPr lang="ru-RU" sz="4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900</a:t>
                      </a:r>
                      <a:endParaRPr lang="ru-RU" sz="4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0,90</a:t>
                      </a:r>
                      <a:endParaRPr lang="ru-RU" sz="4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428728" y="214290"/>
            <a:ext cx="6500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Таблицы плотностей веществ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pPr/>
              <a:t>8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pPr/>
              <a:t>9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Объём параллепипеда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714488"/>
            <a:ext cx="6715173" cy="4143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14348" y="285728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Объем прямоугольного параллелепипеда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339</TotalTime>
  <Words>702</Words>
  <PresentationFormat>Экран (4:3)</PresentationFormat>
  <Paragraphs>224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44</cp:revision>
  <dcterms:created xsi:type="dcterms:W3CDTF">2012-10-21T10:18:13Z</dcterms:created>
  <dcterms:modified xsi:type="dcterms:W3CDTF">2012-11-11T06:11:47Z</dcterms:modified>
</cp:coreProperties>
</file>