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92" r:id="rId4"/>
    <p:sldId id="258" r:id="rId5"/>
    <p:sldId id="259" r:id="rId6"/>
    <p:sldId id="261" r:id="rId7"/>
    <p:sldId id="265" r:id="rId8"/>
    <p:sldId id="263" r:id="rId9"/>
    <p:sldId id="264" r:id="rId10"/>
    <p:sldId id="260" r:id="rId11"/>
    <p:sldId id="262" r:id="rId12"/>
    <p:sldId id="272" r:id="rId13"/>
    <p:sldId id="275" r:id="rId14"/>
    <p:sldId id="274" r:id="rId15"/>
    <p:sldId id="276" r:id="rId16"/>
    <p:sldId id="277" r:id="rId17"/>
    <p:sldId id="280" r:id="rId18"/>
    <p:sldId id="283" r:id="rId19"/>
    <p:sldId id="286" r:id="rId20"/>
    <p:sldId id="289" r:id="rId21"/>
    <p:sldId id="291" r:id="rId22"/>
    <p:sldId id="290" r:id="rId23"/>
    <p:sldId id="293" r:id="rId24"/>
    <p:sldId id="294" r:id="rId25"/>
    <p:sldId id="295" r:id="rId26"/>
    <p:sldId id="296" r:id="rId27"/>
    <p:sldId id="285" r:id="rId28"/>
    <p:sldId id="297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1A412-948A-4F26-970F-8D516BD86CA0}" type="doc">
      <dgm:prSet loTypeId="urn:microsoft.com/office/officeart/2005/8/layout/default#1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F6B6CCF-191B-4520-B1EA-F211E3C9C19E}">
      <dgm:prSet/>
      <dgm:spPr/>
      <dgm:t>
        <a:bodyPr/>
        <a:lstStyle/>
        <a:p>
          <a:r>
            <a:rPr lang="ru-RU" dirty="0" smtClean="0"/>
            <a:t>Разработка проблем, имеющих оборонное значение, поиски и конструирование средств обороны.</a:t>
          </a:r>
          <a:endParaRPr lang="ru-RU" dirty="0"/>
        </a:p>
      </dgm:t>
    </dgm:pt>
    <dgm:pt modelId="{2DE7DB92-A436-4A1A-93D9-5852F3799349}" type="parTrans" cxnId="{877FA90C-789D-4443-8EC0-B1BD6238A662}">
      <dgm:prSet/>
      <dgm:spPr/>
      <dgm:t>
        <a:bodyPr/>
        <a:lstStyle/>
        <a:p>
          <a:endParaRPr lang="ru-RU"/>
        </a:p>
      </dgm:t>
    </dgm:pt>
    <dgm:pt modelId="{D34CCE84-FB58-4D5B-B34A-46F05BBC7675}" type="sibTrans" cxnId="{877FA90C-789D-4443-8EC0-B1BD6238A662}">
      <dgm:prSet/>
      <dgm:spPr/>
      <dgm:t>
        <a:bodyPr/>
        <a:lstStyle/>
        <a:p>
          <a:endParaRPr lang="ru-RU"/>
        </a:p>
      </dgm:t>
    </dgm:pt>
    <dgm:pt modelId="{BA18826C-4906-46F7-AB29-5113988AEC42}">
      <dgm:prSet/>
      <dgm:spPr/>
      <dgm:t>
        <a:bodyPr/>
        <a:lstStyle/>
        <a:p>
          <a:r>
            <a:rPr lang="ru-RU" dirty="0" smtClean="0"/>
            <a:t>Научная помощь промышленности в улучшении и освоении производства.</a:t>
          </a:r>
          <a:endParaRPr lang="ru-RU" dirty="0"/>
        </a:p>
      </dgm:t>
    </dgm:pt>
    <dgm:pt modelId="{7E202E55-14D9-47EA-8BDA-1DBD75EC13CF}" type="parTrans" cxnId="{E318BA7B-CFFB-4F69-9256-0C668829F5CA}">
      <dgm:prSet/>
      <dgm:spPr/>
      <dgm:t>
        <a:bodyPr/>
        <a:lstStyle/>
        <a:p>
          <a:endParaRPr lang="ru-RU"/>
        </a:p>
      </dgm:t>
    </dgm:pt>
    <dgm:pt modelId="{58F3DC11-5217-4E2F-891C-18575CE24BC1}" type="sibTrans" cxnId="{E318BA7B-CFFB-4F69-9256-0C668829F5CA}">
      <dgm:prSet/>
      <dgm:spPr/>
      <dgm:t>
        <a:bodyPr/>
        <a:lstStyle/>
        <a:p>
          <a:endParaRPr lang="ru-RU"/>
        </a:p>
      </dgm:t>
    </dgm:pt>
    <dgm:pt modelId="{2A105A4E-8863-42A4-9DCC-83231EAEA3DC}">
      <dgm:prSet/>
      <dgm:spPr/>
      <dgm:t>
        <a:bodyPr/>
        <a:lstStyle/>
        <a:p>
          <a:r>
            <a:rPr lang="ru-RU" dirty="0" smtClean="0"/>
            <a:t>Мобилизация сырьевых ресурсов страны, замена дефицитных материалов местным сырьем.</a:t>
          </a:r>
          <a:endParaRPr lang="ru-RU" dirty="0"/>
        </a:p>
      </dgm:t>
    </dgm:pt>
    <dgm:pt modelId="{67BFEDFA-17B6-45CC-9F19-8627F723A559}" type="parTrans" cxnId="{C462EE12-BE7D-44A3-8BA1-6CFF411C1072}">
      <dgm:prSet/>
      <dgm:spPr/>
      <dgm:t>
        <a:bodyPr/>
        <a:lstStyle/>
        <a:p>
          <a:endParaRPr lang="ru-RU"/>
        </a:p>
      </dgm:t>
    </dgm:pt>
    <dgm:pt modelId="{B73A7DC8-575B-4588-AA9D-DA2B68A2C358}" type="sibTrans" cxnId="{C462EE12-BE7D-44A3-8BA1-6CFF411C1072}">
      <dgm:prSet/>
      <dgm:spPr/>
      <dgm:t>
        <a:bodyPr/>
        <a:lstStyle/>
        <a:p>
          <a:endParaRPr lang="ru-RU"/>
        </a:p>
      </dgm:t>
    </dgm:pt>
    <dgm:pt modelId="{D7294571-7A37-4B21-80D4-8E0DB0642C17}" type="pres">
      <dgm:prSet presAssocID="{D711A412-948A-4F26-970F-8D516BD86C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D4965-5C8E-4B25-A245-23EF93777E6D}" type="pres">
      <dgm:prSet presAssocID="{AF6B6CCF-191B-4520-B1EA-F211E3C9C1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C6CDC-2141-4218-A329-F5F7BB75FFC5}" type="pres">
      <dgm:prSet presAssocID="{D34CCE84-FB58-4D5B-B34A-46F05BBC7675}" presName="sibTrans" presStyleCnt="0"/>
      <dgm:spPr/>
      <dgm:t>
        <a:bodyPr/>
        <a:lstStyle/>
        <a:p>
          <a:endParaRPr lang="ru-RU"/>
        </a:p>
      </dgm:t>
    </dgm:pt>
    <dgm:pt modelId="{A17DDD00-416D-4D85-BAE7-FB80508FE179}" type="pres">
      <dgm:prSet presAssocID="{BA18826C-4906-46F7-AB29-5113988AEC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E57D6-CCC0-4C9E-912B-11053CCB19CA}" type="pres">
      <dgm:prSet presAssocID="{58F3DC11-5217-4E2F-891C-18575CE24BC1}" presName="sibTrans" presStyleCnt="0"/>
      <dgm:spPr/>
      <dgm:t>
        <a:bodyPr/>
        <a:lstStyle/>
        <a:p>
          <a:endParaRPr lang="ru-RU"/>
        </a:p>
      </dgm:t>
    </dgm:pt>
    <dgm:pt modelId="{380E1D7B-AFD1-4F05-B75C-7730D7AB92E5}" type="pres">
      <dgm:prSet presAssocID="{2A105A4E-8863-42A4-9DCC-83231EAEA3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FB3E5-92DF-4491-B1A8-F105A3C63DA1}" type="presOf" srcId="{AF6B6CCF-191B-4520-B1EA-F211E3C9C19E}" destId="{7C2D4965-5C8E-4B25-A245-23EF93777E6D}" srcOrd="0" destOrd="0" presId="urn:microsoft.com/office/officeart/2005/8/layout/default#1"/>
    <dgm:cxn modelId="{BFC0D712-50DC-4E47-BB9D-40D21D8BC481}" type="presOf" srcId="{2A105A4E-8863-42A4-9DCC-83231EAEA3DC}" destId="{380E1D7B-AFD1-4F05-B75C-7730D7AB92E5}" srcOrd="0" destOrd="0" presId="urn:microsoft.com/office/officeart/2005/8/layout/default#1"/>
    <dgm:cxn modelId="{C462EE12-BE7D-44A3-8BA1-6CFF411C1072}" srcId="{D711A412-948A-4F26-970F-8D516BD86CA0}" destId="{2A105A4E-8863-42A4-9DCC-83231EAEA3DC}" srcOrd="2" destOrd="0" parTransId="{67BFEDFA-17B6-45CC-9F19-8627F723A559}" sibTransId="{B73A7DC8-575B-4588-AA9D-DA2B68A2C358}"/>
    <dgm:cxn modelId="{E318BA7B-CFFB-4F69-9256-0C668829F5CA}" srcId="{D711A412-948A-4F26-970F-8D516BD86CA0}" destId="{BA18826C-4906-46F7-AB29-5113988AEC42}" srcOrd="1" destOrd="0" parTransId="{7E202E55-14D9-47EA-8BDA-1DBD75EC13CF}" sibTransId="{58F3DC11-5217-4E2F-891C-18575CE24BC1}"/>
    <dgm:cxn modelId="{877FA90C-789D-4443-8EC0-B1BD6238A662}" srcId="{D711A412-948A-4F26-970F-8D516BD86CA0}" destId="{AF6B6CCF-191B-4520-B1EA-F211E3C9C19E}" srcOrd="0" destOrd="0" parTransId="{2DE7DB92-A436-4A1A-93D9-5852F3799349}" sibTransId="{D34CCE84-FB58-4D5B-B34A-46F05BBC7675}"/>
    <dgm:cxn modelId="{B0FD1030-1C9B-4ED5-A0C6-D75EF30E8F61}" type="presOf" srcId="{D711A412-948A-4F26-970F-8D516BD86CA0}" destId="{D7294571-7A37-4B21-80D4-8E0DB0642C17}" srcOrd="0" destOrd="0" presId="urn:microsoft.com/office/officeart/2005/8/layout/default#1"/>
    <dgm:cxn modelId="{31A30360-8EE9-4356-A05F-7F7AC0EC5F50}" type="presOf" srcId="{BA18826C-4906-46F7-AB29-5113988AEC42}" destId="{A17DDD00-416D-4D85-BAE7-FB80508FE179}" srcOrd="0" destOrd="0" presId="urn:microsoft.com/office/officeart/2005/8/layout/default#1"/>
    <dgm:cxn modelId="{8CACCD6F-0B39-4A21-864D-3BA53A840BD0}" type="presParOf" srcId="{D7294571-7A37-4B21-80D4-8E0DB0642C17}" destId="{7C2D4965-5C8E-4B25-A245-23EF93777E6D}" srcOrd="0" destOrd="0" presId="urn:microsoft.com/office/officeart/2005/8/layout/default#1"/>
    <dgm:cxn modelId="{3966D9B6-B05B-45C2-8BCA-CF90EF0F3EDB}" type="presParOf" srcId="{D7294571-7A37-4B21-80D4-8E0DB0642C17}" destId="{F33C6CDC-2141-4218-A329-F5F7BB75FFC5}" srcOrd="1" destOrd="0" presId="urn:microsoft.com/office/officeart/2005/8/layout/default#1"/>
    <dgm:cxn modelId="{F1319BCF-9CE0-4082-A700-9D57EF03B322}" type="presParOf" srcId="{D7294571-7A37-4B21-80D4-8E0DB0642C17}" destId="{A17DDD00-416D-4D85-BAE7-FB80508FE179}" srcOrd="2" destOrd="0" presId="urn:microsoft.com/office/officeart/2005/8/layout/default#1"/>
    <dgm:cxn modelId="{24B6D069-67D6-4393-BAEC-1B7FA7A1AB7D}" type="presParOf" srcId="{D7294571-7A37-4B21-80D4-8E0DB0642C17}" destId="{BF0E57D6-CCC0-4C9E-912B-11053CCB19CA}" srcOrd="3" destOrd="0" presId="urn:microsoft.com/office/officeart/2005/8/layout/default#1"/>
    <dgm:cxn modelId="{4BDFA40B-BDBA-4244-A7E6-3AAF3D8218C5}" type="presParOf" srcId="{D7294571-7A37-4B21-80D4-8E0DB0642C17}" destId="{380E1D7B-AFD1-4F05-B75C-7730D7AB92E5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A47C4-5D9D-49B1-8BF8-FEC6C59C3E59}" type="doc">
      <dgm:prSet loTypeId="urn:microsoft.com/office/officeart/2005/8/layout/default#2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F71D32-C876-4DB8-B936-12905213F939}">
      <dgm:prSet/>
      <dgm:spPr/>
      <dgm:t>
        <a:bodyPr/>
        <a:lstStyle/>
        <a:p>
          <a:r>
            <a:rPr lang="ru-RU" dirty="0" smtClean="0"/>
            <a:t>освоили упрощенный метод получения витамина С из единственного доступного источника – хвои, в виде водного настоя</a:t>
          </a:r>
          <a:endParaRPr lang="ru-RU" dirty="0"/>
        </a:p>
      </dgm:t>
    </dgm:pt>
    <dgm:pt modelId="{A736DCE5-E688-45AC-9295-66E6EA0F6C70}" type="parTrans" cxnId="{F8F2F442-B3C0-4405-B9C5-8282615AAD3B}">
      <dgm:prSet/>
      <dgm:spPr/>
      <dgm:t>
        <a:bodyPr/>
        <a:lstStyle/>
        <a:p>
          <a:endParaRPr lang="ru-RU"/>
        </a:p>
      </dgm:t>
    </dgm:pt>
    <dgm:pt modelId="{82D2D0A8-4F3D-4A40-9F75-BAC638836B5C}" type="sibTrans" cxnId="{F8F2F442-B3C0-4405-B9C5-8282615AAD3B}">
      <dgm:prSet/>
      <dgm:spPr/>
      <dgm:t>
        <a:bodyPr/>
        <a:lstStyle/>
        <a:p>
          <a:endParaRPr lang="ru-RU"/>
        </a:p>
      </dgm:t>
    </dgm:pt>
    <dgm:pt modelId="{6C2ABC68-3AE2-4048-AC87-273B84289C98}">
      <dgm:prSet/>
      <dgm:spPr/>
      <dgm:t>
        <a:bodyPr/>
        <a:lstStyle/>
        <a:p>
          <a:r>
            <a:rPr lang="ru-RU" dirty="0" smtClean="0"/>
            <a:t> </a:t>
          </a:r>
          <a:r>
            <a:rPr lang="ru-RU" smtClean="0"/>
            <a:t>разработали технологию </a:t>
          </a:r>
          <a:r>
            <a:rPr lang="ru-RU" dirty="0" smtClean="0"/>
            <a:t>получения каротина из игл хвои и отжимов  </a:t>
          </a:r>
          <a:endParaRPr lang="ru-RU" dirty="0"/>
        </a:p>
      </dgm:t>
    </dgm:pt>
    <dgm:pt modelId="{5F16E373-40AD-40A7-ACB5-5394BCECE323}" type="parTrans" cxnId="{5306448E-3A43-4319-AE2F-B2D7109C4C49}">
      <dgm:prSet/>
      <dgm:spPr/>
      <dgm:t>
        <a:bodyPr/>
        <a:lstStyle/>
        <a:p>
          <a:endParaRPr lang="ru-RU"/>
        </a:p>
      </dgm:t>
    </dgm:pt>
    <dgm:pt modelId="{92161765-09F3-43AE-81EE-7738D1886ADC}" type="sibTrans" cxnId="{5306448E-3A43-4319-AE2F-B2D7109C4C49}">
      <dgm:prSet/>
      <dgm:spPr/>
      <dgm:t>
        <a:bodyPr/>
        <a:lstStyle/>
        <a:p>
          <a:endParaRPr lang="ru-RU"/>
        </a:p>
      </dgm:t>
    </dgm:pt>
    <dgm:pt modelId="{A94B4270-AE7B-48B4-AB18-30746D133F86}">
      <dgm:prSet/>
      <dgm:spPr/>
      <dgm:t>
        <a:bodyPr/>
        <a:lstStyle/>
        <a:p>
          <a:r>
            <a:rPr lang="ru-RU" dirty="0" smtClean="0"/>
            <a:t>разработали  способ  очистки технического казеина  от вредных примесей и получения из него нормального размоченного творога с высокими питательными свойствами</a:t>
          </a:r>
          <a:endParaRPr lang="ru-RU" dirty="0"/>
        </a:p>
      </dgm:t>
    </dgm:pt>
    <dgm:pt modelId="{0009B30A-4D0D-4346-9986-CCF1AD051D23}" type="parTrans" cxnId="{282835E5-3CAC-466C-A586-336CE74535FB}">
      <dgm:prSet/>
      <dgm:spPr/>
      <dgm:t>
        <a:bodyPr/>
        <a:lstStyle/>
        <a:p>
          <a:endParaRPr lang="ru-RU"/>
        </a:p>
      </dgm:t>
    </dgm:pt>
    <dgm:pt modelId="{2C006006-1D7C-4742-96CB-4F0F91A3823C}" type="sibTrans" cxnId="{282835E5-3CAC-466C-A586-336CE74535FB}">
      <dgm:prSet/>
      <dgm:spPr/>
      <dgm:t>
        <a:bodyPr/>
        <a:lstStyle/>
        <a:p>
          <a:endParaRPr lang="ru-RU"/>
        </a:p>
      </dgm:t>
    </dgm:pt>
    <dgm:pt modelId="{6F362510-F546-46D8-B517-F00C33DCBFD5}">
      <dgm:prSet/>
      <dgm:spPr/>
      <dgm:t>
        <a:bodyPr/>
        <a:lstStyle/>
        <a:p>
          <a:r>
            <a:rPr lang="ru-RU" dirty="0" smtClean="0"/>
            <a:t>наладили производство гидролизных дрожжей – ценного белкового продукта</a:t>
          </a:r>
          <a:endParaRPr lang="ru-RU" dirty="0"/>
        </a:p>
      </dgm:t>
    </dgm:pt>
    <dgm:pt modelId="{278084C6-27CD-4C39-A22F-9BD39104AB39}" type="parTrans" cxnId="{8C910F58-D392-4BC3-82C3-71F6161316EB}">
      <dgm:prSet/>
      <dgm:spPr/>
      <dgm:t>
        <a:bodyPr/>
        <a:lstStyle/>
        <a:p>
          <a:endParaRPr lang="ru-RU"/>
        </a:p>
      </dgm:t>
    </dgm:pt>
    <dgm:pt modelId="{03EDFE72-02CF-451E-9BF3-E108220279F8}" type="sibTrans" cxnId="{8C910F58-D392-4BC3-82C3-71F6161316EB}">
      <dgm:prSet/>
      <dgm:spPr/>
      <dgm:t>
        <a:bodyPr/>
        <a:lstStyle/>
        <a:p>
          <a:endParaRPr lang="ru-RU"/>
        </a:p>
      </dgm:t>
    </dgm:pt>
    <dgm:pt modelId="{12C8724E-7AB4-4D7C-9F84-4ACE2DF1805C}">
      <dgm:prSet/>
      <dgm:spPr/>
      <dgm:t>
        <a:bodyPr/>
        <a:lstStyle/>
        <a:p>
          <a:r>
            <a:rPr lang="ru-RU" dirty="0" smtClean="0"/>
            <a:t>предложили использовать дикорастущие растения в качестве источника белка, витамина C и каротина</a:t>
          </a:r>
          <a:endParaRPr lang="ru-RU" dirty="0"/>
        </a:p>
      </dgm:t>
    </dgm:pt>
    <dgm:pt modelId="{B15B579F-8529-42BD-A4B2-D913EF364C8C}" type="parTrans" cxnId="{2F54B35A-14F2-4891-87E8-B7C3EDEB204C}">
      <dgm:prSet/>
      <dgm:spPr/>
      <dgm:t>
        <a:bodyPr/>
        <a:lstStyle/>
        <a:p>
          <a:endParaRPr lang="ru-RU"/>
        </a:p>
      </dgm:t>
    </dgm:pt>
    <dgm:pt modelId="{E90018A5-7966-4FCD-B987-540A13E2CDD3}" type="sibTrans" cxnId="{2F54B35A-14F2-4891-87E8-B7C3EDEB204C}">
      <dgm:prSet/>
      <dgm:spPr/>
      <dgm:t>
        <a:bodyPr/>
        <a:lstStyle/>
        <a:p>
          <a:endParaRPr lang="ru-RU"/>
        </a:p>
      </dgm:t>
    </dgm:pt>
    <dgm:pt modelId="{705FDD73-65BF-4D66-8876-F245492E0DCB}" type="pres">
      <dgm:prSet presAssocID="{137A47C4-5D9D-49B1-8BF8-FEC6C59C3E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7B3D1-2CCF-46E1-956E-523CD68BFB44}" type="pres">
      <dgm:prSet presAssocID="{6CF71D32-C876-4DB8-B936-12905213F9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2114E-B379-45E9-978B-DD7B5066AE77}" type="pres">
      <dgm:prSet presAssocID="{82D2D0A8-4F3D-4A40-9F75-BAC638836B5C}" presName="sibTrans" presStyleCnt="0"/>
      <dgm:spPr/>
      <dgm:t>
        <a:bodyPr/>
        <a:lstStyle/>
        <a:p>
          <a:endParaRPr lang="ru-RU"/>
        </a:p>
      </dgm:t>
    </dgm:pt>
    <dgm:pt modelId="{468BEE49-5A84-4DE2-ABA1-637F9AD1742F}" type="pres">
      <dgm:prSet presAssocID="{12C8724E-7AB4-4D7C-9F84-4ACE2DF1805C}" presName="node" presStyleLbl="node1" presStyleIdx="1" presStyleCnt="5" custLinFactY="23354" custLinFactNeighborX="694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D00DA-5262-4891-A03B-6D3FD1F1F4B0}" type="pres">
      <dgm:prSet presAssocID="{E90018A5-7966-4FCD-B987-540A13E2CDD3}" presName="sibTrans" presStyleCnt="0"/>
      <dgm:spPr/>
      <dgm:t>
        <a:bodyPr/>
        <a:lstStyle/>
        <a:p>
          <a:endParaRPr lang="ru-RU"/>
        </a:p>
      </dgm:t>
    </dgm:pt>
    <dgm:pt modelId="{964D594F-545E-4055-9585-2E686A23B632}" type="pres">
      <dgm:prSet presAssocID="{6F362510-F546-46D8-B517-F00C33DCBF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9A40E-401F-4FA5-9E2C-932D762CF946}" type="pres">
      <dgm:prSet presAssocID="{03EDFE72-02CF-451E-9BF3-E108220279F8}" presName="sibTrans" presStyleCnt="0"/>
      <dgm:spPr/>
      <dgm:t>
        <a:bodyPr/>
        <a:lstStyle/>
        <a:p>
          <a:endParaRPr lang="ru-RU"/>
        </a:p>
      </dgm:t>
    </dgm:pt>
    <dgm:pt modelId="{99BCFE2B-B785-4E27-863B-E8E7F0218475}" type="pres">
      <dgm:prSet presAssocID="{A94B4270-AE7B-48B4-AB18-30746D133F86}" presName="node" presStyleLbl="node1" presStyleIdx="3" presStyleCnt="5" custLinFactNeighborX="-17223" custLinFactNeighborY="6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86FEF-3C54-48E2-A054-AF18C14D9548}" type="pres">
      <dgm:prSet presAssocID="{2C006006-1D7C-4742-96CB-4F0F91A3823C}" presName="sibTrans" presStyleCnt="0"/>
      <dgm:spPr/>
      <dgm:t>
        <a:bodyPr/>
        <a:lstStyle/>
        <a:p>
          <a:endParaRPr lang="ru-RU"/>
        </a:p>
      </dgm:t>
    </dgm:pt>
    <dgm:pt modelId="{4F0DB250-80BB-4D7F-A7DE-1930D5AEEA1F}" type="pres">
      <dgm:prSet presAssocID="{6C2ABC68-3AE2-4048-AC87-273B84289C98}" presName="node" presStyleLbl="node1" presStyleIdx="4" presStyleCnt="5" custLinFactY="-18313" custLinFactNeighborX="-55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65B67-2F99-4674-8F66-F2C1278DC34F}" type="presOf" srcId="{6CF71D32-C876-4DB8-B936-12905213F939}" destId="{EC27B3D1-2CCF-46E1-956E-523CD68BFB44}" srcOrd="0" destOrd="0" presId="urn:microsoft.com/office/officeart/2005/8/layout/default#2"/>
    <dgm:cxn modelId="{2F54B35A-14F2-4891-87E8-B7C3EDEB204C}" srcId="{137A47C4-5D9D-49B1-8BF8-FEC6C59C3E59}" destId="{12C8724E-7AB4-4D7C-9F84-4ACE2DF1805C}" srcOrd="1" destOrd="0" parTransId="{B15B579F-8529-42BD-A4B2-D913EF364C8C}" sibTransId="{E90018A5-7966-4FCD-B987-540A13E2CDD3}"/>
    <dgm:cxn modelId="{B47601B2-1F54-4E56-8192-B3B827811DDF}" type="presOf" srcId="{12C8724E-7AB4-4D7C-9F84-4ACE2DF1805C}" destId="{468BEE49-5A84-4DE2-ABA1-637F9AD1742F}" srcOrd="0" destOrd="0" presId="urn:microsoft.com/office/officeart/2005/8/layout/default#2"/>
    <dgm:cxn modelId="{282835E5-3CAC-466C-A586-336CE74535FB}" srcId="{137A47C4-5D9D-49B1-8BF8-FEC6C59C3E59}" destId="{A94B4270-AE7B-48B4-AB18-30746D133F86}" srcOrd="3" destOrd="0" parTransId="{0009B30A-4D0D-4346-9986-CCF1AD051D23}" sibTransId="{2C006006-1D7C-4742-96CB-4F0F91A3823C}"/>
    <dgm:cxn modelId="{F8F2F442-B3C0-4405-B9C5-8282615AAD3B}" srcId="{137A47C4-5D9D-49B1-8BF8-FEC6C59C3E59}" destId="{6CF71D32-C876-4DB8-B936-12905213F939}" srcOrd="0" destOrd="0" parTransId="{A736DCE5-E688-45AC-9295-66E6EA0F6C70}" sibTransId="{82D2D0A8-4F3D-4A40-9F75-BAC638836B5C}"/>
    <dgm:cxn modelId="{FA123AF1-0B97-4369-A79C-1DA4D446710A}" type="presOf" srcId="{137A47C4-5D9D-49B1-8BF8-FEC6C59C3E59}" destId="{705FDD73-65BF-4D66-8876-F245492E0DCB}" srcOrd="0" destOrd="0" presId="urn:microsoft.com/office/officeart/2005/8/layout/default#2"/>
    <dgm:cxn modelId="{18345545-3312-4F40-8284-5B34A9E47B91}" type="presOf" srcId="{6C2ABC68-3AE2-4048-AC87-273B84289C98}" destId="{4F0DB250-80BB-4D7F-A7DE-1930D5AEEA1F}" srcOrd="0" destOrd="0" presId="urn:microsoft.com/office/officeart/2005/8/layout/default#2"/>
    <dgm:cxn modelId="{BA8CDE80-170D-4244-B74B-5A774C16245F}" type="presOf" srcId="{A94B4270-AE7B-48B4-AB18-30746D133F86}" destId="{99BCFE2B-B785-4E27-863B-E8E7F0218475}" srcOrd="0" destOrd="0" presId="urn:microsoft.com/office/officeart/2005/8/layout/default#2"/>
    <dgm:cxn modelId="{5306448E-3A43-4319-AE2F-B2D7109C4C49}" srcId="{137A47C4-5D9D-49B1-8BF8-FEC6C59C3E59}" destId="{6C2ABC68-3AE2-4048-AC87-273B84289C98}" srcOrd="4" destOrd="0" parTransId="{5F16E373-40AD-40A7-ACB5-5394BCECE323}" sibTransId="{92161765-09F3-43AE-81EE-7738D1886ADC}"/>
    <dgm:cxn modelId="{8C910F58-D392-4BC3-82C3-71F6161316EB}" srcId="{137A47C4-5D9D-49B1-8BF8-FEC6C59C3E59}" destId="{6F362510-F546-46D8-B517-F00C33DCBFD5}" srcOrd="2" destOrd="0" parTransId="{278084C6-27CD-4C39-A22F-9BD39104AB39}" sibTransId="{03EDFE72-02CF-451E-9BF3-E108220279F8}"/>
    <dgm:cxn modelId="{B5FC13C1-A917-44B0-AD8E-96C606DB8D13}" type="presOf" srcId="{6F362510-F546-46D8-B517-F00C33DCBFD5}" destId="{964D594F-545E-4055-9585-2E686A23B632}" srcOrd="0" destOrd="0" presId="urn:microsoft.com/office/officeart/2005/8/layout/default#2"/>
    <dgm:cxn modelId="{784E5938-63C4-4417-945B-094CC289DD40}" type="presParOf" srcId="{705FDD73-65BF-4D66-8876-F245492E0DCB}" destId="{EC27B3D1-2CCF-46E1-956E-523CD68BFB44}" srcOrd="0" destOrd="0" presId="urn:microsoft.com/office/officeart/2005/8/layout/default#2"/>
    <dgm:cxn modelId="{3D144DAE-87EB-4479-8D81-8CA2F769FD03}" type="presParOf" srcId="{705FDD73-65BF-4D66-8876-F245492E0DCB}" destId="{8F82114E-B379-45E9-978B-DD7B5066AE77}" srcOrd="1" destOrd="0" presId="urn:microsoft.com/office/officeart/2005/8/layout/default#2"/>
    <dgm:cxn modelId="{9FB14776-CCF6-418A-8581-749FFB5C2C55}" type="presParOf" srcId="{705FDD73-65BF-4D66-8876-F245492E0DCB}" destId="{468BEE49-5A84-4DE2-ABA1-637F9AD1742F}" srcOrd="2" destOrd="0" presId="urn:microsoft.com/office/officeart/2005/8/layout/default#2"/>
    <dgm:cxn modelId="{00A15EFF-CC0F-4EA8-8A9B-28561F0AF6C6}" type="presParOf" srcId="{705FDD73-65BF-4D66-8876-F245492E0DCB}" destId="{F19D00DA-5262-4891-A03B-6D3FD1F1F4B0}" srcOrd="3" destOrd="0" presId="urn:microsoft.com/office/officeart/2005/8/layout/default#2"/>
    <dgm:cxn modelId="{5F0D9E9D-2F72-44E4-BC68-C50AFD8857D9}" type="presParOf" srcId="{705FDD73-65BF-4D66-8876-F245492E0DCB}" destId="{964D594F-545E-4055-9585-2E686A23B632}" srcOrd="4" destOrd="0" presId="urn:microsoft.com/office/officeart/2005/8/layout/default#2"/>
    <dgm:cxn modelId="{BE2BD69D-DB52-44BC-BD44-3F759A241EE4}" type="presParOf" srcId="{705FDD73-65BF-4D66-8876-F245492E0DCB}" destId="{05D9A40E-401F-4FA5-9E2C-932D762CF946}" srcOrd="5" destOrd="0" presId="urn:microsoft.com/office/officeart/2005/8/layout/default#2"/>
    <dgm:cxn modelId="{266DD2E5-277B-46F9-8DAF-FC1CAA4EBECE}" type="presParOf" srcId="{705FDD73-65BF-4D66-8876-F245492E0DCB}" destId="{99BCFE2B-B785-4E27-863B-E8E7F0218475}" srcOrd="6" destOrd="0" presId="urn:microsoft.com/office/officeart/2005/8/layout/default#2"/>
    <dgm:cxn modelId="{414F74D3-614B-4501-AFCB-EB923ADB19D6}" type="presParOf" srcId="{705FDD73-65BF-4D66-8876-F245492E0DCB}" destId="{4DF86FEF-3C54-48E2-A054-AF18C14D9548}" srcOrd="7" destOrd="0" presId="urn:microsoft.com/office/officeart/2005/8/layout/default#2"/>
    <dgm:cxn modelId="{4B4C653A-7E5F-4F6F-8FF0-6ECF1E5D2573}" type="presParOf" srcId="{705FDD73-65BF-4D66-8876-F245492E0DCB}" destId="{4F0DB250-80BB-4D7F-A7DE-1930D5AEEA1F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D4965-5C8E-4B25-A245-23EF93777E6D}">
      <dsp:nvSpPr>
        <dsp:cNvPr id="0" name=""/>
        <dsp:cNvSpPr/>
      </dsp:nvSpPr>
      <dsp:spPr>
        <a:xfrm>
          <a:off x="625457" y="2105"/>
          <a:ext cx="3323183" cy="19939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Разработка проблем, имеющих оборонное значение, поиски и конструирование средств обороны.</a:t>
          </a:r>
          <a:endParaRPr lang="ru-RU" sz="2400" kern="1200" dirty="0"/>
        </a:p>
      </dsp:txBody>
      <dsp:txXfrm>
        <a:off x="625457" y="2105"/>
        <a:ext cx="3323183" cy="1993909"/>
      </dsp:txXfrm>
    </dsp:sp>
    <dsp:sp modelId="{A17DDD00-416D-4D85-BAE7-FB80508FE179}">
      <dsp:nvSpPr>
        <dsp:cNvPr id="0" name=""/>
        <dsp:cNvSpPr/>
      </dsp:nvSpPr>
      <dsp:spPr>
        <a:xfrm>
          <a:off x="4280959" y="2105"/>
          <a:ext cx="3323183" cy="19939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Научная помощь промышленности в улучшении и освоении производства.</a:t>
          </a:r>
          <a:endParaRPr lang="ru-RU" sz="2400" kern="1200" dirty="0"/>
        </a:p>
      </dsp:txBody>
      <dsp:txXfrm>
        <a:off x="4280959" y="2105"/>
        <a:ext cx="3323183" cy="1993909"/>
      </dsp:txXfrm>
    </dsp:sp>
    <dsp:sp modelId="{380E1D7B-AFD1-4F05-B75C-7730D7AB92E5}">
      <dsp:nvSpPr>
        <dsp:cNvPr id="0" name=""/>
        <dsp:cNvSpPr/>
      </dsp:nvSpPr>
      <dsp:spPr>
        <a:xfrm>
          <a:off x="2453208" y="2328334"/>
          <a:ext cx="3323183" cy="19939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Мобилизация сырьевых ресурсов страны, замена дефицитных материалов местным сырьем.</a:t>
          </a:r>
          <a:endParaRPr lang="ru-RU" sz="2400" kern="1200" dirty="0"/>
        </a:p>
      </dsp:txBody>
      <dsp:txXfrm>
        <a:off x="2453208" y="2328334"/>
        <a:ext cx="3323183" cy="1993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7B3D1-2CCF-46E1-956E-523CD68BFB44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освоили упрощенный метод получения витамина С из единственного доступного источника – хвои, в виде водного настоя</a:t>
          </a:r>
          <a:endParaRPr lang="ru-RU" sz="1500" kern="1200" dirty="0"/>
        </a:p>
      </dsp:txBody>
      <dsp:txXfrm>
        <a:off x="0" y="682624"/>
        <a:ext cx="2571749" cy="1543050"/>
      </dsp:txXfrm>
    </dsp:sp>
    <dsp:sp modelId="{468BEE49-5A84-4DE2-ABA1-637F9AD1742F}">
      <dsp:nvSpPr>
        <dsp:cNvPr id="0" name=""/>
        <dsp:cNvSpPr/>
      </dsp:nvSpPr>
      <dsp:spPr>
        <a:xfrm>
          <a:off x="4614876" y="2586038"/>
          <a:ext cx="2571749" cy="1543050"/>
        </a:xfrm>
        <a:prstGeom prst="rect">
          <a:avLst/>
        </a:prstGeom>
        <a:solidFill>
          <a:schemeClr val="accent2">
            <a:hueOff val="1620697"/>
            <a:satOff val="6188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предложили использовать дикорастущие растения в качестве источника белка, витамина C и каротина</a:t>
          </a:r>
          <a:endParaRPr lang="ru-RU" sz="1500" kern="1200" dirty="0"/>
        </a:p>
      </dsp:txBody>
      <dsp:txXfrm>
        <a:off x="4614876" y="2586038"/>
        <a:ext cx="2571749" cy="1543050"/>
      </dsp:txXfrm>
    </dsp:sp>
    <dsp:sp modelId="{964D594F-545E-4055-9585-2E686A23B632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наладили производство гидролизных дрожжей – ценного белкового продукта</a:t>
          </a:r>
          <a:endParaRPr lang="ru-RU" sz="1500" kern="1200" dirty="0"/>
        </a:p>
      </dsp:txBody>
      <dsp:txXfrm>
        <a:off x="5657849" y="682624"/>
        <a:ext cx="2571749" cy="1543050"/>
      </dsp:txXfrm>
    </dsp:sp>
    <dsp:sp modelId="{99BCFE2B-B785-4E27-863B-E8E7F0218475}">
      <dsp:nvSpPr>
        <dsp:cNvPr id="0" name=""/>
        <dsp:cNvSpPr/>
      </dsp:nvSpPr>
      <dsp:spPr>
        <a:xfrm>
          <a:off x="971529" y="2586049"/>
          <a:ext cx="2571749" cy="1543050"/>
        </a:xfrm>
        <a:prstGeom prst="rect">
          <a:avLst/>
        </a:prstGeom>
        <a:solidFill>
          <a:schemeClr val="accent2">
            <a:hueOff val="4862090"/>
            <a:satOff val="18565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разработали  способ  очистки технического казеина  от вредных примесей и получения из него нормального размоченного творога с высокими питательными свойствами</a:t>
          </a:r>
          <a:endParaRPr lang="ru-RU" sz="1500" kern="1200" dirty="0"/>
        </a:p>
      </dsp:txBody>
      <dsp:txXfrm>
        <a:off x="971529" y="2586049"/>
        <a:ext cx="2571749" cy="1543050"/>
      </dsp:txXfrm>
    </dsp:sp>
    <dsp:sp modelId="{4F0DB250-80BB-4D7F-A7DE-1930D5AEEA1F}">
      <dsp:nvSpPr>
        <dsp:cNvPr id="0" name=""/>
        <dsp:cNvSpPr/>
      </dsp:nvSpPr>
      <dsp:spPr>
        <a:xfrm>
          <a:off x="2828925" y="657221"/>
          <a:ext cx="2571749" cy="1543050"/>
        </a:xfrm>
        <a:prstGeom prst="rect">
          <a:avLst/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kern="1200" smtClean="0"/>
            <a:t>разработали технологию </a:t>
          </a:r>
          <a:r>
            <a:rPr lang="ru-RU" sz="1500" kern="1200" dirty="0" smtClean="0"/>
            <a:t>получения каротина из игл хвои и отжимов  </a:t>
          </a:r>
          <a:endParaRPr lang="ru-RU" sz="1500" kern="1200" dirty="0"/>
        </a:p>
      </dsp:txBody>
      <dsp:txXfrm>
        <a:off x="2828925" y="657221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18BB-7C93-46BB-98C9-D90F1DF82A0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E4D84-EC7F-4D07-BE88-DF03C7EEF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46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E4D84-EC7F-4D07-BE88-DF03C7EEF1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4280B0-150D-4837-B08A-2053A89C322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255437-F721-4A43-B7F7-D11DD1ED8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3"/>
            <a:ext cx="8458200" cy="17145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Биология И математика В огненные годы ВОВ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789040"/>
            <a:ext cx="5357850" cy="27363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Учитель биологии: </a:t>
            </a:r>
          </a:p>
          <a:p>
            <a:r>
              <a:rPr lang="ru-RU" sz="2400" dirty="0" err="1" smtClean="0"/>
              <a:t>Смыкова</a:t>
            </a:r>
            <a:r>
              <a:rPr lang="ru-RU" sz="2400" dirty="0" smtClean="0"/>
              <a:t> А.В. </a:t>
            </a:r>
          </a:p>
          <a:p>
            <a:r>
              <a:rPr lang="ru-RU" sz="2400" dirty="0" smtClean="0"/>
              <a:t>Учитель математики: </a:t>
            </a:r>
          </a:p>
          <a:p>
            <a:r>
              <a:rPr lang="ru-RU" sz="2400" dirty="0" smtClean="0"/>
              <a:t>Манаенкова Д.В.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071810"/>
            <a:ext cx="3357586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071546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Выдающийся ученый-селекционер академик В. 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Пустовойт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работая в годы войны в Казахстане, вывел ценные сорта подсолнечника, которые к концу войны в производственных посевах занимали свыше 200 тыс. гектаров в Саратовской, Волгоградской и Оренбургской областях.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C:\Documents and Settings\Марина\Мои документы\Биологи в годы войны\картинки\Пустовойт В.С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00438"/>
            <a:ext cx="1571636" cy="2000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Директор </a:t>
            </a:r>
            <a:r>
              <a:rPr lang="ru-RU" sz="2400" dirty="0" err="1"/>
              <a:t>Грибовской</a:t>
            </a:r>
            <a:r>
              <a:rPr lang="ru-RU" sz="2400" dirty="0"/>
              <a:t> селекционной овощной станции (под Москвой) Е.И.Ушакова и селекционер этой станции </a:t>
            </a:r>
            <a:r>
              <a:rPr lang="ru-RU" sz="2400" dirty="0" err="1"/>
              <a:t>А.В.Алапатьев</a:t>
            </a:r>
            <a:r>
              <a:rPr lang="ru-RU" sz="2400" dirty="0"/>
              <a:t>, успешно работали над созданием новых сортов овощных культур.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50220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Огромная ответственность в годы войны легла на плечи ученых-медиков, специалистов здравоохранения, всей армии врачей.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928802"/>
            <a:ext cx="5072098" cy="43942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2200" dirty="0" smtClean="0"/>
              <a:t>  Война поставила перед ним ряд задач:</a:t>
            </a:r>
          </a:p>
          <a:p>
            <a:r>
              <a:rPr lang="ru-RU" sz="2200" dirty="0" smtClean="0"/>
              <a:t> освоить радикальные методы лечения раненых, чтобы в кратчайшие сроки восстановить боеспособность бойцов и возвратить их в ряды армии;</a:t>
            </a:r>
          </a:p>
          <a:p>
            <a:r>
              <a:rPr lang="ru-RU" sz="2200" dirty="0" smtClean="0"/>
              <a:t>не допустить возникновения и развитие в стране эпидемий.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86058"/>
            <a:ext cx="2786082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.В.Ермольева (1898–1974)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2143140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135729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З.В. </a:t>
            </a:r>
            <a:r>
              <a:rPr lang="ru-RU" sz="2400" dirty="0" err="1" smtClean="0"/>
              <a:t>Ермольева</a:t>
            </a:r>
            <a:r>
              <a:rPr lang="ru-RU" sz="2400" dirty="0" smtClean="0"/>
              <a:t>, возглавлявшая Всесоюзный институт экспериментальной медицины,</a:t>
            </a:r>
          </a:p>
          <a:p>
            <a:r>
              <a:rPr lang="ru-RU" sz="2400" dirty="0" smtClean="0"/>
              <a:t> в 1942 г. первой в нашей стране получила отечественный пенициллин.</a:t>
            </a:r>
          </a:p>
          <a:p>
            <a:r>
              <a:rPr lang="ru-RU" sz="2400" dirty="0" err="1" smtClean="0"/>
              <a:t>Ермольева</a:t>
            </a:r>
            <a:r>
              <a:rPr lang="ru-RU" sz="2400" dirty="0" smtClean="0"/>
              <a:t> активно участвовала в организации и налаживании промышленного производства этого первого отечественного антибиотика. </a:t>
            </a:r>
            <a:endParaRPr lang="ru-RU" sz="24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500174"/>
            <a:ext cx="4657700" cy="432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Советский биолог Георгий </a:t>
            </a:r>
            <a:r>
              <a:rPr lang="ru-RU" dirty="0" err="1" smtClean="0"/>
              <a:t>Францевич</a:t>
            </a:r>
            <a:r>
              <a:rPr lang="ru-RU" dirty="0" smtClean="0"/>
              <a:t> </a:t>
            </a:r>
            <a:r>
              <a:rPr lang="ru-RU" dirty="0" err="1" smtClean="0"/>
              <a:t>Гаузе</a:t>
            </a:r>
            <a:r>
              <a:rPr lang="ru-RU" dirty="0" smtClean="0"/>
              <a:t> вместе с женой – ученым-химиком Марией Георгиевной </a:t>
            </a:r>
            <a:r>
              <a:rPr lang="ru-RU" dirty="0" err="1" smtClean="0"/>
              <a:t>Бражниковой</a:t>
            </a:r>
            <a:r>
              <a:rPr lang="ru-RU" dirty="0" smtClean="0"/>
              <a:t> – в годы войны синтезировал первый оригинальный советский антибиотик – грамицидин С. Срочно было налажено массовое производство нового препарата и отправка его на фронт.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2143140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Физиологический институт им. академика И.П. Павлова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25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авиационной медицины большое значение имели исследования А.Г. </a:t>
            </a:r>
            <a:r>
              <a:rPr lang="ru-RU" sz="2400" dirty="0" err="1" smtClean="0"/>
              <a:t>Гинецинского</a:t>
            </a:r>
            <a:r>
              <a:rPr lang="ru-RU" sz="2400" dirty="0" smtClean="0"/>
              <a:t> и З.И. </a:t>
            </a:r>
            <a:r>
              <a:rPr lang="ru-RU" sz="2400" dirty="0" err="1" smtClean="0"/>
              <a:t>Барбашовой</a:t>
            </a:r>
            <a:r>
              <a:rPr lang="ru-RU" sz="2400" dirty="0" smtClean="0"/>
              <a:t>, посвященные разработке теории тканевой акклиматизации к гипоксии.</a:t>
            </a:r>
          </a:p>
          <a:p>
            <a:r>
              <a:rPr lang="ru-RU" sz="2400" dirty="0" smtClean="0"/>
              <a:t> Успешно решался вопрос о применении летчиками фенамина для борьбы с утомлением.</a:t>
            </a:r>
          </a:p>
          <a:p>
            <a:r>
              <a:rPr lang="ru-RU" sz="2400" dirty="0" smtClean="0"/>
              <a:t> Г.В. Гершуни с сотрудниками проводили изучение бинаурального слуха при проникающих черепно-мозговых ранениях.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429396"/>
          </a:xfrm>
        </p:spPr>
        <p:txBody>
          <a:bodyPr>
            <a:normAutofit fontScale="92500" lnSpcReduction="10000"/>
          </a:bodyPr>
          <a:lstStyle/>
          <a:p>
            <a:pPr marL="1608138" indent="0">
              <a:buNone/>
            </a:pPr>
            <a:r>
              <a:rPr lang="ru-RU" dirty="0" smtClean="0"/>
              <a:t>М.К. Петрова, в частности, изучала влияние голода, обстрелов и бомбардировок на возникновение и течение неврозов</a:t>
            </a:r>
          </a:p>
          <a:p>
            <a:r>
              <a:rPr lang="ru-RU" dirty="0" smtClean="0"/>
              <a:t> А.А. Ухтомский вместе со своими сотрудниками приступил к изучению вопросов травматического шока, имевших большое значение для разработки методов спасения раненых.</a:t>
            </a:r>
          </a:p>
          <a:p>
            <a:r>
              <a:rPr lang="ru-RU" dirty="0" smtClean="0"/>
              <a:t>Э.А. </a:t>
            </a:r>
            <a:r>
              <a:rPr lang="ru-RU" dirty="0" err="1" smtClean="0"/>
              <a:t>Асратян</a:t>
            </a:r>
            <a:r>
              <a:rPr lang="ru-RU" dirty="0" smtClean="0"/>
              <a:t>  изучал основы восстановительных процессов в организме после нарушения его функций, вызванных органическими и функциональными поражениями. </a:t>
            </a:r>
          </a:p>
          <a:p>
            <a:r>
              <a:rPr lang="ru-RU" dirty="0" smtClean="0"/>
              <a:t> И.С. </a:t>
            </a:r>
            <a:r>
              <a:rPr lang="ru-RU" dirty="0" err="1" smtClean="0"/>
              <a:t>Бериташвили</a:t>
            </a:r>
            <a:r>
              <a:rPr lang="ru-RU" dirty="0" smtClean="0"/>
              <a:t> с сотрудниками выполнил исследование, связанное с изучением влияния на организм человека взрывной волны.</a:t>
            </a:r>
          </a:p>
          <a:p>
            <a:r>
              <a:rPr lang="ru-RU" dirty="0" smtClean="0"/>
              <a:t> А.А. Богомолец работал над созданием новых препаратов для лечения ран и переломов кости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20002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1571612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1944г было принято решение Совнаркома СССР об учреждении Академии медицинских наук. Президентом академии стал выдающийся нейрохирург Николай Нилович Бурденко.</a:t>
            </a:r>
            <a:endParaRPr lang="ru-RU" sz="24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Всесоюзный Научно-исследовательский Витаминный институт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751908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2357454" cy="51435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Профессор </a:t>
            </a:r>
            <a:r>
              <a:rPr lang="ru-RU" dirty="0" err="1" smtClean="0"/>
              <a:t>Д.А.Транковский</a:t>
            </a:r>
            <a:r>
              <a:rPr lang="ru-RU" dirty="0" smtClean="0"/>
              <a:t> проводил микроскопический анализ сортов древесины для авиационной промышленности и микроскопический анализ материалов – заменителей кожи, необходимых для изготовления кирзовых сапог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071546"/>
            <a:ext cx="2343160" cy="51435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Профессор В.В.Алехин с сотрудниками проводил работы по составлению комплекса травянистых растений, обеспечивающих быстрое </a:t>
            </a:r>
            <a:r>
              <a:rPr lang="ru-RU" dirty="0" err="1" smtClean="0"/>
              <a:t>задернение</a:t>
            </a:r>
            <a:r>
              <a:rPr lang="ru-RU" dirty="0" smtClean="0"/>
              <a:t> аэродромов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071546"/>
            <a:ext cx="2343160" cy="514353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Профессор </a:t>
            </a:r>
          </a:p>
          <a:p>
            <a:pPr algn="ctr"/>
            <a:r>
              <a:rPr lang="ru-RU" dirty="0" smtClean="0"/>
              <a:t>Марк Викторович </a:t>
            </a:r>
            <a:r>
              <a:rPr lang="ru-RU" dirty="0" err="1" smtClean="0"/>
              <a:t>Кирзон</a:t>
            </a:r>
            <a:r>
              <a:rPr lang="ru-RU" dirty="0" smtClean="0"/>
              <a:t> и научный сотрудник </a:t>
            </a:r>
            <a:r>
              <a:rPr lang="ru-RU" dirty="0" err="1" smtClean="0"/>
              <a:t>Н.А.Вержбинская</a:t>
            </a:r>
            <a:r>
              <a:rPr lang="ru-RU" dirty="0" smtClean="0"/>
              <a:t> исследовали физиологическое действие на организм человека ряда лекарственных трав</a:t>
            </a:r>
            <a:endParaRPr lang="ru-RU" dirty="0"/>
          </a:p>
        </p:txBody>
      </p:sp>
      <p:pic>
        <p:nvPicPr>
          <p:cNvPr id="3074" name="Picture 2" descr="C:\Documents and Settings\Марина\Мои документы\Биологи в годы войны\картинки\Василий Вас.Алех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00042"/>
            <a:ext cx="1357322" cy="1643074"/>
          </a:xfrm>
          <a:prstGeom prst="rect">
            <a:avLst/>
          </a:prstGeom>
          <a:noFill/>
        </p:spPr>
      </p:pic>
      <p:pic>
        <p:nvPicPr>
          <p:cNvPr id="3075" name="Picture 3" descr="C:\Documents and Settings\Марина\Мои документы\Биологи в годы войны\картинки\Марк Викторович Кирзон.gif"/>
          <p:cNvPicPr>
            <a:picLocks noChangeAspect="1" noChangeArrowheads="1"/>
          </p:cNvPicPr>
          <p:nvPr/>
        </p:nvPicPr>
        <p:blipFill>
          <a:blip r:embed="rId4"/>
          <a:srcRect b="12999"/>
          <a:stretch>
            <a:fillRect/>
          </a:stretch>
        </p:blipFill>
        <p:spPr bwMode="auto">
          <a:xfrm>
            <a:off x="6715140" y="500042"/>
            <a:ext cx="1357322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550692" cy="42484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+mn-lt"/>
              </a:rPr>
              <a:t>Цель : </a:t>
            </a:r>
            <a:br>
              <a:rPr lang="ru-RU" sz="3200" dirty="0" smtClean="0">
                <a:solidFill>
                  <a:schemeClr val="accent1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1"/>
                </a:solidFill>
                <a:latin typeface="+mn-lt"/>
              </a:rPr>
              <a:t>выяснение вклада ученых-биологов и математиков в победу русского народа над немецко-фашистскими интервентами в огненные годы Великой Отечественной войны</a:t>
            </a:r>
            <a:endParaRPr lang="ru-RU" sz="3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4797152"/>
            <a:ext cx="8686800" cy="15122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928802"/>
            <a:ext cx="4500594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2114536" cy="485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87286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71480"/>
            <a:ext cx="1891018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714356"/>
            <a:ext cx="1643074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94" y="3356992"/>
            <a:ext cx="71989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1054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500307"/>
            <a:ext cx="3143272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i="1" dirty="0">
                <a:solidFill>
                  <a:schemeClr val="accent1"/>
                </a:solidFill>
              </a:rPr>
              <a:t>Академик  </a:t>
            </a:r>
            <a:r>
              <a:rPr lang="ru-RU" sz="2800" b="1" i="1" dirty="0" err="1">
                <a:solidFill>
                  <a:schemeClr val="accent1"/>
                </a:solidFill>
              </a:rPr>
              <a:t>М.А.Лавреньтев</a:t>
            </a:r>
            <a:r>
              <a:rPr lang="ru-RU" sz="2800" b="1" i="1" dirty="0">
                <a:solidFill>
                  <a:schemeClr val="accent1"/>
                </a:solidFill>
              </a:rPr>
              <a:t>   за изучением пробивного   действия взрывчатых веществ 1944г.</a:t>
            </a:r>
          </a:p>
        </p:txBody>
      </p:sp>
    </p:spTree>
    <p:extLst>
      <p:ext uri="{BB962C8B-B14F-4D97-AF65-F5344CB8AC3E}">
        <p14:creationId xmlns:p14="http://schemas.microsoft.com/office/powerpoint/2010/main" xmlns="" val="1122815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b="1" dirty="0"/>
              <a:t>Имеется сталь двух сортов с содержанием никеля 5% и 40 %. Сколько стали каждого сорта следует взять, чтобы получить после переплавки 140 т стали с </a:t>
            </a:r>
            <a:r>
              <a:rPr lang="ru-RU" sz="3200" b="1" dirty="0" smtClean="0"/>
              <a:t>содержанием </a:t>
            </a:r>
            <a:r>
              <a:rPr lang="ru-RU" sz="3200" b="1" dirty="0"/>
              <a:t>никеля 30</a:t>
            </a:r>
            <a:r>
              <a:rPr lang="ru-RU" sz="3200" b="1" dirty="0" smtClean="0"/>
              <a:t>%?</a:t>
            </a:r>
          </a:p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Ответ: Надо взять 40т стали первого сорта и 100т стали второго сорта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2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/>
              <a:t>	</a:t>
            </a:r>
            <a:r>
              <a:rPr lang="ru-RU" sz="3200" b="1" dirty="0"/>
              <a:t>При испытании двух двигателей было установлено, что расход бензина при работе первого двигателя составил 450 гр., а при работе второго 288 гр., причём второй двигатель работал на 3 часа меньше, расходовал бензина в час на 6 гр. меньше. Сколько граммов бензина расходует в час каждый двигатель</a:t>
            </a:r>
            <a:r>
              <a:rPr lang="ru-RU" sz="3200" b="1" dirty="0" smtClean="0"/>
              <a:t>?</a:t>
            </a:r>
          </a:p>
          <a:p>
            <a:pPr marL="13716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Ответ: 30 гр./ч и 24 гр./ч.</a:t>
            </a:r>
          </a:p>
        </p:txBody>
      </p:sp>
    </p:spTree>
    <p:extLst>
      <p:ext uri="{BB962C8B-B14F-4D97-AF65-F5344CB8AC3E}">
        <p14:creationId xmlns:p14="http://schemas.microsoft.com/office/powerpoint/2010/main" xmlns="" val="41667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 </a:t>
            </a:r>
            <a:r>
              <a:rPr lang="ru-RU" sz="2400" dirty="0"/>
              <a:t>Задачи о блокадной восьмушке хлеба:    (тема «Действия с обыкновенными дробями»)</a:t>
            </a:r>
          </a:p>
          <a:p>
            <a:pPr marL="137160" indent="0">
              <a:buNone/>
            </a:pPr>
            <a:r>
              <a:rPr lang="ru-RU" sz="2400" dirty="0" smtClean="0"/>
              <a:t>1 Подсчитать</a:t>
            </a:r>
            <a:r>
              <a:rPr lang="ru-RU" sz="2400" dirty="0"/>
              <a:t>, сколько граммов весит 1/8 часть буханки хлеба массой в 1 кг.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2</a:t>
            </a:r>
            <a:r>
              <a:rPr lang="ru-RU" sz="2400" dirty="0"/>
              <a:t>.	Какую часть буханки составляет 1/3 от восьмушки?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3</a:t>
            </a:r>
            <a:r>
              <a:rPr lang="ru-RU" sz="2400" dirty="0"/>
              <a:t>.	Сколько граммов приходится на 1/24 часть буханки? </a:t>
            </a:r>
          </a:p>
          <a:p>
            <a:pPr marL="137160" indent="0">
              <a:buNone/>
            </a:pPr>
            <a:r>
              <a:rPr lang="ru-RU" sz="2400" dirty="0"/>
              <a:t>4.	На сколько граммов хлеба в1/16 части содержится больше, чем в 1/24 части хлебного пайка?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34345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r>
              <a:rPr lang="ru-RU" b="1" dirty="0"/>
              <a:t>5.	Как люди получали витамины в годы войны?</a:t>
            </a:r>
          </a:p>
          <a:p>
            <a:r>
              <a:rPr lang="ru-RU" b="1" dirty="0"/>
              <a:t>6.	Какими исследованиями занимались физиологи?</a:t>
            </a:r>
          </a:p>
          <a:p>
            <a:r>
              <a:rPr lang="ru-RU" b="1" dirty="0"/>
              <a:t>7.	Какими исследованиями занимались селекционеры?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5310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Великая отечественная война явилась серьезной проверкой творческих сил нашей биологической  и математических наук. Этот трудный экзамен они с честью выдержала. Биологи и математики  продемонстрировали свою силу и способность в короткие сроки использовать научные достижения не только в мирных, но и в оборонных целях.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 </a:t>
            </a:r>
            <a:r>
              <a:rPr lang="ru-RU" sz="3200" dirty="0"/>
              <a:t>Домашнее задание</a:t>
            </a:r>
            <a:r>
              <a:rPr lang="ru-RU" sz="3200" dirty="0" smtClean="0"/>
              <a:t>.</a:t>
            </a:r>
          </a:p>
          <a:p>
            <a:pPr marL="137160" indent="0" algn="ctr">
              <a:buNone/>
            </a:pPr>
            <a:endParaRPr lang="ru-RU" sz="3200" dirty="0"/>
          </a:p>
          <a:p>
            <a:r>
              <a:rPr lang="ru-RU" sz="3200" dirty="0"/>
              <a:t>В больницу поступило 1325 человек. Из них </a:t>
            </a:r>
            <a:r>
              <a:rPr lang="ru-RU" sz="3200" dirty="0" smtClean="0"/>
              <a:t>371 </a:t>
            </a:r>
            <a:r>
              <a:rPr lang="ru-RU" sz="3200" dirty="0"/>
              <a:t>с ожогами, </a:t>
            </a:r>
            <a:r>
              <a:rPr lang="ru-RU" sz="3200" dirty="0" smtClean="0"/>
              <a:t>265 </a:t>
            </a:r>
            <a:r>
              <a:rPr lang="ru-RU" sz="3200" dirty="0"/>
              <a:t>с воспалением легких, а остальные с ранениями разной тяжести. Какой процент больных с ранениями поступило в больницу?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192040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2015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714488"/>
            <a:ext cx="4786346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5543560" cy="485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783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Академия </a:t>
            </a:r>
            <a:r>
              <a:rPr lang="ru-RU" dirty="0">
                <a:solidFill>
                  <a:schemeClr val="accent1"/>
                </a:solidFill>
              </a:rPr>
              <a:t>наук СССР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0116253"/>
              </p:ext>
            </p:extLst>
          </p:nvPr>
        </p:nvGraphicFramePr>
        <p:xfrm>
          <a:off x="428596" y="192880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Всесоюзная академия сельскохозяйственных наук имени В.И.Ленина осуществляла научную разработку проблем сельскохозяйственного производства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496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496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Л.В. Катин-Ярцев </a:t>
            </a:r>
            <a:r>
              <a:rPr lang="ru-RU" sz="2400" dirty="0"/>
              <a:t>и </a:t>
            </a:r>
            <a:r>
              <a:rPr lang="ru-RU" sz="2400" dirty="0" smtClean="0"/>
              <a:t>Л.И.Иванов  вывели три </a:t>
            </a:r>
            <a:r>
              <a:rPr lang="ru-RU" sz="2400" dirty="0"/>
              <a:t>новых сорта картофеля, эффективных для возделывания в условиях Сибири. Сорта отличались высоким содержанием крахмала, устойчивостью к засухе и пониженным температурам. Урожайность их была выше на 20% районированных раньше сортов.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571736" y="3143248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6430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А.П. </a:t>
            </a:r>
            <a:r>
              <a:rPr lang="ru-RU" sz="2600" dirty="0" err="1" smtClean="0"/>
              <a:t>Шехурдин</a:t>
            </a:r>
            <a:r>
              <a:rPr lang="ru-RU" sz="2600" dirty="0" smtClean="0"/>
              <a:t>, работая в Институте зернового хозяйства </a:t>
            </a:r>
            <a:r>
              <a:rPr lang="ru-RU" sz="2600" dirty="0" err="1" smtClean="0"/>
              <a:t>Юго-Востока</a:t>
            </a:r>
            <a:r>
              <a:rPr lang="ru-RU" sz="2600" dirty="0" smtClean="0"/>
              <a:t> (город Саратов), создал новые сорта яровой пшеницы, которые в условиях засушливого Поволжья давали повышенный урожай.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5" name="Picture 2" descr="C:\Documents and Settings\Марина\Мои документы\Биологи в годы войны\картинки\Шехурдин А.П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496"/>
            <a:ext cx="357190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071546"/>
            <a:ext cx="6215106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Авксентий</a:t>
            </a:r>
            <a:r>
              <a:rPr lang="ru-RU" sz="2400" dirty="0" smtClean="0"/>
              <a:t> Алексеевич </a:t>
            </a:r>
            <a:r>
              <a:rPr lang="ru-RU" sz="2400" dirty="0" err="1" smtClean="0"/>
              <a:t>Краснюк</a:t>
            </a:r>
            <a:r>
              <a:rPr lang="ru-RU" sz="2400" dirty="0" smtClean="0"/>
              <a:t> создал знаменитую озимую рожь Волжанку, урожай которой на 2.7 </a:t>
            </a:r>
            <a:r>
              <a:rPr lang="ru-RU" sz="2400" dirty="0" err="1" smtClean="0"/>
              <a:t>ц</a:t>
            </a:r>
            <a:r>
              <a:rPr lang="ru-RU" sz="2400" dirty="0" smtClean="0"/>
              <a:t> /га превышал урожаи районированных ранее сортов.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9458" name="Picture 2" descr="C:\Documents and Settings\Марина\Мои документы\Биологи в годы войны\картинки\Краснюк А.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71744"/>
            <a:ext cx="1857388" cy="22145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3429000"/>
            <a:ext cx="45720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А.А.Краснюк</a:t>
            </a:r>
            <a:r>
              <a:rPr lang="ru-RU" sz="2400" dirty="0" smtClean="0"/>
              <a:t> впервые в мире получил многолетние кормовые высокопродуктивные </a:t>
            </a:r>
            <a:r>
              <a:rPr lang="ru-RU" sz="2400" dirty="0" err="1" smtClean="0"/>
              <a:t>житняково-пырейные</a:t>
            </a:r>
            <a:r>
              <a:rPr lang="ru-RU" sz="2400" dirty="0" smtClean="0"/>
              <a:t> гибриды, обладающие высокой кормовой ценностью.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143116"/>
            <a:ext cx="6286544" cy="2857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П.П.Лукьяненко с сотрудниками ВАСХНИЛ вывели ценные сорта озимой пшеницы </a:t>
            </a:r>
            <a:r>
              <a:rPr lang="ru-RU" sz="2400" dirty="0" err="1" smtClean="0"/>
              <a:t>Краснодарка</a:t>
            </a:r>
            <a:r>
              <a:rPr lang="ru-RU" sz="2400" dirty="0" smtClean="0"/>
              <a:t>, Новоукраинка-83, у которых зерно в колосьях держится до самой осени. Они давали высокие устойчивые урожаи.  </a:t>
            </a:r>
          </a:p>
          <a:p>
            <a:endParaRPr lang="ru-RU" sz="2400" dirty="0"/>
          </a:p>
        </p:txBody>
      </p:sp>
      <p:pic>
        <p:nvPicPr>
          <p:cNvPr id="18434" name="Picture 2" descr="C:\Documents and Settings\Марина\Мои документы\Биологи в годы войны\картинки\Лукьяненко П.П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1643074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875</TotalTime>
  <Words>875</Words>
  <Application>Microsoft Office PowerPoint</Application>
  <PresentationFormat>Экран (4:3)</PresentationFormat>
  <Paragraphs>98</Paragraphs>
  <Slides>29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Биология И математика В огненные годы ВОВ</vt:lpstr>
      <vt:lpstr>Цель :  выяснение вклада ученых-биологов и математиков в победу русского народа над немецко-фашистскими интервентами в огненные годы Великой Отечественной войны</vt:lpstr>
      <vt:lpstr>Слайд 3</vt:lpstr>
      <vt:lpstr>Академия наук СССР </vt:lpstr>
      <vt:lpstr>Всесоюзная академия сельскохозяйственных наук имени В.И.Ленина осуществляла научную разработку проблем сельскохозяйственного производства</vt:lpstr>
      <vt:lpstr>Слайд 6</vt:lpstr>
      <vt:lpstr>Слайд 7</vt:lpstr>
      <vt:lpstr>Слайд 8</vt:lpstr>
      <vt:lpstr>Слайд 9</vt:lpstr>
      <vt:lpstr>Слайд 10</vt:lpstr>
      <vt:lpstr>Слайд 11</vt:lpstr>
      <vt:lpstr>Огромная ответственность в годы войны легла на плечи ученых-медиков, специалистов здравоохранения, всей армии врачей.</vt:lpstr>
      <vt:lpstr>Слайд 13</vt:lpstr>
      <vt:lpstr>Слайд 14</vt:lpstr>
      <vt:lpstr>Физиологический институт им. академика И.П. Павлова</vt:lpstr>
      <vt:lpstr>Слайд 16</vt:lpstr>
      <vt:lpstr>Слайд 17</vt:lpstr>
      <vt:lpstr>Всесоюзный Научно-исследовательский Витаминный институт</vt:lpstr>
      <vt:lpstr>Слайд 19</vt:lpstr>
      <vt:lpstr>Слайд 20</vt:lpstr>
      <vt:lpstr>Слайд 21</vt:lpstr>
      <vt:lpstr>Слайд 22</vt:lpstr>
      <vt:lpstr>Слайд 23</vt:lpstr>
      <vt:lpstr>Слайд 24</vt:lpstr>
      <vt:lpstr>Викторина</vt:lpstr>
      <vt:lpstr>Слайд 26</vt:lpstr>
      <vt:lpstr>Вывод: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 в огненные годы войны</dc:title>
  <dc:creator>Марина</dc:creator>
  <cp:lastModifiedBy>User</cp:lastModifiedBy>
  <cp:revision>91</cp:revision>
  <cp:lastPrinted>2014-11-27T17:53:30Z</cp:lastPrinted>
  <dcterms:created xsi:type="dcterms:W3CDTF">2009-12-09T14:37:40Z</dcterms:created>
  <dcterms:modified xsi:type="dcterms:W3CDTF">2015-01-05T17:44:03Z</dcterms:modified>
</cp:coreProperties>
</file>