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77" r:id="rId13"/>
    <p:sldId id="278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90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img_url=www.profi-forex.org/system/news/A08-39_4.jpg&amp;iorient=&amp;icolor=&amp;site=&amp;text=%D0%BA%D0%B0%D1%80%D1%82%D0%B8%D0%BD%D0%BA%D0%B8%20%D0%B3%D0%B8%D0%B4%D1%80%D0%BE%D1%8D%D0%BB%D0%B5%D0%BA%D1%82%D1%80%D0%BE%D1%81%D1%82%D0%B0%D0%BD%D1%86%D0%B8%D1%8F&amp;wp=&amp;pos=5&amp;isize=&amp;type=&amp;recent=&amp;rpt=simage&amp;itype=gif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nn,b,b,b,n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АГРЕГАТНЫЕ  СОСТОЯНИЯ  ВЕЩЕСТВА.</a:t>
            </a:r>
          </a:p>
          <a:p>
            <a:pPr algn="ctr"/>
            <a:r>
              <a:rPr lang="ru-RU" sz="28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ПЛАВЛЕНИЕ  И  ОТВЕРДЕВАНИЕ  КРИСТАЛЛИЧЕСКИХ ТЕЛ.</a:t>
            </a:r>
          </a:p>
          <a:p>
            <a:pPr algn="ctr"/>
            <a:endParaRPr lang="ru-RU" sz="2800" b="1" dirty="0" smtClean="0">
              <a:solidFill>
                <a:srgbClr val="235CB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235CB1"/>
                </a:solidFill>
                <a:latin typeface="Times New Roman" pitchFamily="18" charset="0"/>
                <a:cs typeface="Times New Roman" pitchFamily="18" charset="0"/>
              </a:rPr>
              <a:t>(8 класс)</a:t>
            </a:r>
            <a:endParaRPr lang="ru-RU" sz="2800" b="1" dirty="0">
              <a:solidFill>
                <a:srgbClr val="235C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000636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Аксенова Н. П., учитель физики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«ООШ № 100 им. С. Е. Цветкова»</a:t>
            </a:r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198990"/>
            <a:ext cx="3857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Новокузнецк, 2012г.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485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Образование осадков: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C:\Users\Admin\Desktop\льдинки на стек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35758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C:\Users\Admin\Desktop\с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4071998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607220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СНЕЖИНКИ, СНЕГ, ГРАД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3" name="Picture 9" descr="C:\Users\Admin\Desktop\гр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142984"/>
            <a:ext cx="4000529" cy="265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506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Образование осадков: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роса на лис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07196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C:\Users\Admin\Desktop\вода и пар 2.jpg"/>
          <p:cNvPicPr>
            <a:picLocks noChangeAspect="1" noChangeArrowheads="1"/>
          </p:cNvPicPr>
          <p:nvPr/>
        </p:nvPicPr>
        <p:blipFill>
          <a:blip r:embed="rId3"/>
          <a:srcRect b="15719"/>
          <a:stretch>
            <a:fillRect/>
          </a:stretch>
        </p:blipFill>
        <p:spPr bwMode="auto">
          <a:xfrm>
            <a:off x="4714876" y="1000108"/>
            <a:ext cx="421484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C:\Users\Admin\Desktop\пар над вод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407671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C:\Users\Admin\Desktop\дождь над вод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414337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3"/>
            <a:ext cx="864399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endParaRPr lang="ru-RU" sz="9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Плавление – переход вещества из твёрдого состояния в жидкое.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Температура плавления – температура, при которой вещество плавится. Обозначается </a:t>
            </a:r>
            <a:r>
              <a:rPr lang="en-US" sz="4000" b="1" dirty="0" smtClean="0"/>
              <a:t>t</a:t>
            </a:r>
            <a:r>
              <a:rPr lang="ru-RU" sz="3200" b="1" baseline="-25000" dirty="0" smtClean="0"/>
              <a:t>пл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Отвердевание (кристаллизация) – переход вещества из жидкого состояния в твёрдое.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Температура отвердевания (кристаллизации) – температура, при которой вещество отвердевает (кристаллизуется).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Обозначается </a:t>
            </a:r>
            <a:r>
              <a:rPr lang="en-US" sz="4000" b="1" dirty="0" smtClean="0"/>
              <a:t>t</a:t>
            </a:r>
            <a:r>
              <a:rPr lang="ru-RU" sz="3600" b="1" baseline="-25000" dirty="0" smtClean="0"/>
              <a:t>кр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800" b="1" dirty="0" smtClean="0"/>
              <a:t>t</a:t>
            </a:r>
            <a:r>
              <a:rPr lang="ru-RU" sz="4800" b="1" baseline="-25000" dirty="0" smtClean="0"/>
              <a:t>пл</a:t>
            </a:r>
            <a:r>
              <a:rPr lang="en-US" sz="4800" b="1" dirty="0" smtClean="0"/>
              <a:t> </a:t>
            </a:r>
            <a:r>
              <a:rPr lang="ru-RU" sz="4800" b="1" dirty="0" smtClean="0"/>
              <a:t>=</a:t>
            </a:r>
            <a:r>
              <a:rPr lang="en-US" sz="4800" b="1" dirty="0" smtClean="0"/>
              <a:t> </a:t>
            </a:r>
            <a:r>
              <a:rPr lang="ru-RU" sz="4800" b="1" dirty="0" smtClean="0"/>
              <a:t> </a:t>
            </a:r>
            <a:r>
              <a:rPr lang="en-US" sz="4800" b="1" dirty="0" smtClean="0"/>
              <a:t>t</a:t>
            </a:r>
            <a:r>
              <a:rPr lang="ru-RU" sz="4800" b="1" baseline="-25000" dirty="0" smtClean="0"/>
              <a:t>кр </a:t>
            </a:r>
            <a:endParaRPr lang="ru-RU" sz="4800" dirty="0" smtClean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5" name="Рисунок 1" descr="img242"/>
          <p:cNvPicPr>
            <a:picLocks noChangeAspect="1" noChangeArrowheads="1"/>
          </p:cNvPicPr>
          <p:nvPr/>
        </p:nvPicPr>
        <p:blipFill>
          <a:blip r:embed="rId2"/>
          <a:srcRect l="53543" t="222" r="2581" b="57496"/>
          <a:stretch>
            <a:fillRect/>
          </a:stretch>
        </p:blipFill>
        <p:spPr bwMode="auto">
          <a:xfrm>
            <a:off x="500034" y="142852"/>
            <a:ext cx="7929618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4429132"/>
            <a:ext cx="89297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металл может расплавиться у вас в руках?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ли расплавит оловянного солдатика в алюминиевой кастрюле?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самый тугоплавкий металл?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55697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Домашнее   задание:</a:t>
            </a:r>
          </a:p>
          <a:p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§§ 12, 13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№ 7 (стр. 33) - устно</a:t>
            </a:r>
          </a:p>
          <a:p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презентации использовался материал и картинки: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http://www.monclerjacketstyle.com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http://ru.wikipedia.org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http://chemistry-chemists.com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Учебник: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В. Перышкин, «Физика – 8 класс», М. «Дрофа», 2011г.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357298"/>
            <a:ext cx="70723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Примеры  фазового перехода вещества в промышленности: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 металлургии: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dmin\Desktop\плавление металл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21471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C:\Users\Admin\Desktop\плавление металл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00570"/>
            <a:ext cx="328614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C:\Users\Admin\Desktop\сплавы металла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5348318" cy="199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C:\Users\Admin\Desktop\сплавы металла 3.jpg"/>
          <p:cNvPicPr>
            <a:picLocks noChangeAspect="1" noChangeArrowheads="1"/>
          </p:cNvPicPr>
          <p:nvPr/>
        </p:nvPicPr>
        <p:blipFill>
          <a:blip r:embed="rId5"/>
          <a:srcRect b="8965"/>
          <a:stretch>
            <a:fillRect/>
          </a:stretch>
        </p:blipFill>
        <p:spPr bwMode="auto">
          <a:xfrm>
            <a:off x="1714480" y="2786058"/>
            <a:ext cx="507682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7" descr="C:\Users\Admin\Desktop\картинки плавление металла\сплавы металла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85728"/>
            <a:ext cx="435771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53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Гидроэлектростанции: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Admin\Desktop\1c80a7b8f5f26ea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928670"/>
            <a:ext cx="3714776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Users\Admin\Desktop\A21-3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50872"/>
            <a:ext cx="4786346" cy="267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im4-tub-ru.yandex.net/i?id=438815874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478634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214290"/>
            <a:ext cx="800105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u="sng" dirty="0" smtClean="0">
                <a:latin typeface="Arial" pitchFamily="34" charset="0"/>
                <a:cs typeface="Arial" pitchFamily="34" charset="0"/>
              </a:rPr>
              <a:t>Использование фреона в холодильном оборудовании: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Фреон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это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холодильный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компонент (смесь метана и этана). Их существует много различных видов.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Фреон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характеризуется уникальными свойствами - ему присуще как газообразное, так и жидкое состояние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Admin\Desktop\холодильн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214686"/>
            <a:ext cx="3013083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C:\Users\Admin\Desktop\фре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14290"/>
            <a:ext cx="257178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 descr="C:\Users\Admin\Desktop\производство фреона.jpg"/>
          <p:cNvPicPr>
            <a:picLocks noChangeAspect="1" noChangeArrowheads="1"/>
          </p:cNvPicPr>
          <p:nvPr/>
        </p:nvPicPr>
        <p:blipFill>
          <a:blip r:embed="rId4"/>
          <a:srcRect b="19444"/>
          <a:stretch>
            <a:fillRect/>
          </a:stretch>
        </p:blipFill>
        <p:spPr bwMode="auto">
          <a:xfrm>
            <a:off x="214282" y="3500438"/>
            <a:ext cx="512924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6143644"/>
            <a:ext cx="410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фреона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6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Примеры  фазового перехода вещества в природе: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min\Desktop\круговорот вооды в природ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707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Круговорот воды в природе: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Admin\Desktop\обл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71546"/>
            <a:ext cx="500066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648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Образование облаков: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Users\Admin\Desktop\ооблака"/>
          <p:cNvPicPr>
            <a:picLocks noChangeAspect="1" noChangeArrowheads="1"/>
          </p:cNvPicPr>
          <p:nvPr/>
        </p:nvPicPr>
        <p:blipFill>
          <a:blip r:embed="rId3"/>
          <a:srcRect t="9481"/>
          <a:stretch>
            <a:fillRect/>
          </a:stretch>
        </p:blipFill>
        <p:spPr bwMode="auto">
          <a:xfrm>
            <a:off x="214282" y="3357562"/>
            <a:ext cx="533876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502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Образование осадков: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Admin\Desktop\пар над вод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50059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Users\Admin\Desktop\туман в лес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714908" cy="352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5072074"/>
            <a:ext cx="136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245</Words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2012-08-01T09:59:54Z</dcterms:created>
  <dcterms:modified xsi:type="dcterms:W3CDTF">2012-11-11T06:33:19Z</dcterms:modified>
</cp:coreProperties>
</file>