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6" r:id="rId4"/>
    <p:sldId id="271" r:id="rId5"/>
    <p:sldId id="259" r:id="rId6"/>
    <p:sldId id="272" r:id="rId7"/>
    <p:sldId id="260" r:id="rId8"/>
    <p:sldId id="273" r:id="rId9"/>
    <p:sldId id="261" r:id="rId10"/>
    <p:sldId id="262" r:id="rId11"/>
    <p:sldId id="263" r:id="rId12"/>
    <p:sldId id="275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002060"/>
                </a:solidFill>
              </a:rPr>
              <a:t>Урок №14 Тема «Решение задач по теме: Основы электростатики»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5054617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Результат  1.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Знать и объяснять основные понятия и формулы по теме: «Основы электростатики»</a:t>
            </a: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 smtClean="0">
                <a:solidFill>
                  <a:srgbClr val="FF0000"/>
                </a:solidFill>
              </a:rPr>
              <a:t>Результат 2.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Применять знания при решении задач</a:t>
            </a: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4" descr="aluno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000504"/>
            <a:ext cx="1785918" cy="26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Эталон 4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60"/>
            <a:ext cx="7943848" cy="5715040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ru-RU" sz="4800" dirty="0" smtClean="0"/>
              <a:t>   </a:t>
            </a:r>
            <a:r>
              <a:rPr lang="en-US" sz="4800" b="1" dirty="0" smtClean="0">
                <a:solidFill>
                  <a:srgbClr val="FF0000"/>
                </a:solidFill>
              </a:rPr>
              <a:t>I </a:t>
            </a:r>
            <a:r>
              <a:rPr lang="ru-RU" sz="4800" b="1" dirty="0" smtClean="0">
                <a:solidFill>
                  <a:srgbClr val="FF0000"/>
                </a:solidFill>
              </a:rPr>
              <a:t>вариант                         </a:t>
            </a:r>
            <a:endParaRPr lang="ru-RU" sz="4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sz="4800" dirty="0" smtClean="0"/>
              <a:t>   </a:t>
            </a:r>
            <a:r>
              <a:rPr lang="ru-RU" sz="4800" dirty="0" smtClean="0">
                <a:solidFill>
                  <a:srgbClr val="0070C0"/>
                </a:solidFill>
              </a:rPr>
              <a:t>1</a:t>
            </a:r>
            <a:r>
              <a:rPr lang="ru-RU" sz="4800" dirty="0" smtClean="0"/>
              <a:t>   -  25·10ˉ⁵Н</a:t>
            </a:r>
          </a:p>
          <a:p>
            <a:pPr lvl="0">
              <a:buNone/>
            </a:pPr>
            <a:r>
              <a:rPr lang="ru-RU" sz="4800" dirty="0" smtClean="0"/>
              <a:t>   </a:t>
            </a:r>
            <a:r>
              <a:rPr lang="ru-RU" sz="4800" dirty="0" smtClean="0">
                <a:solidFill>
                  <a:srgbClr val="0070C0"/>
                </a:solidFill>
              </a:rPr>
              <a:t>2</a:t>
            </a:r>
            <a:r>
              <a:rPr lang="ru-RU" sz="4800" dirty="0" smtClean="0"/>
              <a:t>   -  1,4·10ˉ⁷Н                     </a:t>
            </a:r>
          </a:p>
          <a:p>
            <a:pPr lvl="0">
              <a:buNone/>
            </a:pPr>
            <a:r>
              <a:rPr lang="ru-RU" sz="4800" dirty="0" smtClean="0"/>
              <a:t>   </a:t>
            </a:r>
            <a:r>
              <a:rPr lang="ru-RU" sz="4800" dirty="0" smtClean="0">
                <a:solidFill>
                  <a:srgbClr val="0070C0"/>
                </a:solidFill>
              </a:rPr>
              <a:t>3</a:t>
            </a:r>
            <a:r>
              <a:rPr lang="ru-RU" sz="4800" dirty="0" smtClean="0"/>
              <a:t>   -  0,7м</a:t>
            </a:r>
          </a:p>
          <a:p>
            <a:pPr lvl="0">
              <a:buNone/>
            </a:pPr>
            <a:r>
              <a:rPr lang="ru-RU" sz="4800" dirty="0" smtClean="0"/>
              <a:t>   </a:t>
            </a:r>
            <a:r>
              <a:rPr lang="ru-RU" sz="4800" dirty="0" smtClean="0">
                <a:solidFill>
                  <a:srgbClr val="0070C0"/>
                </a:solidFill>
              </a:rPr>
              <a:t>4 </a:t>
            </a:r>
            <a:r>
              <a:rPr lang="ru-RU" sz="4800" dirty="0" smtClean="0"/>
              <a:t>  -  240 В</a:t>
            </a:r>
          </a:p>
          <a:p>
            <a:pPr>
              <a:buNone/>
            </a:pPr>
            <a:r>
              <a:rPr lang="ru-RU" sz="4800" dirty="0" smtClean="0"/>
              <a:t>   </a:t>
            </a:r>
            <a:r>
              <a:rPr lang="ru-RU" sz="4800" dirty="0" smtClean="0">
                <a:solidFill>
                  <a:srgbClr val="0070C0"/>
                </a:solidFill>
              </a:rPr>
              <a:t>5</a:t>
            </a:r>
            <a:r>
              <a:rPr lang="ru-RU" sz="4800" dirty="0" smtClean="0"/>
              <a:t>   - 2·10ˉ⁶ Ф</a:t>
            </a:r>
          </a:p>
          <a:p>
            <a:pPr>
              <a:buNone/>
            </a:pPr>
            <a:r>
              <a:rPr lang="ru-RU" sz="4800" dirty="0" smtClean="0"/>
              <a:t> </a:t>
            </a:r>
          </a:p>
          <a:p>
            <a:endParaRPr lang="ru-RU" sz="4800" b="1" dirty="0" smtClean="0"/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II</a:t>
            </a:r>
            <a:r>
              <a:rPr lang="ru-RU" sz="4800" b="1" dirty="0" smtClean="0">
                <a:solidFill>
                  <a:srgbClr val="FF0000"/>
                </a:solidFill>
              </a:rPr>
              <a:t> вариант</a:t>
            </a:r>
            <a:endParaRPr lang="ru-RU" sz="4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1</a:t>
            </a:r>
            <a:r>
              <a:rPr lang="ru-RU" sz="4800" dirty="0" smtClean="0"/>
              <a:t>  -  36·10ˉ⁵Н</a:t>
            </a:r>
          </a:p>
          <a:p>
            <a:pPr lvl="0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2</a:t>
            </a:r>
            <a:r>
              <a:rPr lang="ru-RU" sz="4800" dirty="0" smtClean="0"/>
              <a:t>  - 1,25·10ˉ⁸ Кл</a:t>
            </a:r>
          </a:p>
          <a:p>
            <a:pPr lvl="0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3</a:t>
            </a:r>
            <a:r>
              <a:rPr lang="ru-RU" sz="4800" dirty="0" smtClean="0"/>
              <a:t>  -  2,2·10⁻¹⁹ Кл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4</a:t>
            </a:r>
            <a:r>
              <a:rPr lang="ru-RU" sz="4800" dirty="0" smtClean="0"/>
              <a:t>  -  0,02м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5</a:t>
            </a:r>
            <a:r>
              <a:rPr lang="ru-RU" sz="4800" dirty="0" smtClean="0"/>
              <a:t>  – 2,5· 10ˉ⁶Ф</a:t>
            </a:r>
          </a:p>
          <a:p>
            <a:pPr>
              <a:buNone/>
            </a:pPr>
            <a:r>
              <a:rPr lang="ru-RU" sz="4800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Разгадать кроссворд </a:t>
            </a:r>
            <a:r>
              <a:rPr lang="en-US" b="1" dirty="0" smtClean="0">
                <a:solidFill>
                  <a:srgbClr val="002060"/>
                </a:solidFill>
              </a:rPr>
              <a:t>I </a:t>
            </a:r>
            <a:r>
              <a:rPr lang="ru-RU" b="1" dirty="0" smtClean="0">
                <a:solidFill>
                  <a:srgbClr val="002060"/>
                </a:solidFill>
              </a:rPr>
              <a:t>вариант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4500594" cy="5286412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5600" b="1" dirty="0" smtClean="0"/>
              <a:t> </a:t>
            </a:r>
          </a:p>
          <a:p>
            <a:pPr lvl="0">
              <a:buNone/>
            </a:pPr>
            <a:r>
              <a:rPr lang="ru-RU" sz="9600" b="1" dirty="0" smtClean="0"/>
              <a:t>1.Раздел электродинамики, изучающий электрическое поле, созданное неподвижными зарядами.</a:t>
            </a:r>
          </a:p>
          <a:p>
            <a:pPr lvl="0">
              <a:buNone/>
            </a:pPr>
            <a:r>
              <a:rPr lang="ru-RU" sz="9600" b="1" dirty="0" smtClean="0"/>
              <a:t>2.Единица разности потенциалов.</a:t>
            </a:r>
          </a:p>
          <a:p>
            <a:pPr lvl="0">
              <a:buNone/>
            </a:pPr>
            <a:r>
              <a:rPr lang="ru-RU" sz="9600" b="1" dirty="0" smtClean="0"/>
              <a:t>3.Элементарная частица, имеющая минимальный отрицательный заряд.</a:t>
            </a:r>
          </a:p>
          <a:p>
            <a:pPr lvl="0">
              <a:buNone/>
            </a:pPr>
            <a:r>
              <a:rPr lang="ru-RU" sz="9600" b="1" dirty="0" smtClean="0"/>
              <a:t>4.Вещество, в котором имеются свободные заряды, способные перемещаться под влиянием электрического поля</a:t>
            </a:r>
          </a:p>
          <a:p>
            <a:pPr>
              <a:buNone/>
            </a:pPr>
            <a:r>
              <a:rPr lang="ru-RU" sz="5600" b="1" dirty="0" smtClean="0"/>
              <a:t> </a:t>
            </a:r>
          </a:p>
          <a:p>
            <a:pPr>
              <a:buNone/>
            </a:pPr>
            <a:r>
              <a:rPr lang="ru-RU" sz="5600" b="1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429256" y="857232"/>
          <a:ext cx="2428896" cy="5143530"/>
        </p:xfrm>
        <a:graphic>
          <a:graphicData uri="http://schemas.openxmlformats.org/drawingml/2006/table">
            <a:tbl>
              <a:tblPr/>
              <a:tblGrid>
                <a:gridCol w="607224"/>
                <a:gridCol w="607224"/>
                <a:gridCol w="607224"/>
                <a:gridCol w="607224"/>
              </a:tblGrid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Разгадать кроссворд </a:t>
            </a:r>
            <a:r>
              <a:rPr lang="en-US" b="1" dirty="0" smtClean="0">
                <a:solidFill>
                  <a:srgbClr val="002060"/>
                </a:solidFill>
              </a:rPr>
              <a:t>II </a:t>
            </a:r>
            <a:r>
              <a:rPr lang="ru-RU" b="1" dirty="0" smtClean="0">
                <a:solidFill>
                  <a:srgbClr val="002060"/>
                </a:solidFill>
              </a:rPr>
              <a:t>вариант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3429024" cy="5340369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8000" dirty="0" smtClean="0"/>
              <a:t> </a:t>
            </a:r>
            <a:r>
              <a:rPr lang="ru-RU" sz="9600" b="1" dirty="0" smtClean="0"/>
              <a:t>1.Элементарная заряженная частица, входящая в ядро атома.</a:t>
            </a:r>
          </a:p>
          <a:p>
            <a:pPr lvl="0">
              <a:buNone/>
            </a:pPr>
            <a:r>
              <a:rPr lang="ru-RU" sz="9600" b="1" dirty="0" smtClean="0"/>
              <a:t>2.Энергетическая характеристика электрического поля.</a:t>
            </a:r>
          </a:p>
          <a:p>
            <a:pPr lvl="0">
              <a:buNone/>
            </a:pPr>
            <a:r>
              <a:rPr lang="ru-RU" sz="9600" b="1" dirty="0" smtClean="0"/>
              <a:t>3.Ученый, экспериментально исследовавший взаимодействие заряженных тел.</a:t>
            </a:r>
          </a:p>
          <a:p>
            <a:pPr lvl="0">
              <a:buNone/>
            </a:pPr>
            <a:r>
              <a:rPr lang="ru-RU" sz="9600" b="1" dirty="0" smtClean="0"/>
              <a:t>4.Физическое явление, при котором разноименные заряды разделяются в пространстве.</a:t>
            </a:r>
          </a:p>
          <a:p>
            <a:pPr>
              <a:buNone/>
            </a:pPr>
            <a:r>
              <a:rPr lang="ru-RU" sz="9600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86312" y="785800"/>
          <a:ext cx="3214712" cy="5214972"/>
        </p:xfrm>
        <a:graphic>
          <a:graphicData uri="http://schemas.openxmlformats.org/drawingml/2006/table">
            <a:tbl>
              <a:tblPr/>
              <a:tblGrid>
                <a:gridCol w="803678"/>
                <a:gridCol w="803678"/>
                <a:gridCol w="803678"/>
                <a:gridCol w="803678"/>
              </a:tblGrid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Эталон 5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001056" cy="52864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857232"/>
          <a:ext cx="4214842" cy="5214974"/>
        </p:xfrm>
        <a:graphic>
          <a:graphicData uri="http://schemas.openxmlformats.org/drawingml/2006/table">
            <a:tbl>
              <a:tblPr/>
              <a:tblGrid>
                <a:gridCol w="4214842"/>
              </a:tblGrid>
              <a:tr h="52149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4400" b="1" dirty="0" smtClean="0">
                          <a:latin typeface="Calibri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4400" b="1" dirty="0">
                          <a:latin typeface="Calibri"/>
                          <a:ea typeface="Times New Roman"/>
                          <a:cs typeface="Times New Roman"/>
                        </a:rPr>
                        <a:t>вариант</a:t>
                      </a:r>
                      <a:endParaRPr lang="ru-RU" sz="4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  <a:tabLst>
                          <a:tab pos="67945" algn="l"/>
                          <a:tab pos="111760" algn="l"/>
                          <a:tab pos="582295" algn="l"/>
                        </a:tabLst>
                      </a:pPr>
                      <a:r>
                        <a:rPr lang="ru-RU" sz="4400" dirty="0">
                          <a:latin typeface="Calibri"/>
                          <a:ea typeface="Times New Roman"/>
                          <a:cs typeface="Times New Roman"/>
                        </a:rPr>
                        <a:t>электростатика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  <a:tabLst>
                          <a:tab pos="115570" algn="l"/>
                        </a:tabLst>
                      </a:pPr>
                      <a:r>
                        <a:rPr lang="ru-RU" sz="4400" dirty="0">
                          <a:latin typeface="Calibri"/>
                          <a:ea typeface="Times New Roman"/>
                          <a:cs typeface="Times New Roman"/>
                        </a:rPr>
                        <a:t>вольт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  <a:tabLst>
                          <a:tab pos="115570" algn="l"/>
                        </a:tabLst>
                      </a:pPr>
                      <a:r>
                        <a:rPr lang="ru-RU" sz="4400" dirty="0">
                          <a:latin typeface="Calibri"/>
                          <a:ea typeface="Times New Roman"/>
                          <a:cs typeface="Times New Roman"/>
                        </a:rPr>
                        <a:t>электрон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  <a:tabLst>
                          <a:tab pos="115570" algn="l"/>
                        </a:tabLst>
                      </a:pPr>
                      <a:r>
                        <a:rPr lang="ru-RU" sz="4400" dirty="0">
                          <a:latin typeface="Calibri"/>
                          <a:ea typeface="Times New Roman"/>
                          <a:cs typeface="Times New Roman"/>
                        </a:rPr>
                        <a:t>металл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5570" algn="l"/>
                        </a:tabLst>
                      </a:pPr>
                      <a:r>
                        <a:rPr lang="ru-RU" sz="4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АТОМ</a:t>
                      </a:r>
                      <a:endParaRPr lang="ru-RU" sz="4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7686" y="857232"/>
          <a:ext cx="4500594" cy="5643602"/>
        </p:xfrm>
        <a:graphic>
          <a:graphicData uri="http://schemas.openxmlformats.org/drawingml/2006/table">
            <a:tbl>
              <a:tblPr/>
              <a:tblGrid>
                <a:gridCol w="4500594"/>
              </a:tblGrid>
              <a:tr h="56436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4400" b="1" dirty="0" smtClean="0"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44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400" b="1" dirty="0">
                          <a:latin typeface="Calibri"/>
                          <a:ea typeface="Times New Roman"/>
                          <a:cs typeface="Times New Roman"/>
                        </a:rPr>
                        <a:t>вариант</a:t>
                      </a:r>
                      <a:endParaRPr lang="ru-RU" sz="4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470" algn="l"/>
                        </a:tabLst>
                      </a:pPr>
                      <a:r>
                        <a:rPr lang="ru-RU" sz="4400" dirty="0" smtClean="0">
                          <a:latin typeface="Calibri"/>
                          <a:ea typeface="Times New Roman"/>
                          <a:cs typeface="Times New Roman"/>
                        </a:rPr>
                        <a:t>Протон</a:t>
                      </a:r>
                      <a:endParaRPr lang="ru-RU" sz="4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470" algn="l"/>
                        </a:tabLst>
                      </a:pPr>
                      <a:r>
                        <a:rPr lang="ru-RU" sz="4400" dirty="0" smtClean="0">
                          <a:latin typeface="Calibri"/>
                          <a:ea typeface="Times New Roman"/>
                          <a:cs typeface="Times New Roman"/>
                        </a:rPr>
                        <a:t>Потенциал</a:t>
                      </a:r>
                      <a:endParaRPr lang="ru-RU" sz="4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470" algn="l"/>
                        </a:tabLst>
                      </a:pPr>
                      <a:r>
                        <a:rPr lang="ru-RU" sz="4400" dirty="0" smtClean="0">
                          <a:latin typeface="Calibri"/>
                          <a:ea typeface="Times New Roman"/>
                          <a:cs typeface="Times New Roman"/>
                        </a:rPr>
                        <a:t>Кулон</a:t>
                      </a:r>
                      <a:endParaRPr lang="ru-RU" sz="4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7470" algn="l"/>
                        </a:tabLst>
                      </a:pPr>
                      <a:r>
                        <a:rPr lang="ru-RU" sz="4400" dirty="0" smtClean="0">
                          <a:latin typeface="+mn-lt"/>
                          <a:ea typeface="Times New Roman"/>
                          <a:cs typeface="Times New Roman"/>
                        </a:rPr>
                        <a:t>электризация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7470" algn="l"/>
                        </a:tabLst>
                      </a:pPr>
                      <a:r>
                        <a:rPr lang="ru-RU" sz="4400" b="1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ПОЛЕ</a:t>
                      </a:r>
                      <a:endParaRPr lang="ru-RU" sz="4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ПОЛЕ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Дневник учащегося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1" y="857233"/>
          <a:ext cx="7929619" cy="4150810"/>
        </p:xfrm>
        <a:graphic>
          <a:graphicData uri="http://schemas.openxmlformats.org/drawingml/2006/table">
            <a:tbl>
              <a:tblPr/>
              <a:tblGrid>
                <a:gridCol w="857255"/>
                <a:gridCol w="1428760"/>
                <a:gridCol w="1256305"/>
                <a:gridCol w="1529777"/>
                <a:gridCol w="1402913"/>
                <a:gridCol w="1454609"/>
              </a:tblGrid>
              <a:tr h="3143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Этап</a:t>
                      </a: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Выполнены задания  на знание физических величин - заполнена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таблица.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(1б за каждый правильный ответ)- от 0 до 6 б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Проверка знаний основных понятий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Выполнены задания по цепочке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(1б за каждый правильный ответ)- от 0 до 8 б</a:t>
                      </a: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Приведены в соответствие вопросы и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ответы 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1б за каждый правильный ответ)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- от 0 до 10 б</a:t>
                      </a: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Решены задачи по вариантам 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(1б за каждый правильный ответ)  от 0 до 5 б</a:t>
                      </a: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Выполнены задания на разгадывание кроссворда 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(1б за каждый правильный ответ):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от 0 до 4 б</a:t>
                      </a: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Баллы </a:t>
                      </a: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Оценка</a:t>
                      </a: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52669" marR="52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72" y="5000636"/>
            <a:ext cx="2518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Критерий оценки: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71802" y="5072074"/>
          <a:ext cx="5024462" cy="1000133"/>
        </p:xfrm>
        <a:graphic>
          <a:graphicData uri="http://schemas.openxmlformats.org/drawingml/2006/table">
            <a:tbl>
              <a:tblPr/>
              <a:tblGrid>
                <a:gridCol w="5024462"/>
              </a:tblGrid>
              <a:tr h="327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30-33 баллов - отметка «5»</a:t>
                      </a:r>
                      <a:endParaRPr lang="ru-RU" sz="1800" b="1"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13930" marR="1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26-29 баллов - отметка «4»</a:t>
                      </a:r>
                      <a:endParaRPr lang="ru-RU" sz="1800" b="1"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13930" marR="1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20-25 баллов - отметка «3»</a:t>
                      </a:r>
                      <a:endParaRPr lang="ru-RU" sz="1800" b="1" dirty="0"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13930" marR="1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Подведение итогов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072494" cy="5143536"/>
          </a:xfrm>
        </p:spPr>
        <p:txBody>
          <a:bodyPr>
            <a:normAutofit fontScale="92500" lnSpcReduction="20000"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Оценка деятельности учащихся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Определение цели работы на следующем занятии </a:t>
            </a:r>
          </a:p>
          <a:p>
            <a:r>
              <a:rPr lang="ru-RU" sz="4800" u="sng" dirty="0" smtClean="0">
                <a:solidFill>
                  <a:srgbClr val="002060"/>
                </a:solidFill>
              </a:rPr>
              <a:t>Домашнее задание: </a:t>
            </a:r>
            <a:r>
              <a:rPr lang="ru-RU" sz="4800" b="1" dirty="0" smtClean="0">
                <a:solidFill>
                  <a:srgbClr val="FF0000"/>
                </a:solidFill>
              </a:rPr>
              <a:t>подготовиться к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контрольной работе №5 по теме «Электрическое поле»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Picture 10" descr="2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629400" y="5084763"/>
            <a:ext cx="1168400" cy="1773237"/>
          </a:xfrm>
          <a:prstGeom prst="rect">
            <a:avLst/>
          </a:prstGeom>
          <a:noFill/>
          <a:ln/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772400" y="4495800"/>
          <a:ext cx="1371600" cy="2362200"/>
        </p:xfrm>
        <a:graphic>
          <a:graphicData uri="http://schemas.openxmlformats.org/presentationml/2006/ole">
            <p:oleObj spid="_x0000_s2050" name="Clip" r:id="rId4" imgW="2793960" imgH="4113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Повторить основные формулы по теме: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«Основы электростатики»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29642" cy="5483245"/>
          </a:xfrm>
        </p:spPr>
        <p:txBody>
          <a:bodyPr numCol="2">
            <a:normAutofit fontScale="47500" lnSpcReduction="20000"/>
          </a:bodyPr>
          <a:lstStyle/>
          <a:p>
            <a:r>
              <a:rPr lang="ru-RU" sz="3800" dirty="0" smtClean="0"/>
              <a:t> </a:t>
            </a:r>
            <a:r>
              <a:rPr lang="ru-RU" sz="3800" b="1" dirty="0" smtClean="0">
                <a:solidFill>
                  <a:srgbClr val="0070C0"/>
                </a:solidFill>
              </a:rPr>
              <a:t>1).Закон Кулона:</a:t>
            </a:r>
            <a:r>
              <a:rPr lang="ru-RU" sz="3800" dirty="0" smtClean="0">
                <a:solidFill>
                  <a:srgbClr val="0070C0"/>
                </a:solidFill>
              </a:rPr>
              <a:t>     </a:t>
            </a:r>
            <a:r>
              <a:rPr lang="ru-RU" sz="3800" b="1" dirty="0" smtClean="0">
                <a:solidFill>
                  <a:srgbClr val="FF0000"/>
                </a:solidFill>
              </a:rPr>
              <a:t>F = </a:t>
            </a:r>
            <a:r>
              <a:rPr lang="en-US" sz="3800" b="1" dirty="0" err="1" smtClean="0">
                <a:solidFill>
                  <a:srgbClr val="FF0000"/>
                </a:solidFill>
              </a:rPr>
              <a:t>k|q</a:t>
            </a:r>
            <a:r>
              <a:rPr lang="en-US" sz="3800" b="1" dirty="0" smtClean="0">
                <a:solidFill>
                  <a:srgbClr val="FF0000"/>
                </a:solidFill>
              </a:rPr>
              <a:t>₁|·|q₂|⁄r²</a:t>
            </a:r>
            <a:endParaRPr lang="ru-RU" sz="3800" dirty="0" smtClean="0">
              <a:solidFill>
                <a:srgbClr val="FF0000"/>
              </a:solidFill>
            </a:endParaRPr>
          </a:p>
          <a:p>
            <a:r>
              <a:rPr lang="ru-RU" sz="3800" dirty="0" smtClean="0"/>
              <a:t>   </a:t>
            </a:r>
            <a:r>
              <a:rPr lang="en-US" sz="3800" dirty="0" smtClean="0"/>
              <a:t>F</a:t>
            </a:r>
            <a:r>
              <a:rPr lang="ru-RU" sz="3800" dirty="0" smtClean="0"/>
              <a:t>  - сила взаимодействия между точечными зарядами (Н)</a:t>
            </a:r>
          </a:p>
          <a:p>
            <a:r>
              <a:rPr lang="ru-RU" sz="3800" dirty="0" smtClean="0"/>
              <a:t>   </a:t>
            </a:r>
            <a:r>
              <a:rPr lang="en-US" sz="3800" dirty="0" smtClean="0"/>
              <a:t>q</a:t>
            </a:r>
            <a:r>
              <a:rPr lang="ru-RU" sz="3800" dirty="0" smtClean="0"/>
              <a:t>₁,₂     - электрические заряды (Кл)</a:t>
            </a:r>
          </a:p>
          <a:p>
            <a:r>
              <a:rPr lang="ru-RU" sz="3800" dirty="0" smtClean="0"/>
              <a:t>   к=9*10  Н*м²/Кл²- коэффициент пропорциональности</a:t>
            </a:r>
          </a:p>
          <a:p>
            <a:r>
              <a:rPr lang="ru-RU" sz="3800" dirty="0" smtClean="0"/>
              <a:t>    </a:t>
            </a:r>
            <a:r>
              <a:rPr lang="en-US" sz="3800" dirty="0" smtClean="0"/>
              <a:t>r</a:t>
            </a:r>
            <a:r>
              <a:rPr lang="ru-RU" sz="3800" dirty="0" smtClean="0"/>
              <a:t>    - расстояние между зарядами (м)</a:t>
            </a:r>
          </a:p>
          <a:p>
            <a:r>
              <a:rPr lang="ru-RU" sz="3800" b="1" dirty="0" smtClean="0">
                <a:solidFill>
                  <a:srgbClr val="0070C0"/>
                </a:solidFill>
              </a:rPr>
              <a:t>2).Напряжённость </a:t>
            </a:r>
            <a:r>
              <a:rPr lang="ru-RU" sz="3800" b="1" dirty="0" err="1" smtClean="0">
                <a:solidFill>
                  <a:srgbClr val="0070C0"/>
                </a:solidFill>
              </a:rPr>
              <a:t>эл</a:t>
            </a:r>
            <a:r>
              <a:rPr lang="ru-RU" sz="3800" b="1" dirty="0" smtClean="0">
                <a:solidFill>
                  <a:srgbClr val="0070C0"/>
                </a:solidFill>
              </a:rPr>
              <a:t>. поля:</a:t>
            </a:r>
            <a:r>
              <a:rPr lang="ru-RU" sz="3800" dirty="0" smtClean="0">
                <a:solidFill>
                  <a:srgbClr val="0070C0"/>
                </a:solidFill>
              </a:rPr>
              <a:t>    </a:t>
            </a:r>
            <a:r>
              <a:rPr lang="ru-RU" sz="3800" b="1" dirty="0" smtClean="0">
                <a:solidFill>
                  <a:srgbClr val="FF0000"/>
                </a:solidFill>
              </a:rPr>
              <a:t>Е = </a:t>
            </a:r>
            <a:r>
              <a:rPr lang="en-US" sz="3800" b="1" dirty="0" err="1" smtClean="0">
                <a:solidFill>
                  <a:srgbClr val="FF0000"/>
                </a:solidFill>
              </a:rPr>
              <a:t>F⁄q</a:t>
            </a:r>
            <a:r>
              <a:rPr lang="ru-RU" sz="3800" b="1" dirty="0" smtClean="0">
                <a:solidFill>
                  <a:srgbClr val="FF0000"/>
                </a:solidFill>
              </a:rPr>
              <a:t> </a:t>
            </a:r>
            <a:endParaRPr lang="ru-RU" sz="3800" dirty="0" smtClean="0">
              <a:solidFill>
                <a:srgbClr val="FF0000"/>
              </a:solidFill>
            </a:endParaRPr>
          </a:p>
          <a:p>
            <a:r>
              <a:rPr lang="ru-RU" sz="3800" dirty="0" smtClean="0"/>
              <a:t>    Е - напряжённость </a:t>
            </a:r>
            <a:r>
              <a:rPr lang="ru-RU" sz="3800" dirty="0" err="1" smtClean="0"/>
              <a:t>эл</a:t>
            </a:r>
            <a:r>
              <a:rPr lang="ru-RU" sz="3800" dirty="0" smtClean="0"/>
              <a:t>. поля (Н/Кл)</a:t>
            </a:r>
          </a:p>
          <a:p>
            <a:r>
              <a:rPr lang="ru-RU" sz="3800" dirty="0" smtClean="0"/>
              <a:t>    </a:t>
            </a:r>
            <a:r>
              <a:rPr lang="en-US" sz="3800" dirty="0" smtClean="0"/>
              <a:t>F</a:t>
            </a:r>
            <a:r>
              <a:rPr lang="ru-RU" sz="3800" dirty="0" smtClean="0"/>
              <a:t>   - сила, действующая на заряд со стороны </a:t>
            </a:r>
            <a:r>
              <a:rPr lang="ru-RU" sz="3800" dirty="0" err="1" smtClean="0"/>
              <a:t>эл</a:t>
            </a:r>
            <a:r>
              <a:rPr lang="ru-RU" sz="3800" dirty="0" smtClean="0"/>
              <a:t>. поля (Н)</a:t>
            </a:r>
          </a:p>
          <a:p>
            <a:r>
              <a:rPr lang="ru-RU" sz="3800" b="1" dirty="0" smtClean="0">
                <a:solidFill>
                  <a:srgbClr val="0070C0"/>
                </a:solidFill>
              </a:rPr>
              <a:t>3).Напряжённость точечного заряда:</a:t>
            </a:r>
            <a:r>
              <a:rPr lang="ru-RU" sz="3800" dirty="0" smtClean="0">
                <a:solidFill>
                  <a:srgbClr val="0070C0"/>
                </a:solidFill>
              </a:rPr>
              <a:t>          </a:t>
            </a:r>
            <a:r>
              <a:rPr lang="ru-RU" sz="3800" b="1" dirty="0" smtClean="0">
                <a:solidFill>
                  <a:srgbClr val="FF0000"/>
                </a:solidFill>
              </a:rPr>
              <a:t>Е = </a:t>
            </a:r>
            <a:r>
              <a:rPr lang="en-US" sz="3800" b="1" dirty="0" err="1" smtClean="0">
                <a:solidFill>
                  <a:srgbClr val="FF0000"/>
                </a:solidFill>
              </a:rPr>
              <a:t>k|q</a:t>
            </a:r>
            <a:r>
              <a:rPr lang="en-US" sz="3800" b="1" dirty="0" smtClean="0">
                <a:solidFill>
                  <a:srgbClr val="FF0000"/>
                </a:solidFill>
              </a:rPr>
              <a:t>ₒ|⁄r²</a:t>
            </a:r>
            <a:endParaRPr lang="ru-RU" sz="3800" dirty="0" smtClean="0">
              <a:solidFill>
                <a:srgbClr val="FF0000"/>
              </a:solidFill>
            </a:endParaRPr>
          </a:p>
          <a:p>
            <a:r>
              <a:rPr lang="ru-RU" sz="3800" dirty="0" smtClean="0"/>
              <a:t>   </a:t>
            </a:r>
            <a:r>
              <a:rPr lang="en-US" sz="3800" dirty="0" smtClean="0"/>
              <a:t>r</a:t>
            </a:r>
            <a:r>
              <a:rPr lang="ru-RU" sz="3800" dirty="0" smtClean="0"/>
              <a:t>   - расстояние от заряда до данной точки поля (м)</a:t>
            </a:r>
          </a:p>
          <a:p>
            <a:r>
              <a:rPr lang="ru-RU" sz="3800" b="1" dirty="0" smtClean="0">
                <a:solidFill>
                  <a:srgbClr val="0070C0"/>
                </a:solidFill>
              </a:rPr>
              <a:t>4).Работа Эл. поля:</a:t>
            </a:r>
            <a:r>
              <a:rPr lang="ru-RU" sz="3800" dirty="0" smtClean="0">
                <a:solidFill>
                  <a:srgbClr val="0070C0"/>
                </a:solidFill>
              </a:rPr>
              <a:t>     </a:t>
            </a:r>
            <a:r>
              <a:rPr lang="ru-RU" sz="3800" b="1" dirty="0" smtClean="0">
                <a:solidFill>
                  <a:srgbClr val="FF0000"/>
                </a:solidFill>
              </a:rPr>
              <a:t>А=Е </a:t>
            </a:r>
            <a:r>
              <a:rPr lang="en-US" sz="3800" b="1" dirty="0" smtClean="0">
                <a:solidFill>
                  <a:srgbClr val="FF0000"/>
                </a:solidFill>
              </a:rPr>
              <a:t>q </a:t>
            </a:r>
            <a:r>
              <a:rPr lang="en-US" sz="3800" b="1" dirty="0" err="1" smtClean="0">
                <a:solidFill>
                  <a:srgbClr val="FF0000"/>
                </a:solidFill>
              </a:rPr>
              <a:t>Δd</a:t>
            </a:r>
            <a:endParaRPr lang="ru-RU" sz="3800" dirty="0" smtClean="0">
              <a:solidFill>
                <a:srgbClr val="FF0000"/>
              </a:solidFill>
            </a:endParaRPr>
          </a:p>
          <a:p>
            <a:r>
              <a:rPr lang="ru-RU" sz="3800" dirty="0" smtClean="0"/>
              <a:t>  А – работа </a:t>
            </a:r>
            <a:r>
              <a:rPr lang="ru-RU" sz="3800" dirty="0" err="1" smtClean="0"/>
              <a:t>эл</a:t>
            </a:r>
            <a:r>
              <a:rPr lang="ru-RU" sz="3800" dirty="0" smtClean="0"/>
              <a:t>. поля (Дж)</a:t>
            </a:r>
          </a:p>
          <a:p>
            <a:endParaRPr lang="ru-RU" sz="3800" dirty="0" smtClean="0"/>
          </a:p>
          <a:p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 </a:t>
            </a:r>
          </a:p>
          <a:p>
            <a:r>
              <a:rPr lang="ru-RU" sz="3800" dirty="0" smtClean="0"/>
              <a:t> Δ</a:t>
            </a:r>
            <a:r>
              <a:rPr lang="en-US" sz="3800" dirty="0" smtClean="0"/>
              <a:t>d</a:t>
            </a:r>
            <a:r>
              <a:rPr lang="ru-RU" sz="3800" dirty="0" smtClean="0"/>
              <a:t>   - расстояние, на которое перемещается заряд (м)</a:t>
            </a:r>
          </a:p>
          <a:p>
            <a:r>
              <a:rPr lang="ru-RU" sz="3800" b="1" dirty="0" smtClean="0">
                <a:solidFill>
                  <a:srgbClr val="0070C0"/>
                </a:solidFill>
              </a:rPr>
              <a:t>5).Разность потенциалов или напряжение:</a:t>
            </a:r>
            <a:r>
              <a:rPr lang="ru-RU" sz="3800" dirty="0" smtClean="0">
                <a:solidFill>
                  <a:srgbClr val="0070C0"/>
                </a:solidFill>
              </a:rPr>
              <a:t>     </a:t>
            </a:r>
            <a:r>
              <a:rPr lang="en-US" sz="3800" b="1" dirty="0" smtClean="0">
                <a:solidFill>
                  <a:srgbClr val="FF0000"/>
                </a:solidFill>
              </a:rPr>
              <a:t>U</a:t>
            </a:r>
            <a:r>
              <a:rPr lang="ru-RU" sz="3800" b="1" dirty="0" smtClean="0">
                <a:solidFill>
                  <a:srgbClr val="FF0000"/>
                </a:solidFill>
              </a:rPr>
              <a:t> =</a:t>
            </a:r>
            <a:r>
              <a:rPr lang="en-US" sz="3800" b="1" dirty="0" smtClean="0">
                <a:solidFill>
                  <a:srgbClr val="FF0000"/>
                </a:solidFill>
              </a:rPr>
              <a:t>φ</a:t>
            </a:r>
            <a:r>
              <a:rPr lang="ru-RU" sz="3800" b="1" dirty="0" smtClean="0">
                <a:solidFill>
                  <a:srgbClr val="FF0000"/>
                </a:solidFill>
              </a:rPr>
              <a:t>₁ – </a:t>
            </a:r>
            <a:r>
              <a:rPr lang="en-US" sz="3800" b="1" dirty="0" smtClean="0">
                <a:solidFill>
                  <a:srgbClr val="FF0000"/>
                </a:solidFill>
              </a:rPr>
              <a:t>φ</a:t>
            </a:r>
            <a:r>
              <a:rPr lang="ru-RU" sz="3800" b="1" dirty="0" smtClean="0">
                <a:solidFill>
                  <a:srgbClr val="FF0000"/>
                </a:solidFill>
              </a:rPr>
              <a:t>₂ = </a:t>
            </a:r>
            <a:r>
              <a:rPr lang="en-US" sz="3800" b="1" dirty="0" smtClean="0">
                <a:solidFill>
                  <a:srgbClr val="FF0000"/>
                </a:solidFill>
              </a:rPr>
              <a:t>A</a:t>
            </a:r>
            <a:r>
              <a:rPr lang="ru-RU" sz="3800" b="1" dirty="0" smtClean="0">
                <a:solidFill>
                  <a:srgbClr val="FF0000"/>
                </a:solidFill>
              </a:rPr>
              <a:t>/</a:t>
            </a:r>
            <a:r>
              <a:rPr lang="en-US" sz="3800" b="1" dirty="0" smtClean="0">
                <a:solidFill>
                  <a:srgbClr val="FF0000"/>
                </a:solidFill>
              </a:rPr>
              <a:t>q</a:t>
            </a:r>
            <a:endParaRPr lang="ru-RU" sz="3800" dirty="0" smtClean="0">
              <a:solidFill>
                <a:srgbClr val="FF0000"/>
              </a:solidFill>
            </a:endParaRPr>
          </a:p>
          <a:p>
            <a:r>
              <a:rPr lang="ru-RU" sz="3800" dirty="0" smtClean="0"/>
              <a:t> </a:t>
            </a:r>
            <a:r>
              <a:rPr lang="ru-RU" sz="3800" dirty="0" err="1" smtClean="0"/>
              <a:t>φ₁ </a:t>
            </a:r>
            <a:r>
              <a:rPr lang="ru-RU" sz="3800" dirty="0" smtClean="0"/>
              <a:t>– </a:t>
            </a:r>
            <a:r>
              <a:rPr lang="en-US" sz="3800" dirty="0" smtClean="0"/>
              <a:t>φ</a:t>
            </a:r>
            <a:r>
              <a:rPr lang="ru-RU" sz="3800" dirty="0" smtClean="0"/>
              <a:t>₂     - разность потенциалов (В)</a:t>
            </a:r>
          </a:p>
          <a:p>
            <a:r>
              <a:rPr lang="ru-RU" sz="3800" dirty="0" smtClean="0"/>
              <a:t>  </a:t>
            </a:r>
            <a:r>
              <a:rPr lang="en-US" sz="3800" dirty="0" smtClean="0"/>
              <a:t>U</a:t>
            </a:r>
            <a:r>
              <a:rPr lang="ru-RU" sz="3800" dirty="0" smtClean="0"/>
              <a:t>   - напряжение (В)</a:t>
            </a:r>
          </a:p>
          <a:p>
            <a:r>
              <a:rPr lang="ru-RU" sz="3800" b="1" dirty="0" smtClean="0">
                <a:solidFill>
                  <a:srgbClr val="0070C0"/>
                </a:solidFill>
              </a:rPr>
              <a:t>6).Связь напряжённости с напряжением:</a:t>
            </a:r>
            <a:r>
              <a:rPr lang="ru-RU" sz="3800" dirty="0" smtClean="0">
                <a:solidFill>
                  <a:srgbClr val="0070C0"/>
                </a:solidFill>
              </a:rPr>
              <a:t>      </a:t>
            </a:r>
            <a:r>
              <a:rPr lang="ru-RU" sz="3800" b="1" dirty="0" smtClean="0">
                <a:solidFill>
                  <a:srgbClr val="FF0000"/>
                </a:solidFill>
              </a:rPr>
              <a:t>Е = </a:t>
            </a:r>
            <a:r>
              <a:rPr lang="en-US" sz="3800" b="1" dirty="0" err="1" smtClean="0">
                <a:solidFill>
                  <a:srgbClr val="FF0000"/>
                </a:solidFill>
              </a:rPr>
              <a:t>U⁄d</a:t>
            </a:r>
            <a:endParaRPr lang="ru-RU" sz="3800" dirty="0" smtClean="0">
              <a:solidFill>
                <a:srgbClr val="FF0000"/>
              </a:solidFill>
            </a:endParaRPr>
          </a:p>
          <a:p>
            <a:r>
              <a:rPr lang="ru-RU" sz="3800" b="1" dirty="0" smtClean="0">
                <a:solidFill>
                  <a:srgbClr val="0070C0"/>
                </a:solidFill>
              </a:rPr>
              <a:t>7).Электроёмкость:    </a:t>
            </a:r>
            <a:r>
              <a:rPr lang="en-US" sz="3800" b="1" dirty="0" smtClean="0">
                <a:solidFill>
                  <a:srgbClr val="FF0000"/>
                </a:solidFill>
              </a:rPr>
              <a:t>C</a:t>
            </a:r>
            <a:r>
              <a:rPr lang="ru-RU" sz="3800" b="1" dirty="0" smtClean="0">
                <a:solidFill>
                  <a:srgbClr val="FF0000"/>
                </a:solidFill>
              </a:rPr>
              <a:t> = </a:t>
            </a:r>
            <a:r>
              <a:rPr lang="en-US" sz="3800" b="1" dirty="0" err="1" smtClean="0">
                <a:solidFill>
                  <a:srgbClr val="FF0000"/>
                </a:solidFill>
              </a:rPr>
              <a:t>q⁄U</a:t>
            </a:r>
            <a:r>
              <a:rPr lang="ru-RU" sz="3800" b="1" dirty="0" smtClean="0">
                <a:solidFill>
                  <a:srgbClr val="FF0000"/>
                </a:solidFill>
              </a:rPr>
              <a:t> </a:t>
            </a:r>
            <a:endParaRPr lang="ru-RU" sz="3800" dirty="0" smtClean="0">
              <a:solidFill>
                <a:srgbClr val="FF0000"/>
              </a:solidFill>
            </a:endParaRPr>
          </a:p>
          <a:p>
            <a:r>
              <a:rPr lang="ru-RU" sz="3800" dirty="0" smtClean="0"/>
              <a:t>С – электроёмкость (Ф)</a:t>
            </a:r>
          </a:p>
          <a:p>
            <a:r>
              <a:rPr lang="ru-RU" sz="3800" b="1" dirty="0" smtClean="0">
                <a:solidFill>
                  <a:srgbClr val="0070C0"/>
                </a:solidFill>
              </a:rPr>
              <a:t>8).Электроёмкость конденсатора:  </a:t>
            </a:r>
          </a:p>
          <a:p>
            <a:r>
              <a:rPr lang="ru-RU" sz="3800" b="1" dirty="0" smtClean="0">
                <a:solidFill>
                  <a:srgbClr val="FF0000"/>
                </a:solidFill>
              </a:rPr>
              <a:t>  </a:t>
            </a:r>
            <a:r>
              <a:rPr lang="en-US" sz="3800" b="1" dirty="0" smtClean="0">
                <a:solidFill>
                  <a:srgbClr val="FF0000"/>
                </a:solidFill>
              </a:rPr>
              <a:t>C</a:t>
            </a:r>
            <a:r>
              <a:rPr lang="ru-RU" sz="3800" b="1" dirty="0" smtClean="0">
                <a:solidFill>
                  <a:srgbClr val="FF0000"/>
                </a:solidFill>
              </a:rPr>
              <a:t> = </a:t>
            </a:r>
            <a:r>
              <a:rPr lang="en-US" sz="3800" b="1" dirty="0" err="1" smtClean="0">
                <a:solidFill>
                  <a:srgbClr val="FF0000"/>
                </a:solidFill>
              </a:rPr>
              <a:t>ƐƐₒS⁄d</a:t>
            </a:r>
            <a:endParaRPr lang="ru-RU" sz="3800" dirty="0" smtClean="0">
              <a:solidFill>
                <a:srgbClr val="FF0000"/>
              </a:solidFill>
            </a:endParaRPr>
          </a:p>
          <a:p>
            <a:r>
              <a:rPr lang="en-US" sz="3800" dirty="0" smtClean="0"/>
              <a:t>S</a:t>
            </a:r>
            <a:r>
              <a:rPr lang="ru-RU" sz="3800" dirty="0" smtClean="0"/>
              <a:t>  - площадь пластин конденсатора (м²)</a:t>
            </a:r>
          </a:p>
          <a:p>
            <a:r>
              <a:rPr lang="en-US" sz="3800" dirty="0" smtClean="0"/>
              <a:t>d</a:t>
            </a:r>
            <a:r>
              <a:rPr lang="ru-RU" sz="3800" dirty="0" smtClean="0"/>
              <a:t>  - расстояние между обкладками (м)</a:t>
            </a:r>
          </a:p>
          <a:p>
            <a:r>
              <a:rPr lang="ru-RU" sz="3800" dirty="0" err="1" smtClean="0"/>
              <a:t>ε₀ </a:t>
            </a:r>
            <a:r>
              <a:rPr lang="ru-RU" sz="3800" dirty="0" smtClean="0"/>
              <a:t>= 8,85*10   Ф/м – электрическая постоянная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4571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1214419"/>
          <a:ext cx="8001054" cy="537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8"/>
                <a:gridCol w="2667018"/>
                <a:gridCol w="2667018"/>
              </a:tblGrid>
              <a:tr h="683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Физическая величина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Обозначение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Единица измерения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19050" marR="19050" marT="19050" marB="19050"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1. Электрический заряд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2. Напряжение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3. Напряженность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4. Работа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5. Разность потенциалов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6. Электроемкость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4571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>Повторить основные формулы по теме: </a:t>
            </a:r>
            <a:r>
              <a:rPr lang="ru-RU" sz="3100" dirty="0" smtClean="0">
                <a:solidFill>
                  <a:srgbClr val="002060"/>
                </a:solidFill>
              </a:rPr>
              <a:t>«Основы электростатики»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785794"/>
          <a:ext cx="8358246" cy="568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683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Физическая величина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Обозначение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Единица измерения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19050" marR="19050" marT="19050" marB="19050"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1. Электрический заряд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70C0"/>
                          </a:solidFill>
                        </a:rPr>
                        <a:t>q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(Кл) </a:t>
                      </a:r>
                      <a:endParaRPr lang="ru-RU" sz="4400" dirty="0"/>
                    </a:p>
                  </a:txBody>
                  <a:tcPr/>
                </a:tc>
              </a:tr>
              <a:tr h="74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2. Напряжение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(В)</a:t>
                      </a:r>
                      <a:endParaRPr lang="ru-RU" sz="4400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3. Напряженность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(Н/Кл)</a:t>
                      </a:r>
                      <a:endParaRPr lang="ru-RU" sz="4400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4. Работа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(Дж)</a:t>
                      </a:r>
                      <a:endParaRPr lang="ru-RU" sz="4400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5. Разность потенциалов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sz="4400" b="1" dirty="0" err="1" smtClean="0">
                          <a:solidFill>
                            <a:srgbClr val="0070C0"/>
                          </a:solidFill>
                        </a:rPr>
                        <a:t>φ₁ </a:t>
                      </a:r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– </a:t>
                      </a:r>
                      <a:r>
                        <a:rPr lang="en-US" sz="4400" b="1" dirty="0" smtClean="0">
                          <a:solidFill>
                            <a:srgbClr val="0070C0"/>
                          </a:solidFill>
                        </a:rPr>
                        <a:t>φ</a:t>
                      </a:r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₂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(В) </a:t>
                      </a:r>
                      <a:endParaRPr lang="ru-RU" sz="4400" dirty="0"/>
                    </a:p>
                  </a:txBody>
                  <a:tcPr/>
                </a:tc>
              </a:tr>
              <a:tr h="68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6. Электроемкость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С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(Ф)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Выполнить задания по цепочке: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(1б за каждый правильный ответ, максимум - 10 баллов)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500726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 </a:t>
            </a:r>
          </a:p>
          <a:p>
            <a:pPr>
              <a:buNone/>
            </a:pPr>
            <a:r>
              <a:rPr lang="ru-RU" b="1" dirty="0" smtClean="0"/>
              <a:t>    1           =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k|q</a:t>
            </a:r>
            <a:r>
              <a:rPr lang="en-US" b="1" dirty="0" smtClean="0">
                <a:solidFill>
                  <a:srgbClr val="FF0000"/>
                </a:solidFill>
              </a:rPr>
              <a:t>₁|·|q₂|⁄r²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2             = </a:t>
            </a:r>
            <a:r>
              <a:rPr lang="ru-RU" b="1" dirty="0" smtClean="0">
                <a:solidFill>
                  <a:srgbClr val="FF0000"/>
                </a:solidFill>
              </a:rPr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⁄q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en-US" b="1" dirty="0" smtClean="0"/>
              <a:t>3           = </a:t>
            </a:r>
            <a:r>
              <a:rPr lang="en-US" b="1" dirty="0" err="1" smtClean="0">
                <a:solidFill>
                  <a:srgbClr val="FF0000"/>
                </a:solidFill>
              </a:rPr>
              <a:t>k|q</a:t>
            </a:r>
            <a:r>
              <a:rPr lang="en-US" b="1" dirty="0" smtClean="0">
                <a:solidFill>
                  <a:srgbClr val="FF0000"/>
                </a:solidFill>
              </a:rPr>
              <a:t>ₒ|⁄r²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 4            =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⁄d</a:t>
            </a:r>
            <a:endParaRPr lang="ru-RU" dirty="0" smtClean="0"/>
          </a:p>
          <a:p>
            <a:pPr>
              <a:buNone/>
            </a:pPr>
            <a:r>
              <a:rPr lang="en-US" b="1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5         </a:t>
            </a:r>
            <a:r>
              <a:rPr lang="ru-RU" b="1" dirty="0" smtClean="0"/>
              <a:t>  </a:t>
            </a:r>
            <a:r>
              <a:rPr lang="en-US" b="1" dirty="0" smtClean="0"/>
              <a:t>=  </a:t>
            </a:r>
            <a:r>
              <a:rPr lang="en-US" b="1" dirty="0" smtClean="0">
                <a:solidFill>
                  <a:srgbClr val="FF0000"/>
                </a:solidFill>
              </a:rPr>
              <a:t>φ₁ – φ₂ = A/q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 6              =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⁄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7             = </a:t>
            </a:r>
            <a:r>
              <a:rPr lang="en-US" b="1" dirty="0" smtClean="0">
                <a:solidFill>
                  <a:srgbClr val="FF0000"/>
                </a:solidFill>
              </a:rPr>
              <a:t>ƐƐₒS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⁄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8   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 = </a:t>
            </a:r>
            <a:r>
              <a:rPr lang="ru-RU" b="1" dirty="0" smtClean="0">
                <a:solidFill>
                  <a:srgbClr val="FF0000"/>
                </a:solidFill>
              </a:rPr>
              <a:t>Е </a:t>
            </a:r>
            <a:r>
              <a:rPr lang="en-US" b="1" dirty="0" smtClean="0">
                <a:solidFill>
                  <a:srgbClr val="FF0000"/>
                </a:solidFill>
              </a:rPr>
              <a:t>q Δ	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42976" y="1142984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85852" y="2428868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14612" y="2428868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357290" y="3714752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28728" y="5000636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500298" y="5000636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14942" y="1142984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429256" y="2357430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215206" y="2357430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429256" y="3643314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643834" y="3571876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143768" y="4929198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>
            <a:stCxn id="4" idx="4"/>
            <a:endCxn id="6" idx="0"/>
          </p:cNvCxnSpPr>
          <p:nvPr/>
        </p:nvCxnSpPr>
        <p:spPr>
          <a:xfrm rot="16200000" flipH="1">
            <a:off x="1928794" y="1285860"/>
            <a:ext cx="714380" cy="15716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4"/>
          </p:cNvCxnSpPr>
          <p:nvPr/>
        </p:nvCxnSpPr>
        <p:spPr>
          <a:xfrm rot="5400000">
            <a:off x="1285852" y="3357562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4"/>
            <a:endCxn id="8" idx="0"/>
          </p:cNvCxnSpPr>
          <p:nvPr/>
        </p:nvCxnSpPr>
        <p:spPr>
          <a:xfrm rot="16200000" flipH="1">
            <a:off x="1393009" y="4607727"/>
            <a:ext cx="714380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7"/>
            <a:endCxn id="10" idx="3"/>
          </p:cNvCxnSpPr>
          <p:nvPr/>
        </p:nvCxnSpPr>
        <p:spPr>
          <a:xfrm rot="5400000" flipH="1" flipV="1">
            <a:off x="2488041" y="2252811"/>
            <a:ext cx="3453538" cy="22095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0" idx="5"/>
            <a:endCxn id="12" idx="1"/>
          </p:cNvCxnSpPr>
          <p:nvPr/>
        </p:nvCxnSpPr>
        <p:spPr>
          <a:xfrm rot="16200000" flipH="1">
            <a:off x="6167098" y="1288398"/>
            <a:ext cx="810332" cy="14951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1" idx="4"/>
            <a:endCxn id="13" idx="0"/>
          </p:cNvCxnSpPr>
          <p:nvPr/>
        </p:nvCxnSpPr>
        <p:spPr>
          <a:xfrm rot="5400000">
            <a:off x="5429256" y="3286124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4" idx="4"/>
            <a:endCxn id="15" idx="0"/>
          </p:cNvCxnSpPr>
          <p:nvPr/>
        </p:nvCxnSpPr>
        <p:spPr>
          <a:xfrm rot="5400000">
            <a:off x="7358082" y="4286256"/>
            <a:ext cx="785818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Выполнить задания по цепочке: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(1б за каждый правильный ответ, максимум - 10 баллов)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500726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 </a:t>
            </a:r>
          </a:p>
          <a:p>
            <a:pPr>
              <a:buNone/>
            </a:pPr>
            <a:r>
              <a:rPr lang="ru-RU" b="1" dirty="0" smtClean="0"/>
              <a:t>    1         =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k|q</a:t>
            </a:r>
            <a:r>
              <a:rPr lang="en-US" b="1" dirty="0" smtClean="0">
                <a:solidFill>
                  <a:srgbClr val="FF0000"/>
                </a:solidFill>
              </a:rPr>
              <a:t>₁|·|q₂|⁄r²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2            = </a:t>
            </a:r>
            <a:r>
              <a:rPr lang="ru-RU" b="1" dirty="0" smtClean="0">
                <a:solidFill>
                  <a:srgbClr val="FF0000"/>
                </a:solidFill>
              </a:rPr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⁄q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en-US" b="1" dirty="0" smtClean="0"/>
              <a:t>3             = </a:t>
            </a:r>
            <a:r>
              <a:rPr lang="en-US" b="1" dirty="0" err="1" smtClean="0">
                <a:solidFill>
                  <a:srgbClr val="FF0000"/>
                </a:solidFill>
              </a:rPr>
              <a:t>k|q</a:t>
            </a:r>
            <a:r>
              <a:rPr lang="en-US" b="1" dirty="0" smtClean="0">
                <a:solidFill>
                  <a:srgbClr val="FF0000"/>
                </a:solidFill>
              </a:rPr>
              <a:t>ₒ|⁄r²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 4              =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⁄d</a:t>
            </a:r>
            <a:endParaRPr lang="ru-RU" dirty="0" smtClean="0"/>
          </a:p>
          <a:p>
            <a:pPr>
              <a:buNone/>
            </a:pPr>
            <a:r>
              <a:rPr lang="en-US" b="1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5         </a:t>
            </a:r>
            <a:r>
              <a:rPr lang="ru-RU" b="1" dirty="0" smtClean="0"/>
              <a:t>  </a:t>
            </a:r>
            <a:r>
              <a:rPr lang="en-US" b="1" dirty="0" smtClean="0"/>
              <a:t>=  </a:t>
            </a:r>
            <a:r>
              <a:rPr lang="en-US" b="1" dirty="0" smtClean="0">
                <a:solidFill>
                  <a:srgbClr val="FF0000"/>
                </a:solidFill>
              </a:rPr>
              <a:t>φ₁ – φ₂ = A/q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 6             =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⁄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7           = </a:t>
            </a:r>
            <a:r>
              <a:rPr lang="en-US" b="1" dirty="0" smtClean="0">
                <a:solidFill>
                  <a:srgbClr val="FF0000"/>
                </a:solidFill>
              </a:rPr>
              <a:t>ƐƐₒS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⁄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8   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 = </a:t>
            </a:r>
            <a:r>
              <a:rPr lang="ru-RU" b="1" dirty="0" smtClean="0">
                <a:solidFill>
                  <a:srgbClr val="FF0000"/>
                </a:solidFill>
              </a:rPr>
              <a:t>Е </a:t>
            </a:r>
            <a:r>
              <a:rPr lang="en-US" b="1" dirty="0" smtClean="0">
                <a:solidFill>
                  <a:srgbClr val="FF0000"/>
                </a:solidFill>
              </a:rPr>
              <a:t>q Δ	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285852" y="2428868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2500298" y="2428868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F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1357290" y="3714752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1428728" y="5000636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2714612" y="5000636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U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14942" y="1142984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U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29256" y="2357430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072330" y="2357430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U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429256" y="3643314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429520" y="3643314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ru-RU" sz="3200" dirty="0"/>
          </a:p>
        </p:txBody>
      </p:sp>
      <p:sp>
        <p:nvSpPr>
          <p:cNvPr id="15" name="Овал 14"/>
          <p:cNvSpPr/>
          <p:nvPr/>
        </p:nvSpPr>
        <p:spPr>
          <a:xfrm>
            <a:off x="7072330" y="4857760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ru-RU" sz="3200" dirty="0"/>
          </a:p>
        </p:txBody>
      </p:sp>
      <p:cxnSp>
        <p:nvCxnSpPr>
          <p:cNvPr id="17" name="Прямая со стрелкой 16"/>
          <p:cNvCxnSpPr>
            <a:endCxn id="6" idx="0"/>
          </p:cNvCxnSpPr>
          <p:nvPr/>
        </p:nvCxnSpPr>
        <p:spPr>
          <a:xfrm rot="16200000" flipH="1">
            <a:off x="1821637" y="1393017"/>
            <a:ext cx="714380" cy="13573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4"/>
          </p:cNvCxnSpPr>
          <p:nvPr/>
        </p:nvCxnSpPr>
        <p:spPr>
          <a:xfrm rot="5400000">
            <a:off x="1285852" y="3357562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4"/>
            <a:endCxn id="8" idx="0"/>
          </p:cNvCxnSpPr>
          <p:nvPr/>
        </p:nvCxnSpPr>
        <p:spPr>
          <a:xfrm rot="16200000" flipH="1">
            <a:off x="1393009" y="4607727"/>
            <a:ext cx="714380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7"/>
            <a:endCxn id="10" idx="3"/>
          </p:cNvCxnSpPr>
          <p:nvPr/>
        </p:nvCxnSpPr>
        <p:spPr>
          <a:xfrm rot="5400000" flipH="1" flipV="1">
            <a:off x="2595198" y="2359968"/>
            <a:ext cx="3453538" cy="19951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0" idx="5"/>
            <a:endCxn id="12" idx="1"/>
          </p:cNvCxnSpPr>
          <p:nvPr/>
        </p:nvCxnSpPr>
        <p:spPr>
          <a:xfrm rot="16200000" flipH="1">
            <a:off x="6095660" y="1359836"/>
            <a:ext cx="810332" cy="13522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1" idx="4"/>
            <a:endCxn id="13" idx="0"/>
          </p:cNvCxnSpPr>
          <p:nvPr/>
        </p:nvCxnSpPr>
        <p:spPr>
          <a:xfrm rot="5400000">
            <a:off x="5429256" y="3286124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4" idx="4"/>
            <a:endCxn id="15" idx="0"/>
          </p:cNvCxnSpPr>
          <p:nvPr/>
        </p:nvCxnSpPr>
        <p:spPr>
          <a:xfrm rot="5400000">
            <a:off x="7286644" y="4357694"/>
            <a:ext cx="642942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1142976" y="1214422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F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Привести в соответствие вопросы и ответы: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90169"/>
          <a:ext cx="9144000" cy="6376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4143404"/>
                <a:gridCol w="571504"/>
                <a:gridCol w="4000496"/>
              </a:tblGrid>
              <a:tr h="3771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планетарная модель атома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 = 1,6•10</a:t>
                      </a:r>
                      <a:r>
                        <a:rPr lang="ru-RU" sz="1800" b="1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771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Электромагнитное взаимодействие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электрон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15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8415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Обозначение и единица измерения электрического заряда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сообщение телу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электрического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заряда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778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разноимённые заряды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отталкиваются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6069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одноимённые заряды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Изучает законы взаимодействия неподвижных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электрических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зарядов 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198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Элементарный заряд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40665" indent="-2228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(Кл)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9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215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	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Электризация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7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Взаимодействие между заряженными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частицами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5317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носитель элементарного положительного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заряда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40665" indent="-2228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54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носитель элементарного отрицательного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заряда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40665" indent="-2228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притягиваются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6562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электростатика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indent="-2228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протон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pic>
        <p:nvPicPr>
          <p:cNvPr id="5" name="Рисунок 4" descr="050010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143380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Привести в соответствие вопросы и ответы: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71480"/>
          <a:ext cx="9144000" cy="684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4143404"/>
                <a:gridCol w="571504"/>
                <a:gridCol w="4000496"/>
              </a:tblGrid>
              <a:tr h="14287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планетарная модель атома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5814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Электромагнитное взаимодействие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Взаимодействие между заряженными частицами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37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8415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Обозначение и единица измерения электрического заряда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(Кл)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395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разноимённые заряды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baseline="-25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притягиваются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395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одноимённые заряды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baseline="-25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отталкиваются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374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Элементарный заряд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40665" marR="0" indent="-22288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 = 1,6•10</a:t>
                      </a:r>
                      <a:r>
                        <a:rPr lang="ru-RU" sz="1800" b="1" baseline="30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</a:t>
                      </a: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81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215" algn="l"/>
                        </a:tabLs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	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Электризация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7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сообщение телу электрического заряда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814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носитель элементарного положительного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заряда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40665" indent="-2228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-25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протон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90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носитель элементарного отрицательного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заряда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40665" marR="0" indent="-22288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электрон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92822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электростатика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-2228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Изучает законы взаимодействия неподвижных электрических зарядов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orbe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pic>
        <p:nvPicPr>
          <p:cNvPr id="5" name="Рисунок 4" descr="050010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71480"/>
            <a:ext cx="17859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Решить задачи по вариантам: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443914" cy="5286412"/>
          </a:xfrm>
        </p:spPr>
        <p:txBody>
          <a:bodyPr>
            <a:normAutofit fontScale="32500" lnSpcReduction="20000"/>
          </a:bodyPr>
          <a:lstStyle/>
          <a:p>
            <a:r>
              <a:rPr lang="ru-RU" sz="4300" b="1" dirty="0" smtClean="0">
                <a:solidFill>
                  <a:srgbClr val="FF0000"/>
                </a:solidFill>
              </a:rPr>
              <a:t>  </a:t>
            </a:r>
            <a:r>
              <a:rPr lang="en-US" sz="4300" b="1" dirty="0" smtClean="0">
                <a:solidFill>
                  <a:srgbClr val="FF0000"/>
                </a:solidFill>
              </a:rPr>
              <a:t>I </a:t>
            </a:r>
            <a:r>
              <a:rPr lang="ru-RU" sz="4300" b="1" dirty="0" smtClean="0">
                <a:solidFill>
                  <a:srgbClr val="FF0000"/>
                </a:solidFill>
              </a:rPr>
              <a:t>вариант</a:t>
            </a:r>
          </a:p>
          <a:p>
            <a:pPr lvl="0"/>
            <a:r>
              <a:rPr lang="ru-RU" sz="4300" b="1" dirty="0" smtClean="0"/>
              <a:t>1.Два положительных точечных заряда  каждый по 5нКл  находятся на расстоянии 3см друг от друга. </a:t>
            </a:r>
          </a:p>
          <a:p>
            <a:r>
              <a:rPr lang="ru-RU" sz="4300" b="1" dirty="0" smtClean="0"/>
              <a:t> Определите, с какой силой они взаимодействуют.</a:t>
            </a:r>
          </a:p>
          <a:p>
            <a:pPr lvl="0"/>
            <a:r>
              <a:rPr lang="ru-RU" sz="4300" b="1" dirty="0" smtClean="0"/>
              <a:t>2.  Найти силу, действующую на заряд 3,5 нКл, если напряжённость электрического поля 4 кН/Кл.</a:t>
            </a:r>
          </a:p>
          <a:p>
            <a:pPr lvl="0"/>
            <a:r>
              <a:rPr lang="ru-RU" sz="4300" b="1" dirty="0" smtClean="0"/>
              <a:t>3. Определить расстояние до точки электрического поля напряжённостью202 Н/Кл, если заряд равен 11</a:t>
            </a:r>
          </a:p>
          <a:p>
            <a:pPr lvl="0"/>
            <a:r>
              <a:rPr lang="ru-RU" sz="4300" b="1" dirty="0" err="1" smtClean="0"/>
              <a:t>н</a:t>
            </a:r>
            <a:r>
              <a:rPr lang="ru-RU" sz="4300" b="1" dirty="0" smtClean="0"/>
              <a:t> Кл.</a:t>
            </a:r>
          </a:p>
          <a:p>
            <a:r>
              <a:rPr lang="ru-RU" sz="4300" b="1" dirty="0" smtClean="0"/>
              <a:t>4. Найти напряжение между точками, лежащими на одной силовой линии на расстоянии 2 см друг от друга, если напряжённость электрического поля равна 12 кВ/м.</a:t>
            </a:r>
          </a:p>
          <a:p>
            <a:r>
              <a:rPr lang="ru-RU" sz="4300" b="1" dirty="0" smtClean="0"/>
              <a:t>5. Емкость конденсатора с зарядом 2 • 10 </a:t>
            </a:r>
            <a:r>
              <a:rPr lang="ru-RU" sz="4300" b="1" baseline="30000" dirty="0" smtClean="0"/>
              <a:t>-</a:t>
            </a:r>
            <a:r>
              <a:rPr lang="ru-RU" sz="4300" b="1" dirty="0" smtClean="0"/>
              <a:t> </a:t>
            </a:r>
            <a:r>
              <a:rPr lang="ru-RU" sz="4300" b="1" baseline="30000" dirty="0" smtClean="0"/>
              <a:t>4</a:t>
            </a:r>
            <a:r>
              <a:rPr lang="ru-RU" sz="4300" b="1" dirty="0" smtClean="0"/>
              <a:t> Кл и напряже­нием в пластинах </a:t>
            </a:r>
          </a:p>
          <a:p>
            <a:r>
              <a:rPr lang="ru-RU" sz="4300" b="1" dirty="0" smtClean="0"/>
              <a:t>100 В равна ___ Ф.</a:t>
            </a:r>
          </a:p>
          <a:p>
            <a:r>
              <a:rPr lang="ru-RU" sz="4300" b="1" dirty="0" smtClean="0"/>
              <a:t> </a:t>
            </a:r>
          </a:p>
          <a:p>
            <a:r>
              <a:rPr lang="en-US" sz="4300" b="1" dirty="0" smtClean="0">
                <a:solidFill>
                  <a:srgbClr val="FF0000"/>
                </a:solidFill>
              </a:rPr>
              <a:t>II </a:t>
            </a:r>
            <a:r>
              <a:rPr lang="ru-RU" sz="4300" b="1" dirty="0" smtClean="0">
                <a:solidFill>
                  <a:srgbClr val="FF0000"/>
                </a:solidFill>
              </a:rPr>
              <a:t>вариант</a:t>
            </a:r>
          </a:p>
          <a:p>
            <a:pPr lvl="0"/>
            <a:r>
              <a:rPr lang="ru-RU" sz="4300" b="1" dirty="0" smtClean="0"/>
              <a:t>1.Одинаковые по модулю, но разные по знаку заряды 4нКл  расположены на расстоянии 2 см.  Определите, с какой силой они взаимодействуют.</a:t>
            </a:r>
          </a:p>
          <a:p>
            <a:pPr lvl="0"/>
            <a:r>
              <a:rPr lang="ru-RU" sz="4300" b="1" dirty="0" smtClean="0"/>
              <a:t>2.  Какова величина заряда, если на него действует сила 50мкН, а напряжённость электрического поля равна 4 кН/Кл.</a:t>
            </a:r>
          </a:p>
          <a:p>
            <a:pPr lvl="0"/>
            <a:r>
              <a:rPr lang="ru-RU" sz="4300" b="1" dirty="0" smtClean="0"/>
              <a:t>3. Какова величина точечного заряда, если напряжённость 5мкН/Кл, а расстояние до точки электрического поля равно 2см.</a:t>
            </a:r>
          </a:p>
          <a:p>
            <a:r>
              <a:rPr lang="ru-RU" sz="4300" b="1" dirty="0" smtClean="0"/>
              <a:t>4. На каком расстоянии находятся две точки электрического поля, лежащие на одной силовой линии, если напряжение между ними 220 В, а напряжённость электрического поля равна 11 кВ/м.</a:t>
            </a:r>
          </a:p>
          <a:p>
            <a:r>
              <a:rPr lang="ru-RU" sz="4300" b="1" dirty="0" smtClean="0"/>
              <a:t>5. Емкость конденсатора с зарядом 5 • 10 </a:t>
            </a:r>
            <a:r>
              <a:rPr lang="ru-RU" sz="4300" b="1" baseline="30000" dirty="0" smtClean="0"/>
              <a:t>-</a:t>
            </a:r>
            <a:r>
              <a:rPr lang="ru-RU" sz="4300" b="1" dirty="0" smtClean="0"/>
              <a:t> </a:t>
            </a:r>
            <a:r>
              <a:rPr lang="ru-RU" sz="4300" b="1" baseline="30000" dirty="0" smtClean="0"/>
              <a:t>4</a:t>
            </a:r>
            <a:r>
              <a:rPr lang="ru-RU" sz="4300" b="1" dirty="0" smtClean="0"/>
              <a:t> Кл и напряже­нием в пластинах </a:t>
            </a:r>
          </a:p>
          <a:p>
            <a:r>
              <a:rPr lang="ru-RU" sz="4300" b="1" dirty="0" smtClean="0"/>
              <a:t>200 В равна ___ Ф.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3" descr="Mailm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929198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993</Words>
  <Application>Microsoft Office PowerPoint</Application>
  <PresentationFormat>Экран (4:3)</PresentationFormat>
  <Paragraphs>385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Clip</vt:lpstr>
      <vt:lpstr>  Урок №14 Тема «Решение задач по теме: Основы электростатики»   </vt:lpstr>
      <vt:lpstr>Повторить основные формулы по теме:  «Основы электростатики»</vt:lpstr>
      <vt:lpstr> </vt:lpstr>
      <vt:lpstr>Повторить основные формулы по теме: «Основы электростатики» </vt:lpstr>
      <vt:lpstr>Выполнить задания по цепочке: (1б за каждый правильный ответ, максимум - 10 баллов) </vt:lpstr>
      <vt:lpstr>Выполнить задания по цепочке: (1б за каждый правильный ответ, максимум - 10 баллов) </vt:lpstr>
      <vt:lpstr>Привести в соответствие вопросы и ответы: </vt:lpstr>
      <vt:lpstr>Привести в соответствие вопросы и ответы: </vt:lpstr>
      <vt:lpstr>Решить задачи по вариантам: </vt:lpstr>
      <vt:lpstr>Эталон 4 </vt:lpstr>
      <vt:lpstr>Разгадать кроссворд I вариант  </vt:lpstr>
      <vt:lpstr>Разгадать кроссворд II вариант</vt:lpstr>
      <vt:lpstr>Эталон 5 </vt:lpstr>
      <vt:lpstr>Дневник учащегося </vt:lpstr>
      <vt:lpstr>Подведение итогов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Клим</cp:lastModifiedBy>
  <cp:revision>49</cp:revision>
  <dcterms:created xsi:type="dcterms:W3CDTF">2013-01-28T19:28:30Z</dcterms:created>
  <dcterms:modified xsi:type="dcterms:W3CDTF">2014-01-15T10:34:07Z</dcterms:modified>
</cp:coreProperties>
</file>