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9644"/>
    <a:srgbClr val="6600CC"/>
    <a:srgbClr val="FF00FF"/>
    <a:srgbClr val="009900"/>
    <a:srgbClr val="046C10"/>
    <a:srgbClr val="07B9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137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74B609F-1312-4CC3-BB6E-CAABA7A34C9F}" type="datetimeFigureOut">
              <a:rPr lang="ru-RU" smtClean="0"/>
              <a:pPr/>
              <a:t>23.01.2013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2ECDF4-2FEC-438E-BB2E-B724B95F6BA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4B609F-1312-4CC3-BB6E-CAABA7A34C9F}" type="datetimeFigureOut">
              <a:rPr lang="ru-RU" smtClean="0"/>
              <a:pPr/>
              <a:t>23.01.2013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2ECDF4-2FEC-438E-BB2E-B724B95F6BA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4B609F-1312-4CC3-BB6E-CAABA7A34C9F}" type="datetimeFigureOut">
              <a:rPr lang="ru-RU" smtClean="0"/>
              <a:pPr/>
              <a:t>23.01.2013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2ECDF4-2FEC-438E-BB2E-B724B95F6BA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4B609F-1312-4CC3-BB6E-CAABA7A34C9F}" type="datetimeFigureOut">
              <a:rPr lang="ru-RU" smtClean="0"/>
              <a:pPr/>
              <a:t>23.01.2013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2ECDF4-2FEC-438E-BB2E-B724B95F6BA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4B609F-1312-4CC3-BB6E-CAABA7A34C9F}" type="datetimeFigureOut">
              <a:rPr lang="ru-RU" smtClean="0"/>
              <a:pPr/>
              <a:t>23.01.2013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2ECDF4-2FEC-438E-BB2E-B724B95F6BA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74B609F-1312-4CC3-BB6E-CAABA7A34C9F}" type="datetimeFigureOut">
              <a:rPr lang="ru-RU" smtClean="0"/>
              <a:pPr/>
              <a:t>23.01.2013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2ECDF4-2FEC-438E-BB2E-B724B95F6BA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74B609F-1312-4CC3-BB6E-CAABA7A34C9F}" type="datetimeFigureOut">
              <a:rPr lang="ru-RU" smtClean="0"/>
              <a:pPr/>
              <a:t>23.01.2013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2ECDF4-2FEC-438E-BB2E-B724B95F6BA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74B609F-1312-4CC3-BB6E-CAABA7A34C9F}" type="datetimeFigureOut">
              <a:rPr lang="ru-RU" smtClean="0"/>
              <a:pPr/>
              <a:t>23.01.2013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2ECDF4-2FEC-438E-BB2E-B724B95F6BA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4B609F-1312-4CC3-BB6E-CAABA7A34C9F}" type="datetimeFigureOut">
              <a:rPr lang="ru-RU" smtClean="0"/>
              <a:pPr/>
              <a:t>23.01.2013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2ECDF4-2FEC-438E-BB2E-B724B95F6BA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4B609F-1312-4CC3-BB6E-CAABA7A34C9F}" type="datetimeFigureOut">
              <a:rPr lang="ru-RU" smtClean="0"/>
              <a:pPr/>
              <a:t>23.01.2013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2ECDF4-2FEC-438E-BB2E-B724B95F6BA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74B609F-1312-4CC3-BB6E-CAABA7A34C9F}" type="datetimeFigureOut">
              <a:rPr lang="ru-RU" smtClean="0"/>
              <a:pPr/>
              <a:t>23.01.2013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2ECDF4-2FEC-438E-BB2E-B724B95F6BA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4B609F-1312-4CC3-BB6E-CAABA7A34C9F}" type="datetimeFigureOut">
              <a:rPr lang="ru-RU" smtClean="0"/>
              <a:pPr/>
              <a:t>23.01.2013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ECDF4-2FEC-438E-BB2E-B724B95F6BA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3857620" y="642919"/>
            <a:ext cx="5286380" cy="1857387"/>
          </a:xfrm>
        </p:spPr>
        <p:txBody>
          <a:bodyPr>
            <a:normAutofit/>
          </a:bodyPr>
          <a:lstStyle/>
          <a:p>
            <a:r>
              <a:rPr lang="ru-RU" sz="7200" b="1" dirty="0" smtClean="0">
                <a:solidFill>
                  <a:srgbClr val="FF0000"/>
                </a:solidFill>
              </a:rPr>
              <a:t>Баскетбол</a:t>
            </a:r>
            <a:endParaRPr lang="ru-RU" sz="7200" b="1" dirty="0">
              <a:solidFill>
                <a:srgbClr val="FF0000"/>
              </a:solidFill>
            </a:endParaRPr>
          </a:p>
        </p:txBody>
      </p:sp>
      <p:sp>
        <p:nvSpPr>
          <p:cNvPr id="3" name="Подзаголовок 2"/>
          <p:cNvSpPr>
            <a:spLocks noGrp="1"/>
          </p:cNvSpPr>
          <p:nvPr>
            <p:ph type="subTitle" idx="1"/>
          </p:nvPr>
        </p:nvSpPr>
        <p:spPr/>
        <p:txBody>
          <a:bodyPr/>
          <a:lstStyle/>
          <a:p>
            <a:endParaRPr lang="ru-RU"/>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21253_7f04a746_XL.jpe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457200" y="274638"/>
            <a:ext cx="8229600" cy="6369072"/>
          </a:xfrm>
        </p:spPr>
        <p:txBody>
          <a:bodyPr>
            <a:normAutofit/>
          </a:bodyPr>
          <a:lstStyle/>
          <a:p>
            <a:r>
              <a:rPr lang="ru-RU" sz="2000" dirty="0" smtClean="0">
                <a:solidFill>
                  <a:srgbClr val="00FF00"/>
                </a:solidFill>
              </a:rPr>
              <a:t>Игра официально начинается спорным броском в центральном круге, когда мяч правильно отбит одним из спорящих. Матч состоит из четырёх периодов по десять минут с перерывами по две минуты. Продолжительность перерыва между второй и третьей четвертями игры — пятнадцать минут. После большого перерыва команды должны поменяться корзинами.</a:t>
            </a:r>
            <a:r>
              <a:rPr lang="ru-RU" sz="2000" dirty="0" smtClean="0">
                <a:solidFill>
                  <a:srgbClr val="00B0F0"/>
                </a:solidFill>
              </a:rPr>
              <a:t/>
            </a:r>
            <a:br>
              <a:rPr lang="ru-RU" sz="2000" dirty="0" smtClean="0">
                <a:solidFill>
                  <a:srgbClr val="00B0F0"/>
                </a:solidFill>
              </a:rPr>
            </a:br>
            <a:r>
              <a:rPr lang="ru-RU" sz="2000" dirty="0" smtClean="0">
                <a:solidFill>
                  <a:srgbClr val="00B0F0"/>
                </a:solidFill>
              </a:rPr>
              <a:t>Игра может идти на открытой площадке и в зале высотой не менее 7 м. Размер поля — 28х15 м. Щит размером 180х105 см от стойки. От нижнего края щита до пола или грунта должно быть 275 см. Корзина представляет собой металлическое кольцо, обтянутое сеткой без дна. Она крепится на расстоянии 0,31 м от нижнего обреза щита. Установленная стандартами FIBA для мужских соревнований окружность мяча — 74,9—78 см, масса — 567—650 г (для женских соответственно 72,4—73,7 см и 510—567 г).</a:t>
            </a:r>
            <a:endParaRPr lang="ru-RU" sz="2000" dirty="0">
              <a:solidFill>
                <a:srgbClr val="00B0F0"/>
              </a:solidFill>
            </a:endParaRP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1087.jpe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e583_8317e68d_XL.jpeg"/>
          <p:cNvPicPr>
            <a:picLocks noGrp="1" noChangeAspect="1"/>
          </p:cNvPicPr>
          <p:nvPr>
            <p:ph idx="1"/>
          </p:nvPr>
        </p:nvPicPr>
        <p:blipFill>
          <a:blip r:embed="rId2" cstate="print"/>
          <a:stretch>
            <a:fillRect/>
          </a:stretch>
        </p:blipFill>
        <p:spPr>
          <a:xfrm>
            <a:off x="0" y="0"/>
            <a:ext cx="9144000" cy="7072338"/>
          </a:xfrm>
        </p:spPr>
      </p:pic>
      <p:sp>
        <p:nvSpPr>
          <p:cNvPr id="2" name="Заголовок 1"/>
          <p:cNvSpPr>
            <a:spLocks noGrp="1"/>
          </p:cNvSpPr>
          <p:nvPr>
            <p:ph type="title"/>
          </p:nvPr>
        </p:nvSpPr>
        <p:spPr>
          <a:xfrm>
            <a:off x="457200" y="0"/>
            <a:ext cx="8229600" cy="571480"/>
          </a:xfrm>
        </p:spPr>
        <p:txBody>
          <a:bodyPr>
            <a:normAutofit fontScale="90000"/>
          </a:bodyPr>
          <a:lstStyle/>
          <a:p>
            <a:r>
              <a:rPr lang="ru-RU" sz="3200" dirty="0" smtClean="0">
                <a:solidFill>
                  <a:srgbClr val="FF0000"/>
                </a:solidFill>
              </a:rPr>
              <a:t>Нарушения</a:t>
            </a:r>
            <a:endParaRPr lang="ru-RU" sz="3200" dirty="0">
              <a:solidFill>
                <a:srgbClr val="FF0000"/>
              </a:solidFill>
            </a:endParaRPr>
          </a:p>
        </p:txBody>
      </p:sp>
      <p:sp>
        <p:nvSpPr>
          <p:cNvPr id="5" name="Прямоугольник 4"/>
          <p:cNvSpPr/>
          <p:nvPr/>
        </p:nvSpPr>
        <p:spPr>
          <a:xfrm>
            <a:off x="0" y="642918"/>
            <a:ext cx="6429388" cy="5847755"/>
          </a:xfrm>
          <a:prstGeom prst="rect">
            <a:avLst/>
          </a:prstGeom>
        </p:spPr>
        <p:txBody>
          <a:bodyPr wrap="square">
            <a:spAutoFit/>
          </a:bodyPr>
          <a:lstStyle/>
          <a:p>
            <a:pPr algn="ctr"/>
            <a:r>
              <a:rPr lang="ru-RU" sz="1700" dirty="0" smtClean="0"/>
              <a:t>  1. аут — мяч уходит за пределы игровой площадки.</a:t>
            </a:r>
          </a:p>
          <a:p>
            <a:pPr algn="ctr"/>
            <a:r>
              <a:rPr lang="ru-RU" sz="1700" dirty="0" smtClean="0"/>
              <a:t>  2. пробежка — игрок, контролирующий «живой» мяч          совершает перемещение ног сверх ограничений, установленного правилами.</a:t>
            </a:r>
          </a:p>
          <a:p>
            <a:pPr algn="ctr"/>
            <a:r>
              <a:rPr lang="ru-RU" sz="1700" dirty="0" smtClean="0"/>
              <a:t>  3.нарушение ведения мяча, включающее в себя пронос мяча, двойное ведение.</a:t>
            </a:r>
          </a:p>
          <a:p>
            <a:pPr algn="ctr"/>
            <a:r>
              <a:rPr lang="ru-RU" sz="1700" dirty="0" smtClean="0"/>
              <a:t>  4.три секунды — игрок нападения находится в зоне штрафного броска более трех секунд в то время, когда его команда владеет мячом в зоне нападения.</a:t>
            </a:r>
          </a:p>
          <a:p>
            <a:pPr algn="ctr"/>
            <a:r>
              <a:rPr lang="ru-RU" sz="1700" dirty="0" smtClean="0"/>
              <a:t>  5.пять секунд — игрок при выполнении вбрасывания не расстается с мячом в течение пяти секунд.</a:t>
            </a:r>
          </a:p>
          <a:p>
            <a:pPr algn="ctr"/>
            <a:r>
              <a:rPr lang="ru-RU" sz="1700" dirty="0" smtClean="0"/>
              <a:t>  6.восемь секунд — команда, владеющая мячом из зоны защиты не вывела его в зону нападения за восемь секунд.</a:t>
            </a:r>
          </a:p>
          <a:p>
            <a:pPr algn="ctr"/>
            <a:r>
              <a:rPr lang="ru-RU" sz="1700" dirty="0" smtClean="0"/>
              <a:t>  7. 24 секунды — команда владела мячом более 24 секунд и не произвела точного броска по кольцу. Команда получает право на новое 24 секундное владение, если мяч, брошенный по кольцу коснулся дужки кольца, либо щита, а также в случае получения фола защищающейся командой.</a:t>
            </a:r>
          </a:p>
          <a:p>
            <a:pPr algn="ctr"/>
            <a:r>
              <a:rPr lang="ru-RU" sz="1700" dirty="0" smtClean="0"/>
              <a:t>  8.плотноопекаемый игрок — </a:t>
            </a:r>
            <a:r>
              <a:rPr lang="ru-RU" sz="1700" dirty="0" err="1" smtClean="0"/>
              <a:t>игрок</a:t>
            </a:r>
            <a:r>
              <a:rPr lang="ru-RU" sz="1700" dirty="0" smtClean="0"/>
              <a:t> держит мяч более пяти секунд, в то время как соперник его плотно опекает.</a:t>
            </a:r>
          </a:p>
          <a:p>
            <a:pPr algn="ctr"/>
            <a:r>
              <a:rPr lang="ru-RU" sz="1700" dirty="0" smtClean="0"/>
              <a:t>  9.нарушения возвращения мяча в зону защиты — команда, владеющая мячом в зоне нападения перевела его в зону защиты.</a:t>
            </a:r>
            <a:endParaRPr lang="ru-RU" sz="1700" dirty="0"/>
          </a:p>
        </p:txBody>
      </p:sp>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68537_Hornets__Knicks_Basketball.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strips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0252007-basketball.jpg"/>
          <p:cNvPicPr>
            <a:picLocks noGrp="1" noChangeAspect="1"/>
          </p:cNvPicPr>
          <p:nvPr>
            <p:ph idx="1"/>
          </p:nvPr>
        </p:nvPicPr>
        <p:blipFill>
          <a:blip r:embed="rId2" cstate="print"/>
          <a:stretch>
            <a:fillRect/>
          </a:stretch>
        </p:blipFill>
        <p:spPr>
          <a:xfrm>
            <a:off x="0" y="0"/>
            <a:ext cx="9144000" cy="6857999"/>
          </a:xfrm>
        </p:spPr>
      </p:pic>
      <p:sp>
        <p:nvSpPr>
          <p:cNvPr id="2" name="Заголовок 1"/>
          <p:cNvSpPr>
            <a:spLocks noGrp="1"/>
          </p:cNvSpPr>
          <p:nvPr>
            <p:ph type="title"/>
          </p:nvPr>
        </p:nvSpPr>
        <p:spPr>
          <a:xfrm>
            <a:off x="457200" y="0"/>
            <a:ext cx="3614734" cy="642918"/>
          </a:xfrm>
        </p:spPr>
        <p:txBody>
          <a:bodyPr>
            <a:normAutofit fontScale="90000"/>
          </a:bodyPr>
          <a:lstStyle/>
          <a:p>
            <a:r>
              <a:rPr lang="ru-RU" sz="4000" dirty="0" smtClean="0">
                <a:solidFill>
                  <a:srgbClr val="FF0000"/>
                </a:solidFill>
              </a:rPr>
              <a:t>Фолы</a:t>
            </a:r>
            <a:endParaRPr lang="ru-RU" sz="4000" dirty="0">
              <a:solidFill>
                <a:srgbClr val="FF0000"/>
              </a:solidFill>
            </a:endParaRPr>
          </a:p>
        </p:txBody>
      </p:sp>
      <p:sp>
        <p:nvSpPr>
          <p:cNvPr id="5" name="Прямоугольник 4"/>
          <p:cNvSpPr/>
          <p:nvPr/>
        </p:nvSpPr>
        <p:spPr>
          <a:xfrm>
            <a:off x="5357818" y="1214422"/>
            <a:ext cx="3643338" cy="4431983"/>
          </a:xfrm>
          <a:prstGeom prst="rect">
            <a:avLst/>
          </a:prstGeom>
        </p:spPr>
        <p:txBody>
          <a:bodyPr wrap="square">
            <a:spAutoFit/>
          </a:bodyPr>
          <a:lstStyle/>
          <a:p>
            <a:pPr algn="ctr"/>
            <a:r>
              <a:rPr lang="ru-RU" sz="2400" dirty="0" smtClean="0">
                <a:solidFill>
                  <a:srgbClr val="FF0000"/>
                </a:solidFill>
              </a:rPr>
              <a:t>   Фол — это несоблюдение правил, вызванное персональным контактом или неспортивным поведением. </a:t>
            </a:r>
          </a:p>
          <a:p>
            <a:pPr algn="ctr"/>
            <a:r>
              <a:rPr lang="ru-RU" sz="2400" dirty="0" smtClean="0">
                <a:solidFill>
                  <a:srgbClr val="FF0000"/>
                </a:solidFill>
              </a:rPr>
              <a:t>   Виды фолов:</a:t>
            </a:r>
          </a:p>
          <a:p>
            <a:pPr algn="ctr"/>
            <a:r>
              <a:rPr lang="ru-RU" sz="2400" dirty="0" smtClean="0">
                <a:solidFill>
                  <a:srgbClr val="FF0000"/>
                </a:solidFill>
              </a:rPr>
              <a:t>персональный</a:t>
            </a:r>
          </a:p>
          <a:p>
            <a:pPr algn="ctr"/>
            <a:r>
              <a:rPr lang="ru-RU" sz="2400" dirty="0" smtClean="0">
                <a:solidFill>
                  <a:srgbClr val="FF0000"/>
                </a:solidFill>
              </a:rPr>
              <a:t>технический</a:t>
            </a:r>
          </a:p>
          <a:p>
            <a:pPr algn="ctr"/>
            <a:r>
              <a:rPr lang="ru-RU" sz="2400" dirty="0" smtClean="0">
                <a:solidFill>
                  <a:srgbClr val="FF0000"/>
                </a:solidFill>
              </a:rPr>
              <a:t>неспортивный</a:t>
            </a:r>
          </a:p>
          <a:p>
            <a:pPr algn="ctr"/>
            <a:r>
              <a:rPr lang="ru-RU" sz="2400" dirty="0" smtClean="0">
                <a:solidFill>
                  <a:srgbClr val="FF0000"/>
                </a:solidFill>
              </a:rPr>
              <a:t>дисквалифицирующий.</a:t>
            </a:r>
          </a:p>
          <a:p>
            <a:r>
              <a:rPr lang="ru-RU" dirty="0" smtClean="0">
                <a:solidFill>
                  <a:srgbClr val="FF0000"/>
                </a:solidFill>
              </a:rPr>
              <a:t>   </a:t>
            </a:r>
            <a:endParaRPr lang="ru-RU" dirty="0">
              <a:solidFill>
                <a:srgbClr val="FF0000"/>
              </a:solidFill>
            </a:endParaRPr>
          </a:p>
        </p:txBody>
      </p:sp>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29967.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Безымянный.png"/>
          <p:cNvPicPr>
            <a:picLocks noGrp="1" noChangeAspect="1"/>
          </p:cNvPicPr>
          <p:nvPr>
            <p:ph idx="1"/>
          </p:nvPr>
        </p:nvPicPr>
        <p:blipFill>
          <a:blip r:embed="rId2" cstate="print"/>
          <a:stretch>
            <a:fillRect/>
          </a:stretch>
        </p:blipFill>
        <p:spPr>
          <a:xfrm>
            <a:off x="1" y="0"/>
            <a:ext cx="9144000" cy="6858000"/>
          </a:xfrm>
        </p:spPr>
      </p:pic>
      <p:sp>
        <p:nvSpPr>
          <p:cNvPr id="2" name="Заголовок 1"/>
          <p:cNvSpPr>
            <a:spLocks noGrp="1"/>
          </p:cNvSpPr>
          <p:nvPr>
            <p:ph type="title"/>
          </p:nvPr>
        </p:nvSpPr>
        <p:spPr>
          <a:xfrm>
            <a:off x="457200" y="642918"/>
            <a:ext cx="8229600" cy="5929354"/>
          </a:xfrm>
        </p:spPr>
        <p:txBody>
          <a:bodyPr>
            <a:normAutofit/>
          </a:bodyPr>
          <a:lstStyle/>
          <a:p>
            <a:r>
              <a:rPr lang="ru-RU" sz="2000" dirty="0" smtClean="0">
                <a:solidFill>
                  <a:schemeClr val="bg1"/>
                </a:solidFill>
              </a:rPr>
              <a:t>Каждый фол идет в счет командных фолов, за исключением технического фола, полученного тренером, официальным лицом команды или игроком на скамейке запасных.</a:t>
            </a:r>
            <a:br>
              <a:rPr lang="ru-RU" sz="2000" dirty="0" smtClean="0">
                <a:solidFill>
                  <a:schemeClr val="bg1"/>
                </a:solidFill>
              </a:rPr>
            </a:br>
            <a:r>
              <a:rPr lang="ru-RU" sz="2000" dirty="0" smtClean="0">
                <a:solidFill>
                  <a:srgbClr val="FF0000"/>
                </a:solidFill>
              </a:rPr>
              <a:t>Персональный фол </a:t>
            </a:r>
            <a:r>
              <a:rPr lang="ru-RU" sz="2000" dirty="0" smtClean="0">
                <a:solidFill>
                  <a:schemeClr val="bg1"/>
                </a:solidFill>
              </a:rPr>
              <a:t>— </a:t>
            </a:r>
            <a:r>
              <a:rPr lang="ru-RU" sz="2000" dirty="0" err="1" smtClean="0">
                <a:solidFill>
                  <a:schemeClr val="bg1"/>
                </a:solidFill>
              </a:rPr>
              <a:t>фол</a:t>
            </a:r>
            <a:r>
              <a:rPr lang="ru-RU" sz="2000" dirty="0" smtClean="0">
                <a:solidFill>
                  <a:schemeClr val="bg1"/>
                </a:solidFill>
              </a:rPr>
              <a:t>, вследствие персонального контакта.</a:t>
            </a:r>
            <a:br>
              <a:rPr lang="ru-RU" sz="2000" dirty="0" smtClean="0">
                <a:solidFill>
                  <a:schemeClr val="bg1"/>
                </a:solidFill>
              </a:rPr>
            </a:br>
            <a:r>
              <a:rPr lang="ru-RU" sz="2000" dirty="0" smtClean="0">
                <a:solidFill>
                  <a:schemeClr val="bg1"/>
                </a:solidFill>
              </a:rPr>
              <a:t>Наказание:</a:t>
            </a:r>
            <a:br>
              <a:rPr lang="ru-RU" sz="2000" dirty="0" smtClean="0">
                <a:solidFill>
                  <a:schemeClr val="bg1"/>
                </a:solidFill>
              </a:rPr>
            </a:br>
            <a:r>
              <a:rPr lang="ru-RU" sz="2000" dirty="0" smtClean="0">
                <a:solidFill>
                  <a:schemeClr val="bg1"/>
                </a:solidFill>
              </a:rPr>
              <a:t>Если фол совершен на игроке, не находящемся в стадии броска, то:</a:t>
            </a:r>
            <a:br>
              <a:rPr lang="ru-RU" sz="2000" dirty="0" smtClean="0">
                <a:solidFill>
                  <a:schemeClr val="bg1"/>
                </a:solidFill>
              </a:rPr>
            </a:br>
            <a:r>
              <a:rPr lang="ru-RU" sz="2000" dirty="0" smtClean="0">
                <a:solidFill>
                  <a:schemeClr val="bg1"/>
                </a:solidFill>
              </a:rPr>
              <a:t>если команда не набрала 5 командных фолов или фол совершен игроком, команда которого владела мячом, то пострадавшая команда производит </a:t>
            </a:r>
            <a:r>
              <a:rPr lang="ru-RU" sz="2000" dirty="0" err="1" smtClean="0">
                <a:solidFill>
                  <a:schemeClr val="bg1"/>
                </a:solidFill>
              </a:rPr>
              <a:t>вбрасывание,в</a:t>
            </a:r>
            <a:r>
              <a:rPr lang="ru-RU" sz="2000" dirty="0" smtClean="0">
                <a:solidFill>
                  <a:schemeClr val="bg1"/>
                </a:solidFill>
              </a:rPr>
              <a:t> противном случае пострадавший игрок выполняет 2 штрафных.</a:t>
            </a:r>
            <a:br>
              <a:rPr lang="ru-RU" sz="2000" dirty="0" smtClean="0">
                <a:solidFill>
                  <a:schemeClr val="bg1"/>
                </a:solidFill>
              </a:rPr>
            </a:br>
            <a:r>
              <a:rPr lang="ru-RU" sz="2000" dirty="0" smtClean="0">
                <a:solidFill>
                  <a:schemeClr val="bg1"/>
                </a:solidFill>
              </a:rPr>
              <a:t>Если фол совершен на игроке, находящемся в стадии броска, то:</a:t>
            </a:r>
            <a:br>
              <a:rPr lang="ru-RU" sz="2000" dirty="0" smtClean="0">
                <a:solidFill>
                  <a:schemeClr val="bg1"/>
                </a:solidFill>
              </a:rPr>
            </a:br>
            <a:r>
              <a:rPr lang="ru-RU" sz="2000" dirty="0" smtClean="0">
                <a:solidFill>
                  <a:schemeClr val="bg1"/>
                </a:solidFill>
              </a:rPr>
              <a:t>если бросок был удачным, он засчитывается, и пострадавший игрок выполняет 1 </a:t>
            </a:r>
            <a:r>
              <a:rPr lang="ru-RU" sz="2000" dirty="0" err="1" smtClean="0">
                <a:solidFill>
                  <a:schemeClr val="bg1"/>
                </a:solidFill>
              </a:rPr>
              <a:t>штрафной,если</a:t>
            </a:r>
            <a:r>
              <a:rPr lang="ru-RU" sz="2000" dirty="0" smtClean="0">
                <a:solidFill>
                  <a:schemeClr val="bg1"/>
                </a:solidFill>
              </a:rPr>
              <a:t> бросок был неудачным, то пострадавший игрок выполняет такое количество штрафных бросков, сколько очков заработала бы команда будь бросок удачным.</a:t>
            </a:r>
            <a:br>
              <a:rPr lang="ru-RU" sz="2000" dirty="0" smtClean="0">
                <a:solidFill>
                  <a:schemeClr val="bg1"/>
                </a:solidFill>
              </a:rPr>
            </a:br>
            <a:r>
              <a:rPr lang="ru-RU" sz="1800" dirty="0" smtClean="0">
                <a:solidFill>
                  <a:srgbClr val="FF0000"/>
                </a:solidFill>
              </a:rPr>
              <a:t/>
            </a:r>
            <a:br>
              <a:rPr lang="ru-RU" sz="1800" dirty="0" smtClean="0">
                <a:solidFill>
                  <a:srgbClr val="FF0000"/>
                </a:solidFill>
              </a:rPr>
            </a:br>
            <a:endParaRPr lang="ru-RU" sz="1800" dirty="0">
              <a:solidFill>
                <a:srgbClr val="FF0000"/>
              </a:solidFill>
            </a:endParaRPr>
          </a:p>
        </p:txBody>
      </p:sp>
    </p:spTree>
  </p:cSld>
  <p:clrMapOvr>
    <a:masterClrMapping/>
  </p:clrMapOvr>
  <p:transition>
    <p:pull dir="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ж.png"/>
          <p:cNvPicPr>
            <a:picLocks noGrp="1" noChangeAspect="1"/>
          </p:cNvPicPr>
          <p:nvPr>
            <p:ph idx="1"/>
          </p:nvPr>
        </p:nvPicPr>
        <p:blipFill>
          <a:blip r:embed="rId2" cstate="print"/>
          <a:stretch>
            <a:fillRect/>
          </a:stretch>
        </p:blipFill>
        <p:spPr>
          <a:xfrm>
            <a:off x="1" y="0"/>
            <a:ext cx="9144000" cy="6858000"/>
          </a:xfrm>
        </p:spPr>
      </p:pic>
      <p:sp>
        <p:nvSpPr>
          <p:cNvPr id="2" name="Заголовок 1"/>
          <p:cNvSpPr>
            <a:spLocks noGrp="1"/>
          </p:cNvSpPr>
          <p:nvPr>
            <p:ph type="title"/>
          </p:nvPr>
        </p:nvSpPr>
        <p:spPr>
          <a:xfrm>
            <a:off x="214282" y="274638"/>
            <a:ext cx="8786874" cy="6369072"/>
          </a:xfrm>
        </p:spPr>
        <p:txBody>
          <a:bodyPr>
            <a:normAutofit fontScale="90000"/>
          </a:bodyPr>
          <a:lstStyle/>
          <a:p>
            <a:r>
              <a:rPr lang="ru-RU" sz="1800" dirty="0" smtClean="0">
                <a:solidFill>
                  <a:srgbClr val="FF0000"/>
                </a:solidFill>
              </a:rPr>
              <a:t>Неспортивный фол </a:t>
            </a:r>
            <a:r>
              <a:rPr lang="ru-RU" sz="1800" dirty="0" smtClean="0"/>
              <a:t>— </a:t>
            </a:r>
            <a:r>
              <a:rPr lang="ru-RU" sz="1800" dirty="0" err="1" smtClean="0"/>
              <a:t>фол</a:t>
            </a:r>
            <a:r>
              <a:rPr lang="ru-RU" sz="1800" dirty="0" smtClean="0"/>
              <a:t>, совершенный вследствие контакта, при котором игрок не пытался сыграть мячом в рамках правил.</a:t>
            </a:r>
            <a:br>
              <a:rPr lang="ru-RU" sz="1800" dirty="0" smtClean="0"/>
            </a:br>
            <a:r>
              <a:rPr lang="ru-RU" sz="1800" dirty="0" smtClean="0"/>
              <a:t>Наказание:</a:t>
            </a:r>
            <a:br>
              <a:rPr lang="ru-RU" sz="1800" dirty="0" smtClean="0"/>
            </a:br>
            <a:r>
              <a:rPr lang="ru-RU" sz="1800" dirty="0" smtClean="0"/>
              <a:t>Если фол совершен на игроке, находящемся в стадии броска, то поступают так же, как и в случае персонального фола. Если фол совершен на игроке, не находящемся в стадии броска, то пострадавший игрок выполняет 2 броска. После выполнения штрафных бросков мяч вбрасывает пострадавшая команда из-за пределов площадки на продолжении центральной линии. Исключение составляют фолы, совершенные до начала первого периода. В этом случае после штрафных бросков проводится розыгрыш спорного броска. Если игрок в течение одного матча совершает 2 неспортивных фола, он должен быть дисквалифицирован.</a:t>
            </a:r>
            <a:br>
              <a:rPr lang="ru-RU" sz="1800" dirty="0" smtClean="0"/>
            </a:br>
            <a:r>
              <a:rPr lang="ru-RU" sz="1800" dirty="0" smtClean="0">
                <a:solidFill>
                  <a:srgbClr val="FF0000"/>
                </a:solidFill>
              </a:rPr>
              <a:t>Дисквалифицирующий фол </a:t>
            </a:r>
            <a:r>
              <a:rPr lang="ru-RU" sz="1800" dirty="0" smtClean="0"/>
              <a:t>— это фол, вследствие вопиющего неспортивного поведения. Дисквалифицирующий фол может получить игрок, запасной, тренер или официальное лицо команды.</a:t>
            </a:r>
            <a:br>
              <a:rPr lang="ru-RU" sz="1800" dirty="0" smtClean="0"/>
            </a:br>
            <a:r>
              <a:rPr lang="ru-RU" sz="1800" dirty="0" smtClean="0"/>
              <a:t>Наказание:</a:t>
            </a:r>
            <a:br>
              <a:rPr lang="ru-RU" sz="1800" dirty="0" smtClean="0"/>
            </a:br>
            <a:r>
              <a:rPr lang="ru-RU" sz="1800" dirty="0" smtClean="0"/>
              <a:t>Количество штрафных и вбрасывание после них назначаются аналогично неспортивному фолу.</a:t>
            </a:r>
            <a:br>
              <a:rPr lang="ru-RU" sz="1800" dirty="0" smtClean="0"/>
            </a:br>
            <a:r>
              <a:rPr lang="ru-RU" sz="1800" dirty="0" smtClean="0">
                <a:solidFill>
                  <a:srgbClr val="FF0000"/>
                </a:solidFill>
              </a:rPr>
              <a:t>Технический фол </a:t>
            </a:r>
            <a:r>
              <a:rPr lang="ru-RU" sz="1800" dirty="0" smtClean="0"/>
              <a:t>— </a:t>
            </a:r>
            <a:r>
              <a:rPr lang="ru-RU" sz="1800" dirty="0" err="1" smtClean="0"/>
              <a:t>фол</a:t>
            </a:r>
            <a:r>
              <a:rPr lang="ru-RU" sz="1800" dirty="0" smtClean="0"/>
              <a:t>, не вызванный контактом с соперником. Это может быть неуважение к судьям, сопернику, задержка игры, нарушения процедурного характера.</a:t>
            </a:r>
            <a:br>
              <a:rPr lang="ru-RU" sz="1800" dirty="0" smtClean="0"/>
            </a:br>
            <a:r>
              <a:rPr lang="ru-RU" sz="1800" dirty="0" smtClean="0"/>
              <a:t>Наказание:</a:t>
            </a:r>
            <a:br>
              <a:rPr lang="ru-RU" sz="1800" dirty="0" smtClean="0"/>
            </a:br>
            <a:r>
              <a:rPr lang="ru-RU" sz="1800" dirty="0" smtClean="0"/>
              <a:t>Любой игрок команды, не нарушившей правила, пробивает 2 штрафных броска. После выполнения бросков сбрасывание производится аналогично неспортивному.</a:t>
            </a:r>
            <a:br>
              <a:rPr lang="ru-RU" sz="1800" dirty="0" smtClean="0"/>
            </a:br>
            <a:endParaRPr lang="ru-RU" sz="1800" dirty="0"/>
          </a:p>
        </p:txBody>
      </p:sp>
    </p:spTree>
  </p:cSld>
  <p:clrMapOvr>
    <a:masterClrMapping/>
  </p:clrMapOvr>
  <p:transition>
    <p:pull dir="l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kveh53-b78588984z.120091228220904000go9ljkl1.1.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252536" y="4509120"/>
            <a:ext cx="9396536" cy="2348880"/>
          </a:xfrm>
        </p:spPr>
        <p:txBody>
          <a:bodyPr>
            <a:noAutofit/>
          </a:bodyPr>
          <a:lstStyle/>
          <a:p>
            <a:r>
              <a:rPr lang="ru-RU" sz="2400" dirty="0" smtClean="0">
                <a:solidFill>
                  <a:srgbClr val="FF0000"/>
                </a:solidFill>
              </a:rPr>
              <a:t>Презентацию </a:t>
            </a:r>
            <a:r>
              <a:rPr lang="ru-RU" sz="2400" dirty="0" smtClean="0">
                <a:solidFill>
                  <a:srgbClr val="FF0000"/>
                </a:solidFill>
              </a:rPr>
              <a:t>выполнил:</a:t>
            </a:r>
            <a:r>
              <a:rPr lang="ru-RU" sz="2400" dirty="0" smtClean="0">
                <a:solidFill>
                  <a:srgbClr val="FF0000"/>
                </a:solidFill>
              </a:rPr>
              <a:t/>
            </a:r>
            <a:br>
              <a:rPr lang="ru-RU" sz="2400" dirty="0" smtClean="0">
                <a:solidFill>
                  <a:srgbClr val="FF0000"/>
                </a:solidFill>
              </a:rPr>
            </a:br>
            <a:r>
              <a:rPr lang="ru-RU" sz="2400" dirty="0" smtClean="0">
                <a:solidFill>
                  <a:srgbClr val="FF0000"/>
                </a:solidFill>
              </a:rPr>
              <a:t>Дмитриев Н.И.</a:t>
            </a:r>
            <a:r>
              <a:rPr lang="ru-RU" sz="2400" b="1" dirty="0" smtClean="0">
                <a:solidFill>
                  <a:srgbClr val="FF0000"/>
                </a:solidFill>
              </a:rPr>
              <a:t/>
            </a:r>
            <a:br>
              <a:rPr lang="ru-RU" sz="2400" b="1" dirty="0" smtClean="0">
                <a:solidFill>
                  <a:srgbClr val="FF0000"/>
                </a:solidFill>
              </a:rPr>
            </a:br>
            <a:r>
              <a:rPr lang="ru-RU" sz="2400" dirty="0" smtClean="0">
                <a:solidFill>
                  <a:srgbClr val="FF0000"/>
                </a:solidFill>
              </a:rPr>
              <a:t> учитель физической </a:t>
            </a:r>
            <a:r>
              <a:rPr lang="ru-RU" sz="2400" dirty="0" smtClean="0">
                <a:solidFill>
                  <a:srgbClr val="FF0000"/>
                </a:solidFill>
              </a:rPr>
              <a:t>культуры, </a:t>
            </a:r>
            <a:r>
              <a:rPr lang="ru-RU" sz="2400" smtClean="0">
                <a:solidFill>
                  <a:srgbClr val="FF0000"/>
                </a:solidFill>
              </a:rPr>
              <a:t>имеющий </a:t>
            </a:r>
            <a:br>
              <a:rPr lang="ru-RU" sz="2400" smtClean="0">
                <a:solidFill>
                  <a:srgbClr val="FF0000"/>
                </a:solidFill>
              </a:rPr>
            </a:br>
            <a:r>
              <a:rPr lang="ru-RU" sz="2400" smtClean="0">
                <a:solidFill>
                  <a:srgbClr val="FF0000"/>
                </a:solidFill>
              </a:rPr>
              <a:t>высшую </a:t>
            </a:r>
            <a:r>
              <a:rPr lang="ru-RU" sz="2400" dirty="0" smtClean="0">
                <a:solidFill>
                  <a:srgbClr val="FF0000"/>
                </a:solidFill>
              </a:rPr>
              <a:t>квалификационную категорию.</a:t>
            </a:r>
            <a:br>
              <a:rPr lang="ru-RU" sz="2400" dirty="0" smtClean="0">
                <a:solidFill>
                  <a:srgbClr val="FF0000"/>
                </a:solidFill>
              </a:rPr>
            </a:br>
            <a:r>
              <a:rPr lang="ru-RU" sz="3200" dirty="0" smtClean="0">
                <a:solidFill>
                  <a:srgbClr val="FF0000"/>
                </a:solidFill>
              </a:rPr>
              <a:t/>
            </a:r>
            <a:br>
              <a:rPr lang="ru-RU" sz="3200" dirty="0" smtClean="0">
                <a:solidFill>
                  <a:srgbClr val="FF0000"/>
                </a:solidFill>
              </a:rPr>
            </a:br>
            <a:endParaRPr lang="ru-RU" sz="2400" dirty="0">
              <a:solidFill>
                <a:srgbClr val="FF0000"/>
              </a:solidFill>
            </a:endParaRPr>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37e4_f26d1c0f_XL.jpeg"/>
          <p:cNvPicPr>
            <a:picLocks noGrp="1" noChangeAspect="1"/>
          </p:cNvPicPr>
          <p:nvPr>
            <p:ph idx="1"/>
          </p:nvPr>
        </p:nvPicPr>
        <p:blipFill>
          <a:blip r:embed="rId2" cstate="print"/>
          <a:stretch>
            <a:fillRect/>
          </a:stretch>
        </p:blipFill>
        <p:spPr>
          <a:xfrm>
            <a:off x="0" y="0"/>
            <a:ext cx="9143999" cy="6858000"/>
          </a:xfrm>
        </p:spPr>
      </p:pic>
      <p:sp>
        <p:nvSpPr>
          <p:cNvPr id="2" name="Заголовок 1"/>
          <p:cNvSpPr>
            <a:spLocks noGrp="1"/>
          </p:cNvSpPr>
          <p:nvPr>
            <p:ph type="title"/>
          </p:nvPr>
        </p:nvSpPr>
        <p:spPr>
          <a:xfrm>
            <a:off x="457200" y="274638"/>
            <a:ext cx="8229600" cy="6297634"/>
          </a:xfrm>
        </p:spPr>
        <p:txBody>
          <a:bodyPr>
            <a:noAutofit/>
          </a:bodyPr>
          <a:lstStyle/>
          <a:p>
            <a:r>
              <a:rPr lang="ru-RU" sz="2800" b="1" dirty="0" smtClean="0">
                <a:solidFill>
                  <a:schemeClr val="bg1"/>
                </a:solidFill>
              </a:rPr>
              <a:t>Баскетбол - спортивная командная игра с мячом. В баскетбол играют две команды, каждая из которых состоит из пяти игроков. Цель каждой команды — забросить руками мяч в кольцо с сеткой соперника и помешать другой команде овладеть мячом и забросить его в свою корзину. Корзина находится на высоте 3,05 метра от пола. От каждой команды на площадке находится по 5 человек, всего в команде 12 человек, замены не ограничены. За мяч, заброшенный с ближней и средней дистанции, засчитывается 2 очка, с дальней— 3 очка. Штрафной бросок оценивается в одно очко. Стандартный размер баскетбольной площадки 28 метров в длину и 15 метров в ширину. </a:t>
            </a:r>
            <a:endParaRPr lang="ru-RU" sz="2800" b="1" dirty="0">
              <a:solidFill>
                <a:schemeClr val="bg1"/>
              </a:solidFill>
            </a:endParaRP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nba_g_bayless_57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_336b6_69b6e4b4_XL.jpeg"/>
          <p:cNvPicPr>
            <a:picLocks noGrp="1" noChangeAspect="1"/>
          </p:cNvPicPr>
          <p:nvPr>
            <p:ph idx="1"/>
          </p:nvPr>
        </p:nvPicPr>
        <p:blipFill>
          <a:blip r:embed="rId2" cstate="print"/>
          <a:stretch>
            <a:fillRect/>
          </a:stretch>
        </p:blipFill>
        <p:spPr>
          <a:xfrm>
            <a:off x="1" y="0"/>
            <a:ext cx="9144000" cy="6858000"/>
          </a:xfrm>
        </p:spPr>
      </p:pic>
      <p:sp>
        <p:nvSpPr>
          <p:cNvPr id="2" name="Заголовок 1"/>
          <p:cNvSpPr>
            <a:spLocks noGrp="1"/>
          </p:cNvSpPr>
          <p:nvPr>
            <p:ph type="title"/>
          </p:nvPr>
        </p:nvSpPr>
        <p:spPr>
          <a:xfrm>
            <a:off x="457200" y="274638"/>
            <a:ext cx="8229600" cy="6297634"/>
          </a:xfrm>
        </p:spPr>
        <p:txBody>
          <a:bodyPr>
            <a:noAutofit/>
          </a:bodyPr>
          <a:lstStyle/>
          <a:p>
            <a:r>
              <a:rPr lang="ru-RU" sz="2800" dirty="0" smtClean="0">
                <a:solidFill>
                  <a:srgbClr val="FFFF00"/>
                </a:solidFill>
              </a:rPr>
              <a:t>Баскетбол входит в программу Олимпийских игр с 1936 года. Регулярные чемпионаты мира по баскетболу среди мужчин проводятся с 1950 года, среди женщин — с 1953 года, а чемпионаты Европы — с 1935 года.</a:t>
            </a:r>
            <a:br>
              <a:rPr lang="ru-RU" sz="2800" dirty="0" smtClean="0">
                <a:solidFill>
                  <a:srgbClr val="FFFF00"/>
                </a:solidFill>
              </a:rPr>
            </a:br>
            <a:r>
              <a:rPr lang="ru-RU" sz="2800" dirty="0" smtClean="0">
                <a:solidFill>
                  <a:srgbClr val="FFFF00"/>
                </a:solidFill>
              </a:rPr>
              <a:t>В Европе проводятся международные клубные соревнования Евролига ULEB, Кубок Европы УЛЕБ, Кубок Вызова.</a:t>
            </a:r>
            <a:br>
              <a:rPr lang="ru-RU" sz="2800" dirty="0" smtClean="0">
                <a:solidFill>
                  <a:srgbClr val="FFFF00"/>
                </a:solidFill>
              </a:rPr>
            </a:br>
            <a:r>
              <a:rPr lang="ru-RU" sz="2800" dirty="0" smtClean="0">
                <a:solidFill>
                  <a:srgbClr val="FFFF00"/>
                </a:solidFill>
              </a:rPr>
              <a:t>Наибольшего развития игра достигла в США, где был организован один из сильнейших баскетбольных чемпионатов — чемпионат Национальной баскетбольной ассоциации (НБА).</a:t>
            </a:r>
            <a:endParaRPr lang="ru-RU" sz="2800" dirty="0">
              <a:solidFill>
                <a:srgbClr val="FFFF00"/>
              </a:solidFill>
            </a:endParaRPr>
          </a:p>
        </p:txBody>
      </p:sp>
    </p:spTree>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Greece-USA-Basketball-JPEG-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1121.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457200" y="0"/>
            <a:ext cx="8229600" cy="928670"/>
          </a:xfrm>
        </p:spPr>
        <p:txBody>
          <a:bodyPr/>
          <a:lstStyle/>
          <a:p>
            <a:r>
              <a:rPr lang="ru-RU" b="1" dirty="0" smtClean="0">
                <a:solidFill>
                  <a:srgbClr val="92D050"/>
                </a:solidFill>
              </a:rPr>
              <a:t>История баскетбола</a:t>
            </a:r>
            <a:endParaRPr lang="ru-RU" b="1" dirty="0">
              <a:solidFill>
                <a:srgbClr val="92D050"/>
              </a:solidFill>
            </a:endParaRPr>
          </a:p>
        </p:txBody>
      </p:sp>
      <p:sp>
        <p:nvSpPr>
          <p:cNvPr id="9" name="Прямоугольник 8"/>
          <p:cNvSpPr/>
          <p:nvPr/>
        </p:nvSpPr>
        <p:spPr>
          <a:xfrm>
            <a:off x="214282" y="1028342"/>
            <a:ext cx="8715436" cy="5493812"/>
          </a:xfrm>
          <a:prstGeom prst="rect">
            <a:avLst/>
          </a:prstGeom>
        </p:spPr>
        <p:txBody>
          <a:bodyPr wrap="square">
            <a:spAutoFit/>
          </a:bodyPr>
          <a:lstStyle/>
          <a:p>
            <a:pPr algn="ctr"/>
            <a:r>
              <a:rPr lang="ru-RU" sz="2700" dirty="0">
                <a:solidFill>
                  <a:srgbClr val="00B050"/>
                </a:solidFill>
              </a:rPr>
              <a:t>1 декабря 1891 года преподаватель колледжа  Молодёжной Христианской Ассоциации в Спрингфилде Джеймс </a:t>
            </a:r>
            <a:r>
              <a:rPr lang="ru-RU" sz="2700" dirty="0" err="1">
                <a:solidFill>
                  <a:srgbClr val="00B050"/>
                </a:solidFill>
              </a:rPr>
              <a:t>Нейсмит</a:t>
            </a:r>
            <a:r>
              <a:rPr lang="ru-RU" sz="2700" dirty="0">
                <a:solidFill>
                  <a:srgbClr val="00B050"/>
                </a:solidFill>
              </a:rPr>
              <a:t> привязал две корзины из-под персиков к перилам балкона спортивного зала и, разделив восемнадцать студентов на две команды, предложил им игру, смысл которой сводился к тому, чтобы забросить большее количество мячей в корзину соперников. Идея этой игры у него зародилась ещё в школьные годы, когда дети играли в старинную игру «</a:t>
            </a:r>
            <a:r>
              <a:rPr lang="ru-RU" sz="2700" dirty="0" err="1">
                <a:solidFill>
                  <a:srgbClr val="00B050"/>
                </a:solidFill>
              </a:rPr>
              <a:t>duck-on-a-rock</a:t>
            </a:r>
            <a:r>
              <a:rPr lang="ru-RU" sz="2700" dirty="0">
                <a:solidFill>
                  <a:srgbClr val="00B050"/>
                </a:solidFill>
              </a:rPr>
              <a:t>». Смысл этой популярной, в то время, игры заключался в следующем: подбрасывая небольшой камень, необходимо было поразить им вершину другого камня, большего по размеру.</a:t>
            </a:r>
          </a:p>
        </p:txBody>
      </p:sp>
    </p:spTree>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efault.jpe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asetball-126-bbl-0018.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457200" y="0"/>
            <a:ext cx="8229600" cy="571480"/>
          </a:xfrm>
        </p:spPr>
        <p:txBody>
          <a:bodyPr>
            <a:normAutofit fontScale="90000"/>
          </a:bodyPr>
          <a:lstStyle/>
          <a:p>
            <a:r>
              <a:rPr lang="ru-RU" dirty="0" smtClean="0">
                <a:solidFill>
                  <a:srgbClr val="00FF00"/>
                </a:solidFill>
              </a:rPr>
              <a:t>Правила игры</a:t>
            </a:r>
            <a:endParaRPr lang="ru-RU" dirty="0">
              <a:solidFill>
                <a:srgbClr val="00FF00"/>
              </a:solidFill>
            </a:endParaRPr>
          </a:p>
        </p:txBody>
      </p:sp>
      <p:sp>
        <p:nvSpPr>
          <p:cNvPr id="5" name="Прямоугольник 4"/>
          <p:cNvSpPr/>
          <p:nvPr/>
        </p:nvSpPr>
        <p:spPr>
          <a:xfrm>
            <a:off x="285720" y="428604"/>
            <a:ext cx="8572560" cy="6606184"/>
          </a:xfrm>
          <a:prstGeom prst="rect">
            <a:avLst/>
          </a:prstGeom>
        </p:spPr>
        <p:txBody>
          <a:bodyPr wrap="square">
            <a:spAutoFit/>
          </a:bodyPr>
          <a:lstStyle/>
          <a:p>
            <a:pPr algn="ctr"/>
            <a:r>
              <a:rPr lang="ru-RU" dirty="0" smtClean="0">
                <a:solidFill>
                  <a:srgbClr val="009644"/>
                </a:solidFill>
              </a:rPr>
              <a:t>Первые международные правила игры были приняты в 1932 году на первом конгрессе ФИБА, после этого они многократно корректировались и изменялись, последние значительные изменения были внесены в 1998 и 2004 годах. С 2004 года правила игры остаются неизменными. Правила игры несколько отличаются в НБА и чемпионатах.</a:t>
            </a:r>
          </a:p>
          <a:p>
            <a:pPr algn="ctr"/>
            <a:r>
              <a:rPr lang="ru-RU" dirty="0" smtClean="0">
                <a:solidFill>
                  <a:srgbClr val="009644"/>
                </a:solidFill>
              </a:rPr>
              <a:t>В баскетбол играют две команды, обычно по двенадцать человек, от каждой из которых на площадке одновременно присутствует пять игроков. Цель каждой команды в баскетболе — забросить мяч в корзину соперника и помешать другой команде овладеть мячом и забросить его в корзину своей команды.</a:t>
            </a:r>
          </a:p>
          <a:p>
            <a:pPr algn="ctr"/>
            <a:r>
              <a:rPr lang="ru-RU" dirty="0" smtClean="0">
                <a:solidFill>
                  <a:srgbClr val="009644"/>
                </a:solidFill>
              </a:rPr>
              <a:t>Мячом играют только руками. Бежать с мячом, не ударяя им в пол, преднамеренно бить по нему ногой, блокировать любой частью ноги или бить по нему кулаком является нарушением. Случайное же соприкосновение или касание мяча стопой или ногой не является нарушением.</a:t>
            </a:r>
          </a:p>
          <a:p>
            <a:pPr algn="ctr"/>
            <a:r>
              <a:rPr lang="ru-RU" dirty="0" smtClean="0">
                <a:solidFill>
                  <a:srgbClr val="009644"/>
                </a:solidFill>
              </a:rPr>
              <a:t>Победителем в баскетболе становится команда, которая по окончании игрового времени набрала большее количество очков. При равном счёте по окончании основного времени матча назначается </a:t>
            </a:r>
            <a:r>
              <a:rPr lang="ru-RU" dirty="0" err="1" smtClean="0">
                <a:solidFill>
                  <a:srgbClr val="009644"/>
                </a:solidFill>
              </a:rPr>
              <a:t>овертайм</a:t>
            </a:r>
            <a:r>
              <a:rPr lang="ru-RU" dirty="0" smtClean="0">
                <a:solidFill>
                  <a:srgbClr val="009644"/>
                </a:solidFill>
              </a:rPr>
              <a:t> (обычно пять минут дополнительного времени), в случае, если и по его окончании счёт будет равен, назначается второй, третий </a:t>
            </a:r>
            <a:r>
              <a:rPr lang="ru-RU" dirty="0" err="1" smtClean="0">
                <a:solidFill>
                  <a:srgbClr val="009644"/>
                </a:solidFill>
              </a:rPr>
              <a:t>овертайм</a:t>
            </a:r>
            <a:r>
              <a:rPr lang="ru-RU" dirty="0" smtClean="0">
                <a:solidFill>
                  <a:srgbClr val="009644"/>
                </a:solidFill>
              </a:rPr>
              <a:t> и т. д., до тех пор, пока не будет выявлен победитель матча.</a:t>
            </a:r>
          </a:p>
          <a:p>
            <a:pPr algn="ctr"/>
            <a:r>
              <a:rPr lang="ru-RU" dirty="0" smtClean="0">
                <a:solidFill>
                  <a:srgbClr val="009644"/>
                </a:solidFill>
              </a:rPr>
              <a:t>За одно попадание мяча в кольцо может быть засчитано разное количество очков:</a:t>
            </a:r>
          </a:p>
          <a:p>
            <a:pPr algn="ctr"/>
            <a:r>
              <a:rPr lang="ru-RU" dirty="0" smtClean="0">
                <a:solidFill>
                  <a:srgbClr val="009644"/>
                </a:solidFill>
              </a:rPr>
              <a:t>     1 очко — бросок со штрафной линии</a:t>
            </a:r>
          </a:p>
          <a:p>
            <a:pPr algn="ctr"/>
            <a:r>
              <a:rPr lang="ru-RU" dirty="0" smtClean="0">
                <a:solidFill>
                  <a:srgbClr val="009644"/>
                </a:solidFill>
              </a:rPr>
              <a:t>     2 очка — бросок со средней или близкой дистанции </a:t>
            </a:r>
          </a:p>
          <a:p>
            <a:pPr algn="ctr"/>
            <a:r>
              <a:rPr lang="ru-RU" dirty="0" smtClean="0">
                <a:solidFill>
                  <a:srgbClr val="009644"/>
                </a:solidFill>
              </a:rPr>
              <a:t>     3 очка — бросок из-за </a:t>
            </a:r>
            <a:r>
              <a:rPr lang="ru-RU" dirty="0" err="1" smtClean="0">
                <a:solidFill>
                  <a:srgbClr val="009644"/>
                </a:solidFill>
              </a:rPr>
              <a:t>трёхочковой</a:t>
            </a:r>
            <a:r>
              <a:rPr lang="ru-RU" dirty="0" smtClean="0">
                <a:solidFill>
                  <a:srgbClr val="009644"/>
                </a:solidFill>
              </a:rPr>
              <a:t> линии на расстоянии 6м 75см. </a:t>
            </a:r>
            <a:endParaRPr lang="ru-RU" dirty="0">
              <a:solidFill>
                <a:srgbClr val="009644"/>
              </a:solidFill>
            </a:endParaRPr>
          </a:p>
        </p:txBody>
      </p:sp>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193877279.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ransition>
    <p:diamond/>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841</Words>
  <Application>Microsoft Office PowerPoint</Application>
  <PresentationFormat>Экран (4:3)</PresentationFormat>
  <Paragraphs>36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Баскетбол</vt:lpstr>
      <vt:lpstr>Баскетбол - спортивная командная игра с мячом. В баскетбол играют две команды, каждая из которых состоит из пяти игроков. Цель каждой команды — забросить руками мяч в кольцо с сеткой соперника и помешать другой команде овладеть мячом и забросить его в свою корзину. Корзина находится на высоте 3,05 метра от пола. От каждой команды на площадке находится по 5 человек, всего в команде 12 человек, замены не ограничены. За мяч, заброшенный с ближней и средней дистанции, засчитывается 2 очка, с дальней— 3 очка. Штрафной бросок оценивается в одно очко. Стандартный размер баскетбольной площадки 28 метров в длину и 15 метров в ширину. </vt:lpstr>
      <vt:lpstr>Слайд 3</vt:lpstr>
      <vt:lpstr>Баскетбол входит в программу Олимпийских игр с 1936 года. Регулярные чемпионаты мира по баскетболу среди мужчин проводятся с 1950 года, среди женщин — с 1953 года, а чемпионаты Европы — с 1935 года. В Европе проводятся международные клубные соревнования Евролига ULEB, Кубок Европы УЛЕБ, Кубок Вызова. Наибольшего развития игра достигла в США, где был организован один из сильнейших баскетбольных чемпионатов — чемпионат Национальной баскетбольной ассоциации (НБА).</vt:lpstr>
      <vt:lpstr>Слайд 5</vt:lpstr>
      <vt:lpstr>История баскетбола</vt:lpstr>
      <vt:lpstr>Слайд 7</vt:lpstr>
      <vt:lpstr>Правила игры</vt:lpstr>
      <vt:lpstr>Слайд 9</vt:lpstr>
      <vt:lpstr>Игра официально начинается спорным броском в центральном круге, когда мяч правильно отбит одним из спорящих. Матч состоит из четырёх периодов по десять минут с перерывами по две минуты. Продолжительность перерыва между второй и третьей четвертями игры — пятнадцать минут. После большого перерыва команды должны поменяться корзинами. Игра может идти на открытой площадке и в зале высотой не менее 7 м. Размер поля — 28х15 м. Щит размером 180х105 см от стойки. От нижнего края щита до пола или грунта должно быть 275 см. Корзина представляет собой металлическое кольцо, обтянутое сеткой без дна. Она крепится на расстоянии 0,31 м от нижнего обреза щита. Установленная стандартами FIBA для мужских соревнований окружность мяча — 74,9—78 см, масса — 567—650 г (для женских соответственно 72,4—73,7 см и 510—567 г).</vt:lpstr>
      <vt:lpstr>Слайд 11</vt:lpstr>
      <vt:lpstr>Нарушения</vt:lpstr>
      <vt:lpstr>Слайд 13</vt:lpstr>
      <vt:lpstr>Фолы</vt:lpstr>
      <vt:lpstr>Слайд 15</vt:lpstr>
      <vt:lpstr>Каждый фол идет в счет командных фолов, за исключением технического фола, полученного тренером, официальным лицом команды или игроком на скамейке запасных. Персональный фол — фол, вследствие персонального контакта. Наказание: Если фол совершен на игроке, не находящемся в стадии броска, то: если команда не набрала 5 командных фолов или фол совершен игроком, команда которого владела мячом, то пострадавшая команда производит вбрасывание,в противном случае пострадавший игрок выполняет 2 штрафных. Если фол совершен на игроке, находящемся в стадии броска, то: если бросок был удачным, он засчитывается, и пострадавший игрок выполняет 1 штрафной,если бросок был неудачным, то пострадавший игрок выполняет такое количество штрафных бросков, сколько очков заработала бы команда будь бросок удачным.  </vt:lpstr>
      <vt:lpstr>Неспортивный фол — фол, совершенный вследствие контакта, при котором игрок не пытался сыграть мячом в рамках правил. Наказание: Если фол совершен на игроке, находящемся в стадии броска, то поступают так же, как и в случае персонального фола. Если фол совершен на игроке, не находящемся в стадии броска, то пострадавший игрок выполняет 2 броска. После выполнения штрафных бросков мяч вбрасывает пострадавшая команда из-за пределов площадки на продолжении центральной линии. Исключение составляют фолы, совершенные до начала первого периода. В этом случае после штрафных бросков проводится розыгрыш спорного броска. Если игрок в течение одного матча совершает 2 неспортивных фола, он должен быть дисквалифицирован. Дисквалифицирующий фол — это фол, вследствие вопиющего неспортивного поведения. Дисквалифицирующий фол может получить игрок, запасной, тренер или официальное лицо команды. Наказание: Количество штрафных и вбрасывание после них назначаются аналогично неспортивному фолу. Технический фол — фол, не вызванный контактом с соперником. Это может быть неуважение к судьям, сопернику, задержка игры, нарушения процедурного характера. Наказание: Любой игрок команды, не нарушившей правила, пробивает 2 штрафных броска. После выполнения бросков сбрасывание производится аналогично неспортивному. </vt:lpstr>
      <vt:lpstr>Презентацию выполнил: Дмитриев Н.И.  учитель физической культуры, имеющий  высшую квалификационную категорию.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Баскетбол</dc:title>
  <dc:creator>Светлана</dc:creator>
  <cp:lastModifiedBy>Admin</cp:lastModifiedBy>
  <cp:revision>44</cp:revision>
  <dcterms:created xsi:type="dcterms:W3CDTF">2010-12-05T09:04:04Z</dcterms:created>
  <dcterms:modified xsi:type="dcterms:W3CDTF">2013-01-23T16:53:59Z</dcterms:modified>
</cp:coreProperties>
</file>