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58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4660"/>
  </p:normalViewPr>
  <p:slideViewPr>
    <p:cSldViewPr>
      <p:cViewPr varScale="1">
        <p:scale>
          <a:sx n="65" d="100"/>
          <a:sy n="65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6E9A6-5775-41F5-9AB8-0399A9B81F7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32219832-69F5-43F2-95E6-FB4E187B5304}">
          <dgm:prSet phldrT="[Текст]" custT="1"/>
          <dgm:spPr/>
          <dgm:t>
            <a:bodyPr/>
            <a:lstStyle/>
            <a:p>
              <a:pPr algn="ctr"/>
              <a:r>
                <a:rPr lang="ru-RU" sz="1600" b="1" dirty="0" smtClean="0"/>
                <a:t>Модели тела- материальная  точка и абсолютно твердое тело. Определение  физических величин – координаты, скорости, ускорения. Закономерности прямолинейного равномерного  движения  точки: </a:t>
              </a:r>
            </a:p>
            <a:p>
              <a:pPr algn="ctr"/>
              <a:r>
                <a:rPr lang="en-US" sz="1600" b="1" i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v </a:t>
              </a:r>
              <a:r>
                <a:rPr lang="en-US" sz="1600" b="1" dirty="0" smtClean="0"/>
                <a:t> =</a:t>
              </a:r>
              <a:r>
                <a:rPr lang="en-US" sz="1600" b="1" dirty="0" err="1" smtClean="0"/>
                <a:t>const</a:t>
              </a:r>
              <a:r>
                <a:rPr lang="ru-RU" sz="1600" b="1" dirty="0" smtClean="0"/>
                <a:t>, </a:t>
              </a:r>
              <a:r>
                <a:rPr lang="en-US" sz="1600" b="1" dirty="0" smtClean="0"/>
                <a:t> x= x</a:t>
              </a:r>
              <a:r>
                <a:rPr lang="en-US" sz="1600" b="1" baseline="-25000" dirty="0" smtClean="0"/>
                <a:t>0</a:t>
              </a:r>
              <a:r>
                <a:rPr lang="en-US" sz="1600" b="1" dirty="0" smtClean="0"/>
                <a:t> +</a:t>
              </a:r>
              <a:r>
                <a:rPr lang="en-US" sz="1600" b="1" dirty="0" err="1" smtClean="0"/>
                <a:t>v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err="1" smtClean="0"/>
                <a:t>t</a:t>
              </a:r>
              <a:endParaRPr lang="ru-RU" sz="1600" b="1" dirty="0" smtClean="0"/>
            </a:p>
            <a:p>
              <a:pPr algn="ctr"/>
              <a:r>
                <a:rPr lang="ru-RU" sz="1600" b="1" dirty="0" smtClean="0"/>
                <a:t>МОДЕЛЬ</a:t>
              </a:r>
            </a:p>
            <a:p>
              <a:pPr algn="ctr"/>
              <a:r>
                <a:rPr lang="ru-RU" sz="1600" dirty="0" smtClean="0"/>
                <a:t>Закономерности прямолинейного  равноускоренного  движения точки:</a:t>
              </a:r>
              <a:r>
                <a:rPr lang="en-US" sz="1600" b="1" dirty="0" smtClean="0"/>
                <a:t>x</a:t>
              </a:r>
              <a:r>
                <a:rPr lang="en-US" sz="1600" b="1" dirty="0"/>
                <a:t>= x</a:t>
              </a:r>
              <a:r>
                <a:rPr lang="en-US" sz="1600" b="1" baseline="-25000" dirty="0"/>
                <a:t>0</a:t>
              </a:r>
              <a:r>
                <a:rPr lang="en-US" sz="1600" b="1" dirty="0"/>
                <a:t> +</a:t>
              </a:r>
              <a:r>
                <a:rPr lang="en-US" sz="1600" b="1" dirty="0" err="1" smtClean="0"/>
                <a:t>v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err="1" smtClean="0"/>
                <a:t>t</a:t>
              </a:r>
              <a:r>
                <a:rPr lang="ru-RU" sz="1600" b="1" dirty="0" smtClean="0"/>
                <a:t>+</a:t>
              </a:r>
              <a14:m>
                <m:oMath xmlns:m="http://schemas.openxmlformats.org/officeDocument/2006/math">
                  <m:f>
                    <m:fPr>
                      <m:ctrlPr>
                        <a:rPr lang="ru-RU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ru-RU" sz="1600" b="1" i="1" smtClean="0">
                          <a:latin typeface="Cambria Math"/>
                        </a:rPr>
                        <m:t>𝟏</m:t>
                      </m:r>
                    </m:num>
                    <m:den>
                      <m:r>
                        <a:rPr lang="ru-RU" sz="1600" b="1" i="1" smtClean="0">
                          <a:latin typeface="Cambria Math"/>
                        </a:rPr>
                        <m:t>𝟐</m:t>
                      </m:r>
                    </m:den>
                  </m:f>
                </m:oMath>
              </a14:m>
              <a:r>
                <a:rPr lang="en-US" sz="1600" b="1" dirty="0" smtClean="0"/>
                <a:t>a</a:t>
              </a:r>
              <a:r>
                <a:rPr lang="en-US" sz="1600" b="1" baseline="-25000" dirty="0" smtClean="0"/>
                <a:t>x</a:t>
              </a:r>
              <a:r>
                <a:rPr lang="en-US" sz="1600" b="1" dirty="0" smtClean="0"/>
                <a:t>t</a:t>
              </a:r>
              <a:r>
                <a:rPr lang="en-US" sz="1600" b="1" baseline="30000" dirty="0" smtClean="0"/>
                <a:t>2</a:t>
              </a:r>
              <a:r>
                <a:rPr lang="ru-RU" sz="1600" b="1" dirty="0" smtClean="0"/>
                <a:t>,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v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smtClean="0"/>
                <a:t>=v</a:t>
              </a:r>
              <a:r>
                <a:rPr lang="en-US" sz="1600" b="1" baseline="-25000" dirty="0" smtClean="0"/>
                <a:t>0x</a:t>
              </a:r>
              <a:r>
                <a:rPr lang="en-US" sz="1600" b="1" dirty="0" smtClean="0"/>
                <a:t> +</a:t>
              </a:r>
              <a:r>
                <a:rPr lang="en-US" sz="1600" b="1" dirty="0" err="1"/>
                <a:t>a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err="1" smtClean="0"/>
                <a:t>t</a:t>
              </a:r>
              <a:endParaRPr lang="ru-RU" sz="1600" dirty="0"/>
            </a:p>
          </dgm:t>
        </dgm:pt>
      </mc:Choice>
      <mc:Fallback xmlns="">
        <dgm:pt modelId="{32219832-69F5-43F2-95E6-FB4E187B5304}">
          <dgm:prSet phldrT="[Текст]" custT="1"/>
          <dgm:spPr/>
          <dgm:t>
            <a:bodyPr/>
            <a:lstStyle/>
            <a:p>
              <a:pPr algn="ctr"/>
              <a:r>
                <a:rPr lang="ru-RU" sz="1600" b="1" dirty="0" smtClean="0"/>
                <a:t>Модели тела- материальная  точка и абсолютно твердое тело. Определение  физических величин – координаты, скорости, ускорения. Закономерности прямолинейного равномерного  движения  точки: </a:t>
              </a:r>
            </a:p>
            <a:p>
              <a:pPr algn="ctr"/>
              <a:r>
                <a:rPr lang="en-US" sz="1600" b="1" i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v </a:t>
              </a:r>
              <a:r>
                <a:rPr lang="en-US" sz="1600" b="1" dirty="0" smtClean="0"/>
                <a:t> =</a:t>
              </a:r>
              <a:r>
                <a:rPr lang="en-US" sz="1600" b="1" dirty="0" err="1" smtClean="0"/>
                <a:t>const</a:t>
              </a:r>
              <a:r>
                <a:rPr lang="ru-RU" sz="1600" b="1" dirty="0" smtClean="0"/>
                <a:t>, </a:t>
              </a:r>
              <a:r>
                <a:rPr lang="en-US" sz="1600" b="1" dirty="0" smtClean="0"/>
                <a:t> x= x</a:t>
              </a:r>
              <a:r>
                <a:rPr lang="en-US" sz="1600" b="1" baseline="-25000" dirty="0" smtClean="0"/>
                <a:t>0</a:t>
              </a:r>
              <a:r>
                <a:rPr lang="en-US" sz="1600" b="1" dirty="0" smtClean="0"/>
                <a:t> +</a:t>
              </a:r>
              <a:r>
                <a:rPr lang="en-US" sz="1600" b="1" dirty="0" err="1" smtClean="0"/>
                <a:t>v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err="1" smtClean="0"/>
                <a:t>t</a:t>
              </a:r>
              <a:endParaRPr lang="ru-RU" sz="1600" b="1" dirty="0" smtClean="0"/>
            </a:p>
            <a:p>
              <a:pPr algn="ctr"/>
              <a:r>
                <a:rPr lang="ru-RU" sz="1600" b="1" dirty="0" smtClean="0"/>
                <a:t>МОДЕЛЬ</a:t>
              </a:r>
            </a:p>
            <a:p>
              <a:pPr algn="ctr"/>
              <a:r>
                <a:rPr lang="ru-RU" sz="1600" dirty="0" smtClean="0"/>
                <a:t>Закономерности прямолинейного  равноускоренного  движения точки:</a:t>
              </a:r>
              <a:r>
                <a:rPr lang="en-US" sz="1600" b="1" dirty="0" smtClean="0"/>
                <a:t>x</a:t>
              </a:r>
              <a:r>
                <a:rPr lang="en-US" sz="1600" b="1" dirty="0"/>
                <a:t>= x</a:t>
              </a:r>
              <a:r>
                <a:rPr lang="en-US" sz="1600" b="1" baseline="-25000" dirty="0"/>
                <a:t>0</a:t>
              </a:r>
              <a:r>
                <a:rPr lang="en-US" sz="1600" b="1" dirty="0"/>
                <a:t> +</a:t>
              </a:r>
              <a:r>
                <a:rPr lang="en-US" sz="1600" b="1" dirty="0" err="1" smtClean="0"/>
                <a:t>v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err="1" smtClean="0"/>
                <a:t>t</a:t>
              </a:r>
              <a:r>
                <a:rPr lang="ru-RU" sz="1600" b="1" dirty="0" smtClean="0"/>
                <a:t>+</a:t>
              </a:r>
              <a:r>
                <a:rPr lang="ru-RU" sz="1600" b="1" i="0" smtClean="0">
                  <a:latin typeface="Cambria Math"/>
                </a:rPr>
                <a:t>𝟏/𝟐</a:t>
              </a:r>
              <a:r>
                <a:rPr lang="en-US" sz="1600" b="1" dirty="0" smtClean="0"/>
                <a:t>a</a:t>
              </a:r>
              <a:r>
                <a:rPr lang="en-US" sz="1600" b="1" baseline="-25000" dirty="0" smtClean="0"/>
                <a:t>x</a:t>
              </a:r>
              <a:r>
                <a:rPr lang="en-US" sz="1600" b="1" dirty="0" smtClean="0"/>
                <a:t>t</a:t>
              </a:r>
              <a:r>
                <a:rPr lang="en-US" sz="1600" b="1" baseline="30000" dirty="0" smtClean="0"/>
                <a:t>2</a:t>
              </a:r>
              <a:r>
                <a:rPr lang="ru-RU" sz="1600" b="1" dirty="0" smtClean="0"/>
                <a:t>,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v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smtClean="0"/>
                <a:t>=v</a:t>
              </a:r>
              <a:r>
                <a:rPr lang="en-US" sz="1600" b="1" baseline="-25000" dirty="0" smtClean="0"/>
                <a:t>0x</a:t>
              </a:r>
              <a:r>
                <a:rPr lang="en-US" sz="1600" b="1" dirty="0" smtClean="0"/>
                <a:t> +</a:t>
              </a:r>
              <a:r>
                <a:rPr lang="en-US" sz="1600" b="1" dirty="0" err="1"/>
                <a:t>a</a:t>
              </a:r>
              <a:r>
                <a:rPr lang="en-US" sz="1600" b="1" baseline="-25000" dirty="0" err="1" smtClean="0"/>
                <a:t>x</a:t>
              </a:r>
              <a:r>
                <a:rPr lang="en-US" sz="1600" b="1" dirty="0" err="1" smtClean="0"/>
                <a:t>t</a:t>
              </a:r>
              <a:endParaRPr lang="ru-RU" sz="1600" dirty="0"/>
            </a:p>
          </dgm:t>
        </dgm:pt>
      </mc:Fallback>
    </mc:AlternateContent>
    <dgm:pt modelId="{0A1B5336-A966-4DB1-94DE-A67F91A39CA6}" type="parTrans" cxnId="{B1C5E1EA-29DB-4BC1-AE72-319AA41DAFB0}">
      <dgm:prSet/>
      <dgm:spPr/>
      <dgm:t>
        <a:bodyPr/>
        <a:lstStyle/>
        <a:p>
          <a:endParaRPr lang="ru-RU"/>
        </a:p>
      </dgm:t>
    </dgm:pt>
    <dgm:pt modelId="{56B36C3F-AE0A-42E5-842A-EFF3FA3B3129}" type="sibTrans" cxnId="{B1C5E1EA-29DB-4BC1-AE72-319AA41DAFB0}">
      <dgm:prSet/>
      <dgm:spPr/>
      <dgm:t>
        <a:bodyPr/>
        <a:lstStyle/>
        <a:p>
          <a:endParaRPr lang="ru-RU"/>
        </a:p>
      </dgm:t>
    </dgm:pt>
    <dgm:pt modelId="{77FB5AF3-5601-44AA-8104-1B0669B4C3C1}">
      <dgm:prSet custT="1"/>
      <dgm:spPr/>
      <dgm:t>
        <a:bodyPr/>
        <a:lstStyle/>
        <a:p>
          <a:pPr algn="ctr"/>
          <a:r>
            <a:rPr lang="ru-RU" sz="1400" b="1" dirty="0" smtClean="0"/>
            <a:t>Определение  макроскопического тела. Классификация движений тела: прямолинейное и криволинейное, равномерное и ускоренное</a:t>
          </a:r>
          <a:r>
            <a:rPr lang="en-US" sz="1400" b="1" dirty="0" smtClean="0"/>
            <a:t> </a:t>
          </a:r>
          <a:endParaRPr lang="ru-RU" sz="1400" b="1" dirty="0" smtClean="0"/>
        </a:p>
        <a:p>
          <a:pPr algn="ctr"/>
          <a:r>
            <a:rPr lang="ru-RU" sz="1600" b="1" dirty="0" smtClean="0"/>
            <a:t>ФАКТЫ</a:t>
          </a:r>
          <a:r>
            <a:rPr lang="en-US" sz="1600" b="1" dirty="0" smtClean="0"/>
            <a:t>    </a:t>
          </a:r>
          <a:r>
            <a:rPr lang="en-US" sz="1200" b="1" dirty="0" smtClean="0"/>
            <a:t>   </a:t>
          </a:r>
          <a:endParaRPr lang="ru-RU" sz="1200" b="1" dirty="0" smtClean="0"/>
        </a:p>
        <a:p>
          <a:pPr algn="ctr"/>
          <a:r>
            <a:rPr lang="en-US" sz="1600" b="1" dirty="0" smtClean="0"/>
            <a:t>           </a:t>
          </a:r>
          <a:r>
            <a:rPr lang="ru-RU" sz="1600" b="1" dirty="0" smtClean="0"/>
            <a:t>Определение системы отсчета </a:t>
          </a:r>
        </a:p>
      </dgm:t>
    </dgm:pt>
    <dgm:pt modelId="{61565C1A-62AB-4B9E-94B3-14E71B92229F}" type="parTrans" cxnId="{B12133E9-DAF6-4319-ABBC-5B771DA23924}">
      <dgm:prSet/>
      <dgm:spPr/>
      <dgm:t>
        <a:bodyPr/>
        <a:lstStyle/>
        <a:p>
          <a:endParaRPr lang="ru-RU"/>
        </a:p>
      </dgm:t>
    </dgm:pt>
    <dgm:pt modelId="{91FA1050-DDE3-4B64-8602-DF8F2F2FE7FE}" type="sibTrans" cxnId="{B12133E9-DAF6-4319-ABBC-5B771DA23924}">
      <dgm:prSet/>
      <dgm:spPr/>
      <dgm:t>
        <a:bodyPr/>
        <a:lstStyle/>
        <a:p>
          <a:endParaRPr lang="ru-RU"/>
        </a:p>
      </dgm:t>
    </dgm:pt>
    <dgm:pt modelId="{F0240871-FBDD-4365-80A0-9305CBE7384C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Описание свободного  падения.</a:t>
          </a:r>
        </a:p>
        <a:p>
          <a:pPr algn="ctr"/>
          <a:r>
            <a:rPr lang="ru-RU" sz="2000" b="1" dirty="0" smtClean="0"/>
            <a:t>СЛЕДСТВИЯ</a:t>
          </a:r>
        </a:p>
        <a:p>
          <a:pPr algn="ctr"/>
          <a:r>
            <a:rPr lang="ru-RU" sz="2000" b="1" dirty="0" smtClean="0"/>
            <a:t>Расчет характеристик  разных движений.</a:t>
          </a:r>
          <a:endParaRPr lang="ru-RU" sz="2000" b="1" dirty="0"/>
        </a:p>
      </dgm:t>
    </dgm:pt>
    <dgm:pt modelId="{B65E88A0-B807-4F75-B1C6-8CA661A4904F}" type="sibTrans" cxnId="{5C4396A9-9BD2-45B4-A466-1925CF2218F8}">
      <dgm:prSet/>
      <dgm:spPr/>
      <dgm:t>
        <a:bodyPr/>
        <a:lstStyle/>
        <a:p>
          <a:endParaRPr lang="ru-RU"/>
        </a:p>
      </dgm:t>
    </dgm:pt>
    <dgm:pt modelId="{A0494B89-65CB-490A-80AC-4B1E9E0EA221}" type="parTrans" cxnId="{5C4396A9-9BD2-45B4-A466-1925CF2218F8}">
      <dgm:prSet/>
      <dgm:spPr/>
      <dgm:t>
        <a:bodyPr/>
        <a:lstStyle/>
        <a:p>
          <a:endParaRPr lang="ru-RU"/>
        </a:p>
      </dgm:t>
    </dgm:pt>
    <dgm:pt modelId="{0E76A90A-C62E-4CA2-A5CE-36F166682FD0}" type="pres">
      <dgm:prSet presAssocID="{1416E9A6-5775-41F5-9AB8-0399A9B81F7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428510-4563-4EB5-97F2-8849F797D61B}" type="pres">
      <dgm:prSet presAssocID="{1416E9A6-5775-41F5-9AB8-0399A9B81F77}" presName="dummyMaxCanvas" presStyleCnt="0">
        <dgm:presLayoutVars/>
      </dgm:prSet>
      <dgm:spPr/>
    </dgm:pt>
    <dgm:pt modelId="{264F4670-D9AF-428A-8D82-F747D0965FC0}" type="pres">
      <dgm:prSet presAssocID="{1416E9A6-5775-41F5-9AB8-0399A9B81F77}" presName="ThreeNodes_1" presStyleLbl="node1" presStyleIdx="0" presStyleCnt="3" custScaleY="62547" custLinFactNeighborX="1006" custLinFactNeighborY="-18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E0AFD-E8ED-467C-BC40-6D18D14C8690}" type="pres">
      <dgm:prSet presAssocID="{1416E9A6-5775-41F5-9AB8-0399A9B81F77}" presName="ThreeNodes_2" presStyleLbl="node1" presStyleIdx="1" presStyleCnt="3" custScaleY="132210" custLinFactNeighborX="226" custLinFactNeighborY="-4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8DDF9-6313-4EC3-8016-D13F02934371}" type="pres">
      <dgm:prSet presAssocID="{1416E9A6-5775-41F5-9AB8-0399A9B81F77}" presName="ThreeNodes_3" presStyleLbl="node1" presStyleIdx="2" presStyleCnt="3" custScaleY="72285" custLinFactNeighborX="452" custLinFactNeighborY="3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BC64A-0E05-408B-8A2F-191237E4A767}" type="pres">
      <dgm:prSet presAssocID="{1416E9A6-5775-41F5-9AB8-0399A9B81F77}" presName="ThreeConn_1-2" presStyleLbl="fgAccFollowNode1" presStyleIdx="0" presStyleCnt="2" custLinFactNeighborX="5215" custLinFactNeighborY="-18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13871-E68C-4A1D-B0E3-D1FAD2658070}" type="pres">
      <dgm:prSet presAssocID="{1416E9A6-5775-41F5-9AB8-0399A9B81F7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CE648-557F-4EBC-9011-5FA44228AD37}" type="pres">
      <dgm:prSet presAssocID="{1416E9A6-5775-41F5-9AB8-0399A9B81F7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10E64-FF0D-4A6D-89ED-ADB4E6E226C6}" type="pres">
      <dgm:prSet presAssocID="{1416E9A6-5775-41F5-9AB8-0399A9B81F7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1794B-085A-4241-9348-DEF68ADD9496}" type="pres">
      <dgm:prSet presAssocID="{1416E9A6-5775-41F5-9AB8-0399A9B81F7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BDB35C-5415-4B1B-A319-7605BCF945A8}" type="presOf" srcId="{32219832-69F5-43F2-95E6-FB4E187B5304}" destId="{4E010E64-FF0D-4A6D-89ED-ADB4E6E226C6}" srcOrd="1" destOrd="0" presId="urn:microsoft.com/office/officeart/2005/8/layout/vProcess5"/>
    <dgm:cxn modelId="{7131195B-D14A-46AE-B992-1C61FAB4EFB2}" type="presOf" srcId="{56B36C3F-AE0A-42E5-842A-EFF3FA3B3129}" destId="{17A13871-E68C-4A1D-B0E3-D1FAD2658070}" srcOrd="0" destOrd="0" presId="urn:microsoft.com/office/officeart/2005/8/layout/vProcess5"/>
    <dgm:cxn modelId="{5C4396A9-9BD2-45B4-A466-1925CF2218F8}" srcId="{1416E9A6-5775-41F5-9AB8-0399A9B81F77}" destId="{F0240871-FBDD-4365-80A0-9305CBE7384C}" srcOrd="2" destOrd="0" parTransId="{A0494B89-65CB-490A-80AC-4B1E9E0EA221}" sibTransId="{B65E88A0-B807-4F75-B1C6-8CA661A4904F}"/>
    <dgm:cxn modelId="{45DC9F9B-9E7D-41AB-BA01-D595F9F2F8FC}" type="presOf" srcId="{F0240871-FBDD-4365-80A0-9305CBE7384C}" destId="{50C1794B-085A-4241-9348-DEF68ADD9496}" srcOrd="1" destOrd="0" presId="urn:microsoft.com/office/officeart/2005/8/layout/vProcess5"/>
    <dgm:cxn modelId="{B1C5E1EA-29DB-4BC1-AE72-319AA41DAFB0}" srcId="{1416E9A6-5775-41F5-9AB8-0399A9B81F77}" destId="{32219832-69F5-43F2-95E6-FB4E187B5304}" srcOrd="1" destOrd="0" parTransId="{0A1B5336-A966-4DB1-94DE-A67F91A39CA6}" sibTransId="{56B36C3F-AE0A-42E5-842A-EFF3FA3B3129}"/>
    <dgm:cxn modelId="{232C079C-98A6-409B-851A-ADAB2B2319FF}" type="presOf" srcId="{F0240871-FBDD-4365-80A0-9305CBE7384C}" destId="{8428DDF9-6313-4EC3-8016-D13F02934371}" srcOrd="0" destOrd="0" presId="urn:microsoft.com/office/officeart/2005/8/layout/vProcess5"/>
    <dgm:cxn modelId="{811CF33C-F5AF-4BD5-B40F-E1256B8F9EBE}" type="presOf" srcId="{77FB5AF3-5601-44AA-8104-1B0669B4C3C1}" destId="{139CE648-557F-4EBC-9011-5FA44228AD37}" srcOrd="1" destOrd="0" presId="urn:microsoft.com/office/officeart/2005/8/layout/vProcess5"/>
    <dgm:cxn modelId="{69A3C083-09A1-4AC2-AAC7-2724E48A1728}" type="presOf" srcId="{77FB5AF3-5601-44AA-8104-1B0669B4C3C1}" destId="{264F4670-D9AF-428A-8D82-F747D0965FC0}" srcOrd="0" destOrd="0" presId="urn:microsoft.com/office/officeart/2005/8/layout/vProcess5"/>
    <dgm:cxn modelId="{D3441CEC-3389-40D0-AFFB-6130FD3CFEE3}" type="presOf" srcId="{91FA1050-DDE3-4B64-8602-DF8F2F2FE7FE}" destId="{B14BC64A-0E05-408B-8A2F-191237E4A767}" srcOrd="0" destOrd="0" presId="urn:microsoft.com/office/officeart/2005/8/layout/vProcess5"/>
    <dgm:cxn modelId="{B12133E9-DAF6-4319-ABBC-5B771DA23924}" srcId="{1416E9A6-5775-41F5-9AB8-0399A9B81F77}" destId="{77FB5AF3-5601-44AA-8104-1B0669B4C3C1}" srcOrd="0" destOrd="0" parTransId="{61565C1A-62AB-4B9E-94B3-14E71B92229F}" sibTransId="{91FA1050-DDE3-4B64-8602-DF8F2F2FE7FE}"/>
    <dgm:cxn modelId="{D0BC9CB4-70BD-4885-A1B0-9961F76DD4C3}" type="presOf" srcId="{32219832-69F5-43F2-95E6-FB4E187B5304}" destId="{CD7E0AFD-E8ED-467C-BC40-6D18D14C8690}" srcOrd="0" destOrd="0" presId="urn:microsoft.com/office/officeart/2005/8/layout/vProcess5"/>
    <dgm:cxn modelId="{97E2B8DC-9F0E-450B-A25E-83529F4D21E6}" type="presOf" srcId="{1416E9A6-5775-41F5-9AB8-0399A9B81F77}" destId="{0E76A90A-C62E-4CA2-A5CE-36F166682FD0}" srcOrd="0" destOrd="0" presId="urn:microsoft.com/office/officeart/2005/8/layout/vProcess5"/>
    <dgm:cxn modelId="{A89B597F-A567-408D-BA72-C62867119CFB}" type="presParOf" srcId="{0E76A90A-C62E-4CA2-A5CE-36F166682FD0}" destId="{1E428510-4563-4EB5-97F2-8849F797D61B}" srcOrd="0" destOrd="0" presId="urn:microsoft.com/office/officeart/2005/8/layout/vProcess5"/>
    <dgm:cxn modelId="{DA5AE48D-C338-49E7-BE38-805BD576D021}" type="presParOf" srcId="{0E76A90A-C62E-4CA2-A5CE-36F166682FD0}" destId="{264F4670-D9AF-428A-8D82-F747D0965FC0}" srcOrd="1" destOrd="0" presId="urn:microsoft.com/office/officeart/2005/8/layout/vProcess5"/>
    <dgm:cxn modelId="{0C2AE37E-2C4B-4D6B-BA90-9DF2767298F3}" type="presParOf" srcId="{0E76A90A-C62E-4CA2-A5CE-36F166682FD0}" destId="{CD7E0AFD-E8ED-467C-BC40-6D18D14C8690}" srcOrd="2" destOrd="0" presId="urn:microsoft.com/office/officeart/2005/8/layout/vProcess5"/>
    <dgm:cxn modelId="{A2897540-964B-4D98-BB86-60F1D5FAFAC8}" type="presParOf" srcId="{0E76A90A-C62E-4CA2-A5CE-36F166682FD0}" destId="{8428DDF9-6313-4EC3-8016-D13F02934371}" srcOrd="3" destOrd="0" presId="urn:microsoft.com/office/officeart/2005/8/layout/vProcess5"/>
    <dgm:cxn modelId="{BBCC78D4-17F1-42D7-9AE7-43AF0AA97AFE}" type="presParOf" srcId="{0E76A90A-C62E-4CA2-A5CE-36F166682FD0}" destId="{B14BC64A-0E05-408B-8A2F-191237E4A767}" srcOrd="4" destOrd="0" presId="urn:microsoft.com/office/officeart/2005/8/layout/vProcess5"/>
    <dgm:cxn modelId="{CBEBD6B8-E43C-416E-9A07-C24765AEFB9B}" type="presParOf" srcId="{0E76A90A-C62E-4CA2-A5CE-36F166682FD0}" destId="{17A13871-E68C-4A1D-B0E3-D1FAD2658070}" srcOrd="5" destOrd="0" presId="urn:microsoft.com/office/officeart/2005/8/layout/vProcess5"/>
    <dgm:cxn modelId="{0397FA31-AABE-4767-8566-4793F78D405E}" type="presParOf" srcId="{0E76A90A-C62E-4CA2-A5CE-36F166682FD0}" destId="{139CE648-557F-4EBC-9011-5FA44228AD37}" srcOrd="6" destOrd="0" presId="urn:microsoft.com/office/officeart/2005/8/layout/vProcess5"/>
    <dgm:cxn modelId="{6E4F2413-E184-4C6B-8B65-74B051EF0350}" type="presParOf" srcId="{0E76A90A-C62E-4CA2-A5CE-36F166682FD0}" destId="{4E010E64-FF0D-4A6D-89ED-ADB4E6E226C6}" srcOrd="7" destOrd="0" presId="urn:microsoft.com/office/officeart/2005/8/layout/vProcess5"/>
    <dgm:cxn modelId="{58806926-B7A7-4FA1-A5B5-F0C25263B032}" type="presParOf" srcId="{0E76A90A-C62E-4CA2-A5CE-36F166682FD0}" destId="{50C1794B-085A-4241-9348-DEF68ADD949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16E9A6-5775-41F5-9AB8-0399A9B81F7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219832-69F5-43F2-95E6-FB4E187B5304}">
      <dgm:prSet phldrT="[Текст]" custT="1"/>
      <dgm:spPr>
        <a:blipFill rotWithShape="1">
          <a:blip xmlns:r="http://schemas.openxmlformats.org/officeDocument/2006/relationships" r:embed="rId2"/>
          <a:stretch>
            <a:fillRect t="-238" b="-1663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A1B5336-A966-4DB1-94DE-A67F91A39CA6}" type="parTrans" cxnId="{B1C5E1EA-29DB-4BC1-AE72-319AA41DAFB0}">
      <dgm:prSet/>
      <dgm:spPr/>
      <dgm:t>
        <a:bodyPr/>
        <a:lstStyle/>
        <a:p>
          <a:endParaRPr lang="ru-RU"/>
        </a:p>
      </dgm:t>
    </dgm:pt>
    <dgm:pt modelId="{56B36C3F-AE0A-42E5-842A-EFF3FA3B3129}" type="sibTrans" cxnId="{B1C5E1EA-29DB-4BC1-AE72-319AA41DAFB0}">
      <dgm:prSet/>
      <dgm:spPr/>
      <dgm:t>
        <a:bodyPr/>
        <a:lstStyle/>
        <a:p>
          <a:endParaRPr lang="ru-RU"/>
        </a:p>
      </dgm:t>
    </dgm:pt>
    <dgm:pt modelId="{77FB5AF3-5601-44AA-8104-1B0669B4C3C1}">
      <dgm:prSet custT="1"/>
      <dgm:spPr/>
      <dgm:t>
        <a:bodyPr/>
        <a:lstStyle/>
        <a:p>
          <a:pPr algn="ctr"/>
          <a:r>
            <a:rPr lang="ru-RU" sz="1400" b="1" dirty="0" smtClean="0"/>
            <a:t>Определение  макроскопического тела. Классификация движений тела: прямолинейное и криволинейное, равномерное и ускоренное</a:t>
          </a:r>
          <a:r>
            <a:rPr lang="en-US" sz="1400" b="1" dirty="0" smtClean="0"/>
            <a:t> </a:t>
          </a:r>
          <a:endParaRPr lang="ru-RU" sz="1400" b="1" dirty="0" smtClean="0"/>
        </a:p>
        <a:p>
          <a:pPr algn="ctr"/>
          <a:r>
            <a:rPr lang="ru-RU" sz="1600" b="1" dirty="0" smtClean="0"/>
            <a:t>ФАКТЫ</a:t>
          </a:r>
          <a:r>
            <a:rPr lang="en-US" sz="1600" b="1" dirty="0" smtClean="0"/>
            <a:t>    </a:t>
          </a:r>
          <a:r>
            <a:rPr lang="en-US" sz="1200" b="1" dirty="0" smtClean="0"/>
            <a:t>   </a:t>
          </a:r>
          <a:endParaRPr lang="ru-RU" sz="1200" b="1" dirty="0" smtClean="0"/>
        </a:p>
        <a:p>
          <a:pPr algn="ctr"/>
          <a:r>
            <a:rPr lang="en-US" sz="1600" b="1" dirty="0" smtClean="0"/>
            <a:t>           </a:t>
          </a:r>
          <a:r>
            <a:rPr lang="ru-RU" sz="1600" b="1" dirty="0" smtClean="0"/>
            <a:t>Определение системы отсчета </a:t>
          </a:r>
          <a:endParaRPr lang="ru-RU" sz="1600" b="1" dirty="0" smtClean="0"/>
        </a:p>
      </dgm:t>
    </dgm:pt>
    <dgm:pt modelId="{61565C1A-62AB-4B9E-94B3-14E71B92229F}" type="parTrans" cxnId="{B12133E9-DAF6-4319-ABBC-5B771DA23924}">
      <dgm:prSet/>
      <dgm:spPr/>
      <dgm:t>
        <a:bodyPr/>
        <a:lstStyle/>
        <a:p>
          <a:endParaRPr lang="ru-RU"/>
        </a:p>
      </dgm:t>
    </dgm:pt>
    <dgm:pt modelId="{91FA1050-DDE3-4B64-8602-DF8F2F2FE7FE}" type="sibTrans" cxnId="{B12133E9-DAF6-4319-ABBC-5B771DA23924}">
      <dgm:prSet/>
      <dgm:spPr/>
      <dgm:t>
        <a:bodyPr/>
        <a:lstStyle/>
        <a:p>
          <a:endParaRPr lang="ru-RU"/>
        </a:p>
      </dgm:t>
    </dgm:pt>
    <dgm:pt modelId="{F0240871-FBDD-4365-80A0-9305CBE7384C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Описание свободного  падения.</a:t>
          </a:r>
        </a:p>
        <a:p>
          <a:pPr algn="ctr"/>
          <a:r>
            <a:rPr lang="ru-RU" sz="2000" b="1" dirty="0" smtClean="0"/>
            <a:t>СЛЕДСТВИЯ</a:t>
          </a:r>
        </a:p>
        <a:p>
          <a:pPr algn="ctr"/>
          <a:r>
            <a:rPr lang="ru-RU" sz="2000" b="1" dirty="0" smtClean="0"/>
            <a:t>Расчет характеристик  разных движений.</a:t>
          </a:r>
          <a:endParaRPr lang="ru-RU" sz="2000" b="1" dirty="0"/>
        </a:p>
      </dgm:t>
    </dgm:pt>
    <dgm:pt modelId="{B65E88A0-B807-4F75-B1C6-8CA661A4904F}" type="sibTrans" cxnId="{5C4396A9-9BD2-45B4-A466-1925CF2218F8}">
      <dgm:prSet/>
      <dgm:spPr/>
      <dgm:t>
        <a:bodyPr/>
        <a:lstStyle/>
        <a:p>
          <a:endParaRPr lang="ru-RU"/>
        </a:p>
      </dgm:t>
    </dgm:pt>
    <dgm:pt modelId="{A0494B89-65CB-490A-80AC-4B1E9E0EA221}" type="parTrans" cxnId="{5C4396A9-9BD2-45B4-A466-1925CF2218F8}">
      <dgm:prSet/>
      <dgm:spPr/>
      <dgm:t>
        <a:bodyPr/>
        <a:lstStyle/>
        <a:p>
          <a:endParaRPr lang="ru-RU"/>
        </a:p>
      </dgm:t>
    </dgm:pt>
    <dgm:pt modelId="{0E76A90A-C62E-4CA2-A5CE-36F166682FD0}" type="pres">
      <dgm:prSet presAssocID="{1416E9A6-5775-41F5-9AB8-0399A9B81F77}" presName="outerComposite" presStyleCnt="0">
        <dgm:presLayoutVars>
          <dgm:chMax val="5"/>
          <dgm:dir/>
          <dgm:resizeHandles val="exact"/>
        </dgm:presLayoutVars>
      </dgm:prSet>
      <dgm:spPr/>
    </dgm:pt>
    <dgm:pt modelId="{1E428510-4563-4EB5-97F2-8849F797D61B}" type="pres">
      <dgm:prSet presAssocID="{1416E9A6-5775-41F5-9AB8-0399A9B81F77}" presName="dummyMaxCanvas" presStyleCnt="0">
        <dgm:presLayoutVars/>
      </dgm:prSet>
      <dgm:spPr/>
    </dgm:pt>
    <dgm:pt modelId="{264F4670-D9AF-428A-8D82-F747D0965FC0}" type="pres">
      <dgm:prSet presAssocID="{1416E9A6-5775-41F5-9AB8-0399A9B81F77}" presName="ThreeNodes_1" presStyleLbl="node1" presStyleIdx="0" presStyleCnt="3" custScaleY="62547" custLinFactNeighborX="1006" custLinFactNeighborY="-18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E0AFD-E8ED-467C-BC40-6D18D14C8690}" type="pres">
      <dgm:prSet presAssocID="{1416E9A6-5775-41F5-9AB8-0399A9B81F77}" presName="ThreeNodes_2" presStyleLbl="node1" presStyleIdx="1" presStyleCnt="3" custScaleY="132210" custLinFactNeighborX="226" custLinFactNeighborY="-4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8DDF9-6313-4EC3-8016-D13F02934371}" type="pres">
      <dgm:prSet presAssocID="{1416E9A6-5775-41F5-9AB8-0399A9B81F77}" presName="ThreeNodes_3" presStyleLbl="node1" presStyleIdx="2" presStyleCnt="3" custScaleY="72285" custLinFactNeighborX="452" custLinFactNeighborY="3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BC64A-0E05-408B-8A2F-191237E4A767}" type="pres">
      <dgm:prSet presAssocID="{1416E9A6-5775-41F5-9AB8-0399A9B81F77}" presName="ThreeConn_1-2" presStyleLbl="fgAccFollowNode1" presStyleIdx="0" presStyleCnt="2" custLinFactNeighborX="5215" custLinFactNeighborY="-18712">
        <dgm:presLayoutVars>
          <dgm:bulletEnabled val="1"/>
        </dgm:presLayoutVars>
      </dgm:prSet>
      <dgm:spPr/>
    </dgm:pt>
    <dgm:pt modelId="{17A13871-E68C-4A1D-B0E3-D1FAD2658070}" type="pres">
      <dgm:prSet presAssocID="{1416E9A6-5775-41F5-9AB8-0399A9B81F77}" presName="ThreeConn_2-3" presStyleLbl="fgAccFollowNode1" presStyleIdx="1" presStyleCnt="2">
        <dgm:presLayoutVars>
          <dgm:bulletEnabled val="1"/>
        </dgm:presLayoutVars>
      </dgm:prSet>
      <dgm:spPr/>
    </dgm:pt>
    <dgm:pt modelId="{139CE648-557F-4EBC-9011-5FA44228AD37}" type="pres">
      <dgm:prSet presAssocID="{1416E9A6-5775-41F5-9AB8-0399A9B81F7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10E64-FF0D-4A6D-89ED-ADB4E6E226C6}" type="pres">
      <dgm:prSet presAssocID="{1416E9A6-5775-41F5-9AB8-0399A9B81F7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1794B-085A-4241-9348-DEF68ADD9496}" type="pres">
      <dgm:prSet presAssocID="{1416E9A6-5775-41F5-9AB8-0399A9B81F7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396A9-9BD2-45B4-A466-1925CF2218F8}" srcId="{1416E9A6-5775-41F5-9AB8-0399A9B81F77}" destId="{F0240871-FBDD-4365-80A0-9305CBE7384C}" srcOrd="2" destOrd="0" parTransId="{A0494B89-65CB-490A-80AC-4B1E9E0EA221}" sibTransId="{B65E88A0-B807-4F75-B1C6-8CA661A4904F}"/>
    <dgm:cxn modelId="{45DC9F9B-9E7D-41AB-BA01-D595F9F2F8FC}" type="presOf" srcId="{F0240871-FBDD-4365-80A0-9305CBE7384C}" destId="{50C1794B-085A-4241-9348-DEF68ADD9496}" srcOrd="1" destOrd="0" presId="urn:microsoft.com/office/officeart/2005/8/layout/vProcess5"/>
    <dgm:cxn modelId="{B1C5E1EA-29DB-4BC1-AE72-319AA41DAFB0}" srcId="{1416E9A6-5775-41F5-9AB8-0399A9B81F77}" destId="{32219832-69F5-43F2-95E6-FB4E187B5304}" srcOrd="1" destOrd="0" parTransId="{0A1B5336-A966-4DB1-94DE-A67F91A39CA6}" sibTransId="{56B36C3F-AE0A-42E5-842A-EFF3FA3B3129}"/>
    <dgm:cxn modelId="{D0BC9CB4-70BD-4885-A1B0-9961F76DD4C3}" type="presOf" srcId="{32219832-69F5-43F2-95E6-FB4E187B5304}" destId="{CD7E0AFD-E8ED-467C-BC40-6D18D14C8690}" srcOrd="0" destOrd="0" presId="urn:microsoft.com/office/officeart/2005/8/layout/vProcess5"/>
    <dgm:cxn modelId="{811CF33C-F5AF-4BD5-B40F-E1256B8F9EBE}" type="presOf" srcId="{77FB5AF3-5601-44AA-8104-1B0669B4C3C1}" destId="{139CE648-557F-4EBC-9011-5FA44228AD37}" srcOrd="1" destOrd="0" presId="urn:microsoft.com/office/officeart/2005/8/layout/vProcess5"/>
    <dgm:cxn modelId="{97E2B8DC-9F0E-450B-A25E-83529F4D21E6}" type="presOf" srcId="{1416E9A6-5775-41F5-9AB8-0399A9B81F77}" destId="{0E76A90A-C62E-4CA2-A5CE-36F166682FD0}" srcOrd="0" destOrd="0" presId="urn:microsoft.com/office/officeart/2005/8/layout/vProcess5"/>
    <dgm:cxn modelId="{5BBDB35C-5415-4B1B-A319-7605BCF945A8}" type="presOf" srcId="{32219832-69F5-43F2-95E6-FB4E187B5304}" destId="{4E010E64-FF0D-4A6D-89ED-ADB4E6E226C6}" srcOrd="1" destOrd="0" presId="urn:microsoft.com/office/officeart/2005/8/layout/vProcess5"/>
    <dgm:cxn modelId="{232C079C-98A6-409B-851A-ADAB2B2319FF}" type="presOf" srcId="{F0240871-FBDD-4365-80A0-9305CBE7384C}" destId="{8428DDF9-6313-4EC3-8016-D13F02934371}" srcOrd="0" destOrd="0" presId="urn:microsoft.com/office/officeart/2005/8/layout/vProcess5"/>
    <dgm:cxn modelId="{69A3C083-09A1-4AC2-AAC7-2724E48A1728}" type="presOf" srcId="{77FB5AF3-5601-44AA-8104-1B0669B4C3C1}" destId="{264F4670-D9AF-428A-8D82-F747D0965FC0}" srcOrd="0" destOrd="0" presId="urn:microsoft.com/office/officeart/2005/8/layout/vProcess5"/>
    <dgm:cxn modelId="{B12133E9-DAF6-4319-ABBC-5B771DA23924}" srcId="{1416E9A6-5775-41F5-9AB8-0399A9B81F77}" destId="{77FB5AF3-5601-44AA-8104-1B0669B4C3C1}" srcOrd="0" destOrd="0" parTransId="{61565C1A-62AB-4B9E-94B3-14E71B92229F}" sibTransId="{91FA1050-DDE3-4B64-8602-DF8F2F2FE7FE}"/>
    <dgm:cxn modelId="{D3441CEC-3389-40D0-AFFB-6130FD3CFEE3}" type="presOf" srcId="{91FA1050-DDE3-4B64-8602-DF8F2F2FE7FE}" destId="{B14BC64A-0E05-408B-8A2F-191237E4A767}" srcOrd="0" destOrd="0" presId="urn:microsoft.com/office/officeart/2005/8/layout/vProcess5"/>
    <dgm:cxn modelId="{7131195B-D14A-46AE-B992-1C61FAB4EFB2}" type="presOf" srcId="{56B36C3F-AE0A-42E5-842A-EFF3FA3B3129}" destId="{17A13871-E68C-4A1D-B0E3-D1FAD2658070}" srcOrd="0" destOrd="0" presId="urn:microsoft.com/office/officeart/2005/8/layout/vProcess5"/>
    <dgm:cxn modelId="{A89B597F-A567-408D-BA72-C62867119CFB}" type="presParOf" srcId="{0E76A90A-C62E-4CA2-A5CE-36F166682FD0}" destId="{1E428510-4563-4EB5-97F2-8849F797D61B}" srcOrd="0" destOrd="0" presId="urn:microsoft.com/office/officeart/2005/8/layout/vProcess5"/>
    <dgm:cxn modelId="{DA5AE48D-C338-49E7-BE38-805BD576D021}" type="presParOf" srcId="{0E76A90A-C62E-4CA2-A5CE-36F166682FD0}" destId="{264F4670-D9AF-428A-8D82-F747D0965FC0}" srcOrd="1" destOrd="0" presId="urn:microsoft.com/office/officeart/2005/8/layout/vProcess5"/>
    <dgm:cxn modelId="{0C2AE37E-2C4B-4D6B-BA90-9DF2767298F3}" type="presParOf" srcId="{0E76A90A-C62E-4CA2-A5CE-36F166682FD0}" destId="{CD7E0AFD-E8ED-467C-BC40-6D18D14C8690}" srcOrd="2" destOrd="0" presId="urn:microsoft.com/office/officeart/2005/8/layout/vProcess5"/>
    <dgm:cxn modelId="{A2897540-964B-4D98-BB86-60F1D5FAFAC8}" type="presParOf" srcId="{0E76A90A-C62E-4CA2-A5CE-36F166682FD0}" destId="{8428DDF9-6313-4EC3-8016-D13F02934371}" srcOrd="3" destOrd="0" presId="urn:microsoft.com/office/officeart/2005/8/layout/vProcess5"/>
    <dgm:cxn modelId="{BBCC78D4-17F1-42D7-9AE7-43AF0AA97AFE}" type="presParOf" srcId="{0E76A90A-C62E-4CA2-A5CE-36F166682FD0}" destId="{B14BC64A-0E05-408B-8A2F-191237E4A767}" srcOrd="4" destOrd="0" presId="urn:microsoft.com/office/officeart/2005/8/layout/vProcess5"/>
    <dgm:cxn modelId="{CBEBD6B8-E43C-416E-9A07-C24765AEFB9B}" type="presParOf" srcId="{0E76A90A-C62E-4CA2-A5CE-36F166682FD0}" destId="{17A13871-E68C-4A1D-B0E3-D1FAD2658070}" srcOrd="5" destOrd="0" presId="urn:microsoft.com/office/officeart/2005/8/layout/vProcess5"/>
    <dgm:cxn modelId="{0397FA31-AABE-4767-8566-4793F78D405E}" type="presParOf" srcId="{0E76A90A-C62E-4CA2-A5CE-36F166682FD0}" destId="{139CE648-557F-4EBC-9011-5FA44228AD37}" srcOrd="6" destOrd="0" presId="urn:microsoft.com/office/officeart/2005/8/layout/vProcess5"/>
    <dgm:cxn modelId="{6E4F2413-E184-4C6B-8B65-74B051EF0350}" type="presParOf" srcId="{0E76A90A-C62E-4CA2-A5CE-36F166682FD0}" destId="{4E010E64-FF0D-4A6D-89ED-ADB4E6E226C6}" srcOrd="7" destOrd="0" presId="urn:microsoft.com/office/officeart/2005/8/layout/vProcess5"/>
    <dgm:cxn modelId="{58806926-B7A7-4FA1-A5B5-F0C25263B032}" type="presParOf" srcId="{0E76A90A-C62E-4CA2-A5CE-36F166682FD0}" destId="{50C1794B-085A-4241-9348-DEF68ADD949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F4670-D9AF-428A-8D82-F747D0965FC0}">
      <dsp:nvSpPr>
        <dsp:cNvPr id="0" name=""/>
        <dsp:cNvSpPr/>
      </dsp:nvSpPr>
      <dsp:spPr>
        <a:xfrm>
          <a:off x="72041" y="0"/>
          <a:ext cx="7161195" cy="1202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Определение  макроскопического тела. Классификация движений тела: прямолинейное и криволинейное, равномерное и ускоренное</a:t>
          </a:r>
          <a:r>
            <a:rPr lang="en-US" sz="1400" b="1" kern="1200" dirty="0" smtClean="0"/>
            <a:t> </a:t>
          </a: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ФАКТЫ</a:t>
          </a:r>
          <a:r>
            <a:rPr lang="en-US" sz="1600" b="1" kern="1200" dirty="0" smtClean="0"/>
            <a:t>    </a:t>
          </a:r>
          <a:r>
            <a:rPr lang="en-US" sz="1200" b="1" kern="1200" dirty="0" smtClean="0"/>
            <a:t>   </a:t>
          </a:r>
          <a:endParaRPr lang="ru-RU" sz="12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         </a:t>
          </a:r>
          <a:r>
            <a:rPr lang="ru-RU" sz="1600" b="1" kern="1200" dirty="0" smtClean="0"/>
            <a:t>Определение системы отсчета </a:t>
          </a:r>
        </a:p>
      </dsp:txBody>
      <dsp:txXfrm>
        <a:off x="107262" y="35221"/>
        <a:ext cx="5128726" cy="1132095"/>
      </dsp:txXfrm>
    </dsp:sp>
    <dsp:sp modelId="{CD7E0AFD-E8ED-467C-BC40-6D18D14C8690}">
      <dsp:nvSpPr>
        <dsp:cNvPr id="0" name=""/>
        <dsp:cNvSpPr/>
      </dsp:nvSpPr>
      <dsp:spPr>
        <a:xfrm>
          <a:off x="648054" y="1850605"/>
          <a:ext cx="7161195" cy="2541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Модели тела- материальная  точка и абсолютно твердое тело. Определение  физических величин – координаты, скорости, ускорения. Закономерности прямолинейного равномерного  движения  точки: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v </a:t>
          </a:r>
          <a:r>
            <a:rPr lang="en-US" sz="1600" b="1" kern="1200" dirty="0" smtClean="0"/>
            <a:t> =</a:t>
          </a:r>
          <a:r>
            <a:rPr lang="en-US" sz="1600" b="1" kern="1200" dirty="0" err="1" smtClean="0"/>
            <a:t>const</a:t>
          </a:r>
          <a:r>
            <a:rPr lang="ru-RU" sz="1600" b="1" kern="1200" dirty="0" smtClean="0"/>
            <a:t>, </a:t>
          </a:r>
          <a:r>
            <a:rPr lang="en-US" sz="1600" b="1" kern="1200" dirty="0" smtClean="0"/>
            <a:t> x= x</a:t>
          </a:r>
          <a:r>
            <a:rPr lang="en-US" sz="1600" b="1" kern="1200" baseline="-25000" dirty="0" smtClean="0"/>
            <a:t>0</a:t>
          </a:r>
          <a:r>
            <a:rPr lang="en-US" sz="1600" b="1" kern="1200" dirty="0" smtClean="0"/>
            <a:t> +</a:t>
          </a:r>
          <a:r>
            <a:rPr lang="en-US" sz="1600" b="1" kern="1200" dirty="0" err="1" smtClean="0"/>
            <a:t>v</a:t>
          </a:r>
          <a:r>
            <a:rPr lang="en-US" sz="1600" b="1" kern="1200" baseline="-25000" dirty="0" err="1" smtClean="0"/>
            <a:t>x</a:t>
          </a:r>
          <a:r>
            <a:rPr lang="en-US" sz="1600" b="1" kern="1200" dirty="0" err="1" smtClean="0"/>
            <a:t>t</a:t>
          </a: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МОДЕЛЬ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Закономерности прямолинейного  равноускоренного  движения точки:</a:t>
          </a:r>
          <a:r>
            <a:rPr lang="en-US" sz="1600" b="1" kern="1200" dirty="0" smtClean="0"/>
            <a:t>x</a:t>
          </a:r>
          <a:r>
            <a:rPr lang="en-US" sz="1600" b="1" kern="1200" dirty="0"/>
            <a:t>= x</a:t>
          </a:r>
          <a:r>
            <a:rPr lang="en-US" sz="1600" b="1" kern="1200" baseline="-25000" dirty="0"/>
            <a:t>0</a:t>
          </a:r>
          <a:r>
            <a:rPr lang="en-US" sz="1600" b="1" kern="1200" dirty="0"/>
            <a:t> +</a:t>
          </a:r>
          <a:r>
            <a:rPr lang="en-US" sz="1600" b="1" kern="1200" dirty="0" err="1" smtClean="0"/>
            <a:t>v</a:t>
          </a:r>
          <a:r>
            <a:rPr lang="en-US" sz="1600" b="1" kern="1200" baseline="-25000" dirty="0" err="1" smtClean="0"/>
            <a:t>x</a:t>
          </a:r>
          <a:r>
            <a:rPr lang="en-US" sz="1600" b="1" kern="1200" dirty="0" err="1" smtClean="0"/>
            <a:t>t</a:t>
          </a:r>
          <a:r>
            <a:rPr lang="ru-RU" sz="1600" b="1" kern="1200" dirty="0" smtClean="0"/>
            <a:t>+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ru-RU" sz="1600" b="1" i="1" kern="1200" smtClean="0">
                      <a:latin typeface="Cambria Math"/>
                    </a:rPr>
                  </m:ctrlPr>
                </m:fPr>
                <m:num>
                  <m:r>
                    <a:rPr lang="ru-RU" sz="1600" b="1" i="1" kern="1200" smtClean="0">
                      <a:latin typeface="Cambria Math"/>
                    </a:rPr>
                    <m:t>𝟏</m:t>
                  </m:r>
                </m:num>
                <m:den>
                  <m:r>
                    <a:rPr lang="ru-RU" sz="1600" b="1" i="1" kern="1200" smtClean="0">
                      <a:latin typeface="Cambria Math"/>
                    </a:rPr>
                    <m:t>𝟐</m:t>
                  </m:r>
                </m:den>
              </m:f>
            </m:oMath>
          </a14:m>
          <a:r>
            <a:rPr lang="en-US" sz="1600" b="1" kern="1200" dirty="0" smtClean="0"/>
            <a:t>a</a:t>
          </a:r>
          <a:r>
            <a:rPr lang="en-US" sz="1600" b="1" kern="1200" baseline="-25000" dirty="0" smtClean="0"/>
            <a:t>x</a:t>
          </a:r>
          <a:r>
            <a:rPr lang="en-US" sz="1600" b="1" kern="1200" dirty="0" smtClean="0"/>
            <a:t>t</a:t>
          </a:r>
          <a:r>
            <a:rPr lang="en-US" sz="1600" b="1" kern="1200" baseline="30000" dirty="0" smtClean="0"/>
            <a:t>2</a:t>
          </a:r>
          <a:r>
            <a:rPr lang="ru-RU" sz="1600" b="1" kern="1200" dirty="0" smtClean="0"/>
            <a:t>,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v</a:t>
          </a:r>
          <a:r>
            <a:rPr lang="en-US" sz="1600" b="1" kern="1200" baseline="-25000" dirty="0" err="1" smtClean="0"/>
            <a:t>x</a:t>
          </a:r>
          <a:r>
            <a:rPr lang="en-US" sz="1600" b="1" kern="1200" dirty="0" smtClean="0"/>
            <a:t>=v</a:t>
          </a:r>
          <a:r>
            <a:rPr lang="en-US" sz="1600" b="1" kern="1200" baseline="-25000" dirty="0" smtClean="0"/>
            <a:t>0x</a:t>
          </a:r>
          <a:r>
            <a:rPr lang="en-US" sz="1600" b="1" kern="1200" dirty="0" smtClean="0"/>
            <a:t> +</a:t>
          </a:r>
          <a:r>
            <a:rPr lang="en-US" sz="1600" b="1" kern="1200" dirty="0" err="1"/>
            <a:t>a</a:t>
          </a:r>
          <a:r>
            <a:rPr lang="en-US" sz="1600" b="1" kern="1200" baseline="-25000" dirty="0" err="1" smtClean="0"/>
            <a:t>x</a:t>
          </a:r>
          <a:r>
            <a:rPr lang="en-US" sz="1600" b="1" kern="1200" dirty="0" err="1" smtClean="0"/>
            <a:t>t</a:t>
          </a:r>
          <a:endParaRPr lang="ru-RU" sz="1600" kern="1200" dirty="0"/>
        </a:p>
      </dsp:txBody>
      <dsp:txXfrm>
        <a:off x="722503" y="1925054"/>
        <a:ext cx="5130728" cy="2392989"/>
      </dsp:txXfrm>
    </dsp:sp>
    <dsp:sp modelId="{8428DDF9-6313-4EC3-8016-D13F02934371}">
      <dsp:nvSpPr>
        <dsp:cNvPr id="0" name=""/>
        <dsp:cNvSpPr/>
      </dsp:nvSpPr>
      <dsp:spPr>
        <a:xfrm>
          <a:off x="1263740" y="4824545"/>
          <a:ext cx="7161195" cy="1389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Описание свободного  падения.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СЛЕДСТВИЯ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Расчет характеристик  разных движений.</a:t>
          </a:r>
          <a:endParaRPr lang="ru-RU" sz="2000" b="1" kern="1200" dirty="0"/>
        </a:p>
      </dsp:txBody>
      <dsp:txXfrm>
        <a:off x="1304445" y="4865250"/>
        <a:ext cx="5198216" cy="1308351"/>
      </dsp:txXfrm>
    </dsp:sp>
    <dsp:sp modelId="{B14BC64A-0E05-408B-8A2F-191237E4A767}">
      <dsp:nvSpPr>
        <dsp:cNvPr id="0" name=""/>
        <dsp:cNvSpPr/>
      </dsp:nvSpPr>
      <dsp:spPr>
        <a:xfrm>
          <a:off x="5976668" y="1224138"/>
          <a:ext cx="1249698" cy="1249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57850" y="1224138"/>
        <a:ext cx="687334" cy="940398"/>
      </dsp:txXfrm>
    </dsp:sp>
    <dsp:sp modelId="{17A13871-E68C-4A1D-B0E3-D1FAD2658070}">
      <dsp:nvSpPr>
        <dsp:cNvPr id="0" name=""/>
        <dsp:cNvSpPr/>
      </dsp:nvSpPr>
      <dsp:spPr>
        <a:xfrm>
          <a:off x="6543366" y="3688213"/>
          <a:ext cx="1249698" cy="1249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24548" y="3688213"/>
        <a:ext cx="687334" cy="940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1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4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1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1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9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1" y="2409825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8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9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1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1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4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1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1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1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2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1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Тела и их взаимодействие .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Инерциальное движение 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4008" y="6237312"/>
            <a:ext cx="37444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Подготовила Алтухова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1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Схема 1"/>
              <p:cNvGraphicFramePr/>
              <p:nvPr>
                <p:extLst>
                  <p:ext uri="{D42A27DB-BD31-4B8C-83A1-F6EECF244321}">
                    <p14:modId xmlns:p14="http://schemas.microsoft.com/office/powerpoint/2010/main" val="2135425866"/>
                  </p:ext>
                </p:extLst>
              </p:nvPr>
            </p:nvGraphicFramePr>
            <p:xfrm>
              <a:off x="323528" y="188640"/>
              <a:ext cx="8424936" cy="64087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Схема 1"/>
              <p:cNvGraphicFramePr/>
              <p:nvPr>
                <p:extLst>
                  <p:ext uri="{D42A27DB-BD31-4B8C-83A1-F6EECF244321}">
                    <p14:modId xmlns:p14="http://schemas.microsoft.com/office/powerpoint/2010/main" val="2135425866"/>
                  </p:ext>
                </p:extLst>
              </p:nvPr>
            </p:nvGraphicFramePr>
            <p:xfrm>
              <a:off x="323528" y="188640"/>
              <a:ext cx="8424936" cy="64087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cxnSp>
        <p:nvCxnSpPr>
          <p:cNvPr id="4" name="Прямая со стрелкой 3"/>
          <p:cNvCxnSpPr/>
          <p:nvPr/>
        </p:nvCxnSpPr>
        <p:spPr>
          <a:xfrm>
            <a:off x="3059832" y="3212976"/>
            <a:ext cx="43204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699793" y="3212976"/>
            <a:ext cx="18002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83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Graphic spid="2" grpId="2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качка 10\0015-015-Nju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8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1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7" y="1412776"/>
            <a:ext cx="8850473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8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1463040"/>
          </a:xfrm>
        </p:spPr>
        <p:txBody>
          <a:bodyPr/>
          <a:lstStyle/>
          <a:p>
            <a:r>
              <a:rPr lang="ru-RU" sz="4000" dirty="0" smtClean="0"/>
              <a:t>Вывод </a:t>
            </a:r>
            <a:br>
              <a:rPr lang="ru-RU" sz="4000" dirty="0" smtClean="0"/>
            </a:br>
            <a:r>
              <a:rPr lang="ru-RU" sz="4000" dirty="0" smtClean="0"/>
              <a:t>(опыт 1)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032947" cy="259228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Действие может приводить к изменению размеров или формы тела (деформации); в этом случае моделировать тело  материальной точкой уже нельзя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30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1463040"/>
          </a:xfrm>
        </p:spPr>
        <p:txBody>
          <a:bodyPr/>
          <a:lstStyle/>
          <a:p>
            <a:r>
              <a:rPr lang="ru-RU" sz="4000" dirty="0" smtClean="0"/>
              <a:t>Вывод </a:t>
            </a:r>
            <a:br>
              <a:rPr lang="ru-RU" sz="4000" dirty="0" smtClean="0"/>
            </a:br>
            <a:r>
              <a:rPr lang="ru-RU" sz="4000" dirty="0" smtClean="0"/>
              <a:t>(опыт 2)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032947" cy="259228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Два (или более) действия на тело могут уравновесить  его или компенсировать  друг друга. При этом сами  действия не исчезают.</a:t>
            </a:r>
          </a:p>
        </p:txBody>
      </p:sp>
    </p:spTree>
    <p:extLst>
      <p:ext uri="{BB962C8B-B14F-4D97-AF65-F5344CB8AC3E}">
        <p14:creationId xmlns:p14="http://schemas.microsoft.com/office/powerpoint/2010/main" val="30029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1463040"/>
          </a:xfrm>
        </p:spPr>
        <p:txBody>
          <a:bodyPr/>
          <a:lstStyle/>
          <a:p>
            <a:r>
              <a:rPr lang="ru-RU" sz="4000" dirty="0" smtClean="0"/>
              <a:t>Галилео Галилей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032947" cy="259228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«Когда  тело движется по горизонтальной поверхности, не  встречая никаких  сопротивлений движению, то… движение  его  является  равномерным и продолжалось бы постоянно…»</a:t>
            </a:r>
          </a:p>
        </p:txBody>
      </p:sp>
    </p:spTree>
    <p:extLst>
      <p:ext uri="{BB962C8B-B14F-4D97-AF65-F5344CB8AC3E}">
        <p14:creationId xmlns:p14="http://schemas.microsoft.com/office/powerpoint/2010/main" val="40253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Использованная литература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Сауров</a:t>
            </a:r>
            <a:r>
              <a:rPr lang="ru-RU" dirty="0" smtClean="0"/>
              <a:t> Ю.А. «Физика в 10 классе» Модели уроков. М.: Просвещение , 2005 г. – 256 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459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195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Decatur</vt:lpstr>
      <vt:lpstr>Тела и их взаимодействие .   Инерциальное движение .</vt:lpstr>
      <vt:lpstr>Презентация PowerPoint</vt:lpstr>
      <vt:lpstr>Презентация PowerPoint</vt:lpstr>
      <vt:lpstr>Опыт 1</vt:lpstr>
      <vt:lpstr>Вывод  (опыт 1)</vt:lpstr>
      <vt:lpstr>Вывод  (опыт 2)</vt:lpstr>
      <vt:lpstr>Галилео Галилей </vt:lpstr>
      <vt:lpstr>Использованная литература: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Виктор</cp:lastModifiedBy>
  <cp:revision>10</cp:revision>
  <dcterms:created xsi:type="dcterms:W3CDTF">2012-11-11T11:12:21Z</dcterms:created>
  <dcterms:modified xsi:type="dcterms:W3CDTF">2012-11-11T12:56:24Z</dcterms:modified>
</cp:coreProperties>
</file>