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6" r:id="rId5"/>
    <p:sldId id="260" r:id="rId6"/>
    <p:sldId id="261" r:id="rId7"/>
    <p:sldId id="262" r:id="rId8"/>
    <p:sldId id="263" r:id="rId9"/>
    <p:sldId id="264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3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79DA-FACB-4446-9BAB-AF9CC403DF0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6711-260E-4996-8CE8-D6143B975C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79DA-FACB-4446-9BAB-AF9CC403DF0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6711-260E-4996-8CE8-D6143B975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79DA-FACB-4446-9BAB-AF9CC403DF0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6711-260E-4996-8CE8-D6143B975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79DA-FACB-4446-9BAB-AF9CC403DF0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6711-260E-4996-8CE8-D6143B975C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79DA-FACB-4446-9BAB-AF9CC403DF0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6711-260E-4996-8CE8-D6143B975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79DA-FACB-4446-9BAB-AF9CC403DF0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6711-260E-4996-8CE8-D6143B975C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79DA-FACB-4446-9BAB-AF9CC403DF0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6711-260E-4996-8CE8-D6143B975C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79DA-FACB-4446-9BAB-AF9CC403DF0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6711-260E-4996-8CE8-D6143B975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79DA-FACB-4446-9BAB-AF9CC403DF0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6711-260E-4996-8CE8-D6143B975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79DA-FACB-4446-9BAB-AF9CC403DF0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6711-260E-4996-8CE8-D6143B975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79DA-FACB-4446-9BAB-AF9CC403DF0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6711-260E-4996-8CE8-D6143B975C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68479DA-FACB-4446-9BAB-AF9CC403DF0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F2B6711-260E-4996-8CE8-D6143B975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1463"/>
            <a:ext cx="7560840" cy="6315075"/>
          </a:xfrm>
          <a:prstGeom prst="rect">
            <a:avLst/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1262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7" y="620688"/>
            <a:ext cx="7550224" cy="72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052736"/>
            <a:ext cx="6400800" cy="4896544"/>
          </a:xfrm>
        </p:spPr>
        <p:txBody>
          <a:bodyPr/>
          <a:lstStyle/>
          <a:p>
            <a:pPr marL="45720" indent="0">
              <a:buNone/>
            </a:pPr>
            <a:r>
              <a:rPr lang="ru-RU" sz="4000" b="1" dirty="0">
                <a:solidFill>
                  <a:srgbClr val="FF0000"/>
                </a:solidFill>
              </a:rPr>
              <a:t>План отчета группы:</a:t>
            </a:r>
          </a:p>
          <a:p>
            <a:r>
              <a:rPr lang="ru-RU" sz="2400" dirty="0">
                <a:solidFill>
                  <a:srgbClr val="7030A0"/>
                </a:solidFill>
              </a:rPr>
              <a:t>1.Какое оборудование использовали.</a:t>
            </a:r>
          </a:p>
          <a:p>
            <a:r>
              <a:rPr lang="ru-RU" sz="2400" dirty="0">
                <a:solidFill>
                  <a:srgbClr val="7030A0"/>
                </a:solidFill>
              </a:rPr>
              <a:t>2. Что делали.</a:t>
            </a:r>
          </a:p>
          <a:p>
            <a:r>
              <a:rPr lang="ru-RU" sz="2400" dirty="0">
                <a:solidFill>
                  <a:srgbClr val="7030A0"/>
                </a:solidFill>
              </a:rPr>
              <a:t>3. Какое вещество обнаружили.</a:t>
            </a:r>
          </a:p>
          <a:p>
            <a:r>
              <a:rPr lang="ru-RU" sz="2400" dirty="0">
                <a:solidFill>
                  <a:srgbClr val="7030A0"/>
                </a:solidFill>
              </a:rPr>
              <a:t>4. Каково его значение в клетке.</a:t>
            </a:r>
          </a:p>
        </p:txBody>
      </p:sp>
    </p:spTree>
    <p:extLst>
      <p:ext uri="{BB962C8B-B14F-4D97-AF65-F5344CB8AC3E}">
        <p14:creationId xmlns:p14="http://schemas.microsoft.com/office/powerpoint/2010/main" xmlns="" val="121835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8424" y="6021288"/>
            <a:ext cx="288032" cy="2880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8424936" cy="302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1435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93515" y="731520"/>
            <a:ext cx="4550485" cy="48947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7113985" cy="5400600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763688" y="270892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051720" y="206084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835696" y="386104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411760" y="386104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331640" y="465313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835696" y="465313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411760" y="465313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203848" y="465313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707904" y="465313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2411760" y="3825044"/>
            <a:ext cx="0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475656" y="270892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Прямая соединительная линия 1024"/>
          <p:cNvCxnSpPr/>
          <p:nvPr/>
        </p:nvCxnSpPr>
        <p:spPr>
          <a:xfrm>
            <a:off x="1259632" y="270892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Прямая соединительная линия 1027"/>
          <p:cNvCxnSpPr/>
          <p:nvPr/>
        </p:nvCxnSpPr>
        <p:spPr>
          <a:xfrm>
            <a:off x="1475656" y="119675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Прямая соединительная линия 1029"/>
          <p:cNvCxnSpPr/>
          <p:nvPr/>
        </p:nvCxnSpPr>
        <p:spPr>
          <a:xfrm>
            <a:off x="2051720" y="119675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Прямая соединительная линия 1031"/>
          <p:cNvCxnSpPr/>
          <p:nvPr/>
        </p:nvCxnSpPr>
        <p:spPr>
          <a:xfrm>
            <a:off x="2555776" y="119675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Прямая соединительная линия 1033"/>
          <p:cNvCxnSpPr/>
          <p:nvPr/>
        </p:nvCxnSpPr>
        <p:spPr>
          <a:xfrm>
            <a:off x="3419872" y="119675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Прямая соединительная линия 1035"/>
          <p:cNvCxnSpPr/>
          <p:nvPr/>
        </p:nvCxnSpPr>
        <p:spPr>
          <a:xfrm>
            <a:off x="3923928" y="119675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Прямая соединительная линия 1041"/>
          <p:cNvCxnSpPr/>
          <p:nvPr/>
        </p:nvCxnSpPr>
        <p:spPr>
          <a:xfrm>
            <a:off x="3383868" y="270892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052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5" y="332656"/>
            <a:ext cx="7416823" cy="3096344"/>
          </a:xfrm>
          <a:ln w="76200"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Проверь :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1</a:t>
            </a:r>
            <a:r>
              <a:rPr lang="ru-RU" sz="2400" dirty="0">
                <a:solidFill>
                  <a:srgbClr val="00B050"/>
                </a:solidFill>
              </a:rPr>
              <a:t>. хлоропласты</a:t>
            </a:r>
            <a:br>
              <a:rPr lang="ru-RU" sz="2400" dirty="0">
                <a:solidFill>
                  <a:srgbClr val="00B050"/>
                </a:solidFill>
              </a:rPr>
            </a:br>
            <a:r>
              <a:rPr lang="ru-RU" sz="2400" dirty="0">
                <a:solidFill>
                  <a:srgbClr val="00B050"/>
                </a:solidFill>
              </a:rPr>
              <a:t>2. ткань</a:t>
            </a:r>
            <a:br>
              <a:rPr lang="ru-RU" sz="2400" dirty="0">
                <a:solidFill>
                  <a:srgbClr val="00B050"/>
                </a:solidFill>
              </a:rPr>
            </a:br>
            <a:r>
              <a:rPr lang="ru-RU" sz="2400" dirty="0">
                <a:solidFill>
                  <a:srgbClr val="00B050"/>
                </a:solidFill>
              </a:rPr>
              <a:t>3. микроскоп</a:t>
            </a:r>
            <a:br>
              <a:rPr lang="ru-RU" sz="2400" dirty="0">
                <a:solidFill>
                  <a:srgbClr val="00B050"/>
                </a:solidFill>
              </a:rPr>
            </a:br>
            <a:r>
              <a:rPr lang="ru-RU" sz="2400" dirty="0">
                <a:solidFill>
                  <a:srgbClr val="00B050"/>
                </a:solidFill>
              </a:rPr>
              <a:t>4. мембрана</a:t>
            </a:r>
            <a:br>
              <a:rPr lang="ru-RU" sz="2400" dirty="0">
                <a:solidFill>
                  <a:srgbClr val="00B050"/>
                </a:solidFill>
              </a:rPr>
            </a:br>
            <a:r>
              <a:rPr lang="ru-RU" sz="2400" dirty="0">
                <a:solidFill>
                  <a:srgbClr val="00B050"/>
                </a:solidFill>
              </a:rPr>
              <a:t>5. вакуоль</a:t>
            </a:r>
            <a:br>
              <a:rPr lang="ru-RU" sz="2400" dirty="0">
                <a:solidFill>
                  <a:srgbClr val="00B050"/>
                </a:solidFill>
              </a:rPr>
            </a:br>
            <a:r>
              <a:rPr lang="ru-RU" sz="2400" dirty="0">
                <a:solidFill>
                  <a:srgbClr val="00B050"/>
                </a:solidFill>
              </a:rPr>
              <a:t>6. цитоплазма</a:t>
            </a:r>
            <a:br>
              <a:rPr lang="ru-RU" sz="2400" dirty="0">
                <a:solidFill>
                  <a:srgbClr val="00B050"/>
                </a:solidFill>
              </a:rPr>
            </a:br>
            <a:r>
              <a:rPr lang="ru-RU" sz="2400" u="sng" dirty="0">
                <a:solidFill>
                  <a:srgbClr val="00B050"/>
                </a:solidFill>
              </a:rPr>
              <a:t> Ключевое слово:  </a:t>
            </a:r>
            <a:r>
              <a:rPr lang="ru-RU" sz="2400" u="sng" dirty="0">
                <a:solidFill>
                  <a:srgbClr val="002060"/>
                </a:solidFill>
              </a:rPr>
              <a:t>клетка.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6300192" y="6453336"/>
            <a:ext cx="324473" cy="192096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95537" y="3573016"/>
            <a:ext cx="7632847" cy="2880320"/>
          </a:xfr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7030A0"/>
                </a:solidFill>
                <a:latin typeface="Times New Roman"/>
                <a:ea typeface="Times New Roman"/>
              </a:rPr>
              <a:t>Оцените:</a:t>
            </a:r>
            <a:endParaRPr lang="ru-RU" b="1" dirty="0">
              <a:solidFill>
                <a:srgbClr val="7030A0"/>
              </a:solidFill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7030A0"/>
                </a:solidFill>
                <a:latin typeface="Times New Roman"/>
                <a:ea typeface="Times New Roman"/>
              </a:rPr>
              <a:t> 6-7 правильных ответов – оценка «5»</a:t>
            </a:r>
            <a:endParaRPr lang="ru-RU" b="1" dirty="0">
              <a:solidFill>
                <a:srgbClr val="7030A0"/>
              </a:solidFill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7030A0"/>
                </a:solidFill>
                <a:latin typeface="Times New Roman"/>
                <a:ea typeface="Times New Roman"/>
              </a:rPr>
              <a:t>  5  правильных ответов -  оценка «4»</a:t>
            </a:r>
            <a:endParaRPr lang="ru-RU" b="1" dirty="0">
              <a:solidFill>
                <a:srgbClr val="7030A0"/>
              </a:solidFill>
            </a:endParaRPr>
          </a:p>
          <a:p>
            <a:pPr>
              <a:spcAft>
                <a:spcPts val="0"/>
              </a:spcAft>
              <a:tabLst>
                <a:tab pos="835025" algn="l"/>
              </a:tabLst>
            </a:pPr>
            <a:r>
              <a:rPr lang="ru-RU" sz="2400" b="1" dirty="0">
                <a:solidFill>
                  <a:srgbClr val="7030A0"/>
                </a:solidFill>
                <a:latin typeface="Times New Roman"/>
                <a:ea typeface="Times New Roman"/>
              </a:rPr>
              <a:t>  4 правильных ответа -  оценка «3»</a:t>
            </a:r>
            <a:endParaRPr lang="ru-RU" b="1" dirty="0">
              <a:solidFill>
                <a:srgbClr val="7030A0"/>
              </a:solidFill>
            </a:endParaRPr>
          </a:p>
          <a:p>
            <a:pPr>
              <a:spcAft>
                <a:spcPts val="0"/>
              </a:spcAft>
              <a:tabLst>
                <a:tab pos="835025" algn="l"/>
              </a:tabLst>
            </a:pPr>
            <a:r>
              <a:rPr lang="ru-RU" sz="2400" b="1" dirty="0">
                <a:solidFill>
                  <a:srgbClr val="7030A0"/>
                </a:solidFill>
                <a:latin typeface="Times New Roman"/>
                <a:ea typeface="Times New Roman"/>
              </a:rPr>
              <a:t>  3 и менее  правильных ответов -   « ты не справился, повтори параграф  5 дома и у тебя всё получится ».</a:t>
            </a:r>
            <a:endParaRPr lang="ru-RU" b="1" dirty="0">
              <a:solidFill>
                <a:srgbClr val="7030A0"/>
              </a:solidFill>
            </a:endParaRPr>
          </a:p>
          <a:p>
            <a:pPr>
              <a:spcAft>
                <a:spcPts val="0"/>
              </a:spcAft>
              <a:tabLst>
                <a:tab pos="835025" algn="l"/>
              </a:tabLst>
            </a:pPr>
            <a:r>
              <a:rPr lang="ru-RU" sz="2400" b="1" dirty="0">
                <a:solidFill>
                  <a:srgbClr val="7030A0"/>
                </a:solidFill>
                <a:latin typeface="Times New Roman"/>
                <a:ea typeface="Times New Roman"/>
              </a:rPr>
              <a:t> </a:t>
            </a:r>
            <a:endParaRPr lang="ru-RU" b="1" dirty="0">
              <a:solidFill>
                <a:srgbClr val="7030A0"/>
              </a:solidFill>
            </a:endParaRPr>
          </a:p>
          <a:p>
            <a:pPr>
              <a:spcAft>
                <a:spcPts val="0"/>
              </a:spcAft>
              <a:tabLst>
                <a:tab pos="835025" algn="l"/>
              </a:tabLs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Поставьте оценку в оценочный лист.</a:t>
            </a:r>
            <a:endParaRPr lang="ru-RU" b="1" dirty="0">
              <a:solidFill>
                <a:srgbClr val="002060"/>
              </a:solidFill>
            </a:endParaRPr>
          </a:p>
          <a:p>
            <a:pPr>
              <a:spcAft>
                <a:spcPts val="0"/>
              </a:spcAft>
              <a:tabLst>
                <a:tab pos="835025" algn="l"/>
              </a:tabLst>
            </a:pPr>
            <a:r>
              <a:rPr lang="ru-RU" sz="2400" b="1" dirty="0">
                <a:solidFill>
                  <a:srgbClr val="7030A0"/>
                </a:solidFill>
                <a:latin typeface="Times New Roman"/>
                <a:ea typeface="Times New Roman"/>
              </a:rPr>
              <a:t> </a:t>
            </a:r>
            <a:endParaRPr lang="ru-RU" b="1" dirty="0">
              <a:solidFill>
                <a:srgbClr val="7030A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690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5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6770614" cy="882119"/>
          </a:xfrm>
        </p:spPr>
        <p:txBody>
          <a:bodyPr/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    Учитель: Голоднова С. Ю.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764704"/>
            <a:ext cx="7175351" cy="2304255"/>
          </a:xfrm>
          <a:solidFill>
            <a:srgbClr val="00B050"/>
          </a:solidFill>
          <a:ln w="76200">
            <a:solidFill>
              <a:schemeClr val="accent3">
                <a:lumMod val="50000"/>
              </a:schemeClr>
            </a:solidFill>
            <a:prstDash val="dash"/>
          </a:ln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Химический состав клетки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3826039"/>
            <a:ext cx="3048000" cy="2286000"/>
          </a:xfrm>
          <a:prstGeom prst="rect">
            <a:avLst/>
          </a:prstGeom>
          <a:ln w="76200">
            <a:solidFill>
              <a:srgbClr val="00B050"/>
            </a:solidFill>
            <a:prstDash val="sysDash"/>
          </a:ln>
        </p:spPr>
      </p:pic>
    </p:spTree>
    <p:extLst>
      <p:ext uri="{BB962C8B-B14F-4D97-AF65-F5344CB8AC3E}">
        <p14:creationId xmlns:p14="http://schemas.microsoft.com/office/powerpoint/2010/main" xmlns="" val="348613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00392" y="5229200"/>
            <a:ext cx="205408" cy="2859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7992888" cy="4680519"/>
          </a:xfrm>
          <a:prstGeom prst="rect">
            <a:avLst/>
          </a:prstGeom>
          <a:noFill/>
          <a:ln w="76200">
            <a:solidFill>
              <a:srgbClr val="00B050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xmlns="" val="39469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84368" y="5013176"/>
            <a:ext cx="421432" cy="50199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8064896" cy="4968552"/>
          </a:xfrm>
          <a:prstGeom prst="rect">
            <a:avLst/>
          </a:prstGeom>
          <a:noFill/>
          <a:ln w="76200">
            <a:solidFill>
              <a:srgbClr val="00B050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xmlns="" val="233153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60432" y="6021288"/>
            <a:ext cx="216024" cy="2880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7200800" cy="5112568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rgbClr val="7030A0"/>
            </a:solidFill>
            <a:prstDash val="dash"/>
          </a:ln>
          <a:effectLst/>
        </p:spPr>
      </p:pic>
    </p:spTree>
    <p:extLst>
      <p:ext uri="{BB962C8B-B14F-4D97-AF65-F5344CB8AC3E}">
        <p14:creationId xmlns:p14="http://schemas.microsoft.com/office/powerpoint/2010/main" xmlns="" val="3812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440" y="6381328"/>
            <a:ext cx="216024" cy="2160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7704856" cy="5328591"/>
          </a:xfrm>
          <a:prstGeom prst="rect">
            <a:avLst/>
          </a:prstGeom>
          <a:noFill/>
          <a:ln w="76200">
            <a:solidFill>
              <a:srgbClr val="00B050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xmlns="" val="421563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352928" cy="1944216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План проведения опыта по сравнению масс органических  и неорганических веществ 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92896"/>
            <a:ext cx="7128792" cy="4032448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4251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112</TotalTime>
  <Words>102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Слайд 1</vt:lpstr>
      <vt:lpstr>Слайд 2</vt:lpstr>
      <vt:lpstr>Проверь : 1. хлоропласты 2. ткань 3. микроскоп 4. мембрана 5. вакуоль 6. цитоплазма  Ключевое слово:  клетка.</vt:lpstr>
      <vt:lpstr>Химический состав клетки</vt:lpstr>
      <vt:lpstr>Слайд 5</vt:lpstr>
      <vt:lpstr>Слайд 6</vt:lpstr>
      <vt:lpstr>Слайд 7</vt:lpstr>
      <vt:lpstr>Слайд 8</vt:lpstr>
      <vt:lpstr>План проведения опыта по сравнению масс органических  и неорганических веществ 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Химический состав клетки</dc:title>
  <dc:creator>admin</dc:creator>
  <cp:lastModifiedBy>Golodnova</cp:lastModifiedBy>
  <cp:revision>13</cp:revision>
  <dcterms:created xsi:type="dcterms:W3CDTF">2013-10-20T15:21:29Z</dcterms:created>
  <dcterms:modified xsi:type="dcterms:W3CDTF">2013-10-22T04:51:18Z</dcterms:modified>
</cp:coreProperties>
</file>