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59" r:id="rId6"/>
    <p:sldId id="265" r:id="rId7"/>
    <p:sldId id="267" r:id="rId8"/>
    <p:sldId id="269" r:id="rId9"/>
    <p:sldId id="270" r:id="rId10"/>
    <p:sldId id="271" r:id="rId11"/>
    <p:sldId id="272" r:id="rId12"/>
    <p:sldId id="275" r:id="rId13"/>
    <p:sldId id="273" r:id="rId14"/>
    <p:sldId id="274" r:id="rId15"/>
    <p:sldId id="277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7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48817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«Индивидуальное  развитие  многоклеточного организма  в постэмбриональный период»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pestrye_rybki_1600x120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65138" y="1643050"/>
            <a:ext cx="5106994" cy="407196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5715016"/>
            <a:ext cx="8258204" cy="714380"/>
          </a:xfrm>
        </p:spPr>
        <p:txBody>
          <a:bodyPr>
            <a:normAutofit fontScale="70000" lnSpcReduction="20000"/>
          </a:bodyPr>
          <a:lstStyle/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Ситникова Наталья Владимировна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учитель биологии и географии МБОУ СОШ №18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йййййййййййййййййййййййййййййййййййййййййййййййййййййййййййййййййййй</a:t>
            </a:r>
            <a:endParaRPr lang="ru-RU" dirty="0"/>
          </a:p>
        </p:txBody>
      </p:sp>
      <p:pic>
        <p:nvPicPr>
          <p:cNvPr id="4" name="Содержимое 3" descr="On-cloud-1920x256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4143372" cy="3143248"/>
          </a:xfrm>
        </p:spPr>
      </p:pic>
      <p:pic>
        <p:nvPicPr>
          <p:cNvPr id="24578" name="Picture 2" descr="http://www.trust.ua/files/photo/source/0000012842-shtorm-v-luizia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10" y="0"/>
            <a:ext cx="5072090" cy="3500438"/>
          </a:xfrm>
          <a:prstGeom prst="rect">
            <a:avLst/>
          </a:prstGeom>
          <a:noFill/>
        </p:spPr>
      </p:pic>
      <p:pic>
        <p:nvPicPr>
          <p:cNvPr id="24580" name="Picture 4" descr="http://festival.1september.ru/articles/619201/presentation/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143248"/>
            <a:ext cx="4286248" cy="3714752"/>
          </a:xfrm>
          <a:prstGeom prst="rect">
            <a:avLst/>
          </a:prstGeom>
          <a:noFill/>
        </p:spPr>
      </p:pic>
      <p:pic>
        <p:nvPicPr>
          <p:cNvPr id="24584" name="Picture 8" descr="http://media.sacbee.com/static/weblogs/photos/images/nov09/rain_sm/rain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2786059"/>
            <a:ext cx="5429256" cy="4071941"/>
          </a:xfrm>
          <a:prstGeom prst="rect">
            <a:avLst/>
          </a:prstGeom>
          <a:noFill/>
        </p:spPr>
      </p:pic>
      <p:pic>
        <p:nvPicPr>
          <p:cNvPr id="24582" name="Picture 6" descr="http://region64.com/news_photo/1329559480_kanalisazia.jpe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000232" y="2143116"/>
            <a:ext cx="3500462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857256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Закрепление изученного материала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опишите жизненный цикл божьей коровки)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028-049-7.-Pokazhite-na-risunke-i-nazovite-periody-ontogenez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57864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0715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Закрепление изученного материала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опишите жизненный цикл лягушки)</a:t>
            </a:r>
            <a:endParaRPr lang="ru-RU" sz="2800" dirty="0"/>
          </a:p>
        </p:txBody>
      </p:sp>
      <p:pic>
        <p:nvPicPr>
          <p:cNvPr id="4" name="Содержимое 3" descr="1304735339_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5860"/>
            <a:ext cx="9144000" cy="55721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857256"/>
          </a:xfrm>
        </p:spPr>
        <p:txBody>
          <a:bodyPr/>
          <a:lstStyle/>
          <a:p>
            <a:pPr algn="ctr"/>
            <a:r>
              <a:rPr lang="ru-RU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Закрепление изученного материала</a:t>
            </a:r>
            <a:endParaRPr lang="ru-RU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14422"/>
            <a:ext cx="7772400" cy="4214842"/>
          </a:xfrm>
        </p:spPr>
        <p:txBody>
          <a:bodyPr/>
          <a:lstStyle/>
          <a:p>
            <a:r>
              <a:rPr lang="ru-RU" b="1" dirty="0" smtClean="0"/>
              <a:t>Какое развитие называют постэмбриональным?</a:t>
            </a:r>
          </a:p>
          <a:p>
            <a:r>
              <a:rPr lang="ru-RU" b="1" dirty="0" smtClean="0"/>
              <a:t>Назовите благоприятные </a:t>
            </a:r>
          </a:p>
          <a:p>
            <a:pPr>
              <a:buNone/>
            </a:pPr>
            <a:r>
              <a:rPr lang="ru-RU" b="1" dirty="0" smtClean="0"/>
              <a:t>условия для развития </a:t>
            </a:r>
          </a:p>
          <a:p>
            <a:pPr>
              <a:buNone/>
            </a:pPr>
            <a:r>
              <a:rPr lang="ru-RU" b="1" dirty="0" smtClean="0"/>
              <a:t>подросткового организма?</a:t>
            </a:r>
            <a:endParaRPr lang="ru-RU" b="1" dirty="0"/>
          </a:p>
        </p:txBody>
      </p:sp>
      <p:pic>
        <p:nvPicPr>
          <p:cNvPr id="5" name="Содержимое 5" descr="beijaflor1qj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2714620"/>
            <a:ext cx="4143372" cy="414338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AutoNum type="arabicPeriod"/>
              <a:defRPr/>
            </a:pPr>
            <a:r>
              <a:rPr lang="ru-RU" sz="3200" dirty="0" smtClean="0"/>
              <a:t>Изучить </a:t>
            </a:r>
            <a:r>
              <a:rPr lang="en-US" sz="3200" dirty="0" smtClean="0">
                <a:cs typeface="Arial" pitchFamily="34" charset="0"/>
              </a:rPr>
              <a:t>§</a:t>
            </a:r>
            <a:r>
              <a:rPr lang="ru-RU" sz="3200" dirty="0" smtClean="0">
                <a:cs typeface="Arial" pitchFamily="34" charset="0"/>
              </a:rPr>
              <a:t> 33 учебника, стр.162-166</a:t>
            </a:r>
          </a:p>
          <a:p>
            <a:pPr marL="533400" indent="-533400">
              <a:buFont typeface="Wingdings" pitchFamily="2" charset="2"/>
              <a:buAutoNum type="arabicPeriod"/>
              <a:defRPr/>
            </a:pPr>
            <a:r>
              <a:rPr lang="ru-RU" sz="3200" dirty="0" smtClean="0">
                <a:cs typeface="Arial" pitchFamily="34" charset="0"/>
              </a:rPr>
              <a:t>Выполнить задания в конце параграфа 1-4 на стр.166</a:t>
            </a:r>
          </a:p>
        </p:txBody>
      </p:sp>
      <p:pic>
        <p:nvPicPr>
          <p:cNvPr id="27651" name="Picture 3" descr="C:\Users\specintel\Desktop\37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000372"/>
            <a:ext cx="5857916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Данная презентация создана с помощью интернет ресурсов.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abochki_nebesnoe.info_11.jpe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285728"/>
            <a:ext cx="8929718" cy="6572272"/>
          </a:xfrm>
        </p:spPr>
      </p:pic>
      <p:sp>
        <p:nvSpPr>
          <p:cNvPr id="5" name="Прямоугольник 4"/>
          <p:cNvSpPr/>
          <p:nvPr/>
        </p:nvSpPr>
        <p:spPr>
          <a:xfrm>
            <a:off x="500034" y="500042"/>
            <a:ext cx="53193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91440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Цель:  изучить особенности постэмбрионального развития  многоклеточного организма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 показать типы постэмбрионального развития у различных организмов;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 формулировать умения сравнивать, анализировать и выделять главное;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создать условия для повышения уровня развития  творческого мышления и самостоятельности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00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57686" y="1857364"/>
            <a:ext cx="4572032" cy="4214842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ama-papa.com.ua/images/page/full/47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6248" y="3643314"/>
            <a:ext cx="4214810" cy="35719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7772400" cy="1069298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Постэмбриональный период начинается с момента выхода  организма из яйцевых оболочек, а при внутриутробном развитии у млекопитающих –            с момента рождения.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panda_yunzi_baiyun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0" y="2357430"/>
            <a:ext cx="4857720" cy="4286280"/>
          </a:xfrm>
        </p:spPr>
      </p:pic>
      <p:pic>
        <p:nvPicPr>
          <p:cNvPr id="1030" name="Picture 6" descr="http://im4-tub-ru.yandex.net/i?id=473250518-59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714488"/>
            <a:ext cx="4214842" cy="28003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Типы развития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НЕПРЯМОЕ</a:t>
            </a:r>
          </a:p>
          <a:p>
            <a:r>
              <a:rPr lang="ru-RU" dirty="0" smtClean="0"/>
              <a:t>Из яйца выходит личинка, имеет более простое строение, чем взрослый организм; особые личиночные органы, которые впоследствии разрушаются и заменяются органами, свойственными взрослым организмам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ПРЯМОЕ</a:t>
            </a:r>
          </a:p>
          <a:p>
            <a:r>
              <a:rPr lang="ru-RU" dirty="0" smtClean="0"/>
              <a:t>Из личиночных оболочек или из тела матери выходит организм небольших размеров, но в нем заложены все основные органы ,свойственные взрослому животному. Постэмбриональное развитие сводится в основном к росту и половому созреванию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2643174" y="1142984"/>
            <a:ext cx="185738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500562" y="1142984"/>
            <a:ext cx="171451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643042" y="2071678"/>
            <a:ext cx="17859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000760" y="2071678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000000000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5728"/>
            <a:ext cx="8786842" cy="6572272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1536" y="5786454"/>
            <a:ext cx="10358510" cy="107154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Чем продолжительнее жизнь организма, тем позже наступает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половозрелость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 тем дольше протекает беременность.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0000000000000000000000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786454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786842" cy="121442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99FF33"/>
                </a:solidFill>
                <a:latin typeface="Times New Roman" pitchFamily="18" charset="0"/>
                <a:cs typeface="Times New Roman" pitchFamily="18" charset="0"/>
              </a:rPr>
              <a:t>В  постэмбриональный период  происходит  рост организма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111111111111111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3929042"/>
            <a:ext cx="3786182" cy="2928958"/>
          </a:xfrm>
        </p:spPr>
      </p:pic>
      <p:sp>
        <p:nvSpPr>
          <p:cNvPr id="4" name="Прямоугольник 3"/>
          <p:cNvSpPr/>
          <p:nvPr/>
        </p:nvSpPr>
        <p:spPr>
          <a:xfrm>
            <a:off x="571472" y="1142984"/>
            <a:ext cx="857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1).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дорепродуктивный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период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рост организма, развитие и половое созревание;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2).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репродуктивный период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активное функционирование взрослого организма: размножение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3).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пострепродуктивный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период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старение, постепенное угасание процессов жизнедеятельности</a:t>
            </a:r>
            <a:endParaRPr lang="ru-RU" sz="2400" dirty="0"/>
          </a:p>
        </p:txBody>
      </p:sp>
      <p:pic>
        <p:nvPicPr>
          <p:cNvPr id="22530" name="Picture 2" descr="http://www.microstocktime.ru/upload/2012/03/sergeblack-3-680x4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500438"/>
            <a:ext cx="3857625" cy="3000396"/>
          </a:xfrm>
          <a:prstGeom prst="rect">
            <a:avLst/>
          </a:prstGeom>
          <a:noFill/>
        </p:spPr>
      </p:pic>
      <p:pic>
        <p:nvPicPr>
          <p:cNvPr id="22532" name="Picture 4" descr="http://stat18.privet.ru/lr/0a163c9f20ccfe2cf288d1fd3825717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57884" y="3357562"/>
            <a:ext cx="3286116" cy="275272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Рост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определенный</a:t>
            </a:r>
            <a:endParaRPr lang="ru-RU" sz="36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неопределенный</a:t>
            </a:r>
            <a:endParaRPr lang="ru-RU" sz="36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продолжается до наступления половой зрелости    ( у человека рост заканчивается к 20-25 годам)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продолжается в течении всей жизни ( древесные формы растений, рыбы, крысы)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2500298" y="1071546"/>
            <a:ext cx="1928826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429124" y="1071546"/>
            <a:ext cx="2143140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00042"/>
            <a:ext cx="7772400" cy="926422"/>
          </a:xfrm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 всех стадиях индивидуального развития любой организм подвержен влиянию факторов внешней среды, антропогенному воздействию, что неблагоприятно сказывается на полноценном развитии каждого отдельного организма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519</TotalTime>
  <Words>297</Words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Метро</vt:lpstr>
      <vt:lpstr> «Индивидуальное  развитие  многоклеточного организма  в постэмбриональный период»  </vt:lpstr>
      <vt:lpstr>Цель:  изучить особенности постэмбрионального развития  многоклеточного организма.</vt:lpstr>
      <vt:lpstr>Постэмбриональный период начинается с момента выхода  организма из яйцевых оболочек, а при внутриутробном развитии у млекопитающих –            с момента рождения.  </vt:lpstr>
      <vt:lpstr>Типы развития</vt:lpstr>
      <vt:lpstr>Слайд 5</vt:lpstr>
      <vt:lpstr>Чем продолжительнее жизнь организма, тем позже наступает половозрелость, и тем дольше протекает беременность.</vt:lpstr>
      <vt:lpstr>В  постэмбриональный период  происходит  рост организма  </vt:lpstr>
      <vt:lpstr>Рост </vt:lpstr>
      <vt:lpstr>На всех стадиях индивидуального развития любой организм подвержен влиянию факторов внешней среды, антропогенному воздействию, что неблагоприятно сказывается на полноценном развитии каждого отдельного организма</vt:lpstr>
      <vt:lpstr>йййййййййййййййййййййййййййййййййййййййййййййййййййййййййййййййййййй</vt:lpstr>
      <vt:lpstr>Закрепление изученного материала ( опишите жизненный цикл божьей коровки)</vt:lpstr>
      <vt:lpstr>Закрепление изученного материала ( опишите жизненный цикл лягушки)</vt:lpstr>
      <vt:lpstr>Закрепление изученного материала</vt:lpstr>
      <vt:lpstr>Домашнее задание  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«Индивидуальное  развитие  животных и человека в постэмбриональный период»  </dc:title>
  <dc:creator>specintel</dc:creator>
  <cp:lastModifiedBy>specintel</cp:lastModifiedBy>
  <cp:revision>60</cp:revision>
  <dcterms:created xsi:type="dcterms:W3CDTF">2014-03-26T12:19:37Z</dcterms:created>
  <dcterms:modified xsi:type="dcterms:W3CDTF">2014-12-24T15:25:57Z</dcterms:modified>
</cp:coreProperties>
</file>