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 autoAdjust="0"/>
    <p:restoredTop sz="94685" autoAdjust="0"/>
  </p:normalViewPr>
  <p:slideViewPr>
    <p:cSldViewPr>
      <p:cViewPr varScale="1">
        <p:scale>
          <a:sx n="60" d="100"/>
          <a:sy n="60" d="100"/>
        </p:scale>
        <p:origin x="-1428" y="-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02780-8DCD-4338-B652-0DA907D18DEE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3D4B6-3803-4A56-844D-11F26372E7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93D4B6-3803-4A56-844D-11F26372E75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8A2-A91B-47DA-A2B3-949B7EC142A3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F181-4F85-49D0-8578-E4B1BE566A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625">
    <p:zoom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8A2-A91B-47DA-A2B3-949B7EC142A3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F181-4F85-49D0-8578-E4B1BE566A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25">
    <p:zoom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8A2-A91B-47DA-A2B3-949B7EC142A3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F181-4F85-49D0-8578-E4B1BE566A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25">
    <p:zoom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8A2-A91B-47DA-A2B3-949B7EC142A3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F181-4F85-49D0-8578-E4B1BE566A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25">
    <p:zoom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8A2-A91B-47DA-A2B3-949B7EC142A3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F181-4F85-49D0-8578-E4B1BE566A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625">
    <p:zoom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8A2-A91B-47DA-A2B3-949B7EC142A3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F181-4F85-49D0-8578-E4B1BE566A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25">
    <p:zoom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8A2-A91B-47DA-A2B3-949B7EC142A3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F181-4F85-49D0-8578-E4B1BE566A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25">
    <p:zoom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8A2-A91B-47DA-A2B3-949B7EC142A3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F181-4F85-49D0-8578-E4B1BE566A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25">
    <p:zoom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8A2-A91B-47DA-A2B3-949B7EC142A3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F181-4F85-49D0-8578-E4B1BE566A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25">
    <p:zoom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8A2-A91B-47DA-A2B3-949B7EC142A3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F181-4F85-49D0-8578-E4B1BE566A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25">
    <p:zoom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8A2-A91B-47DA-A2B3-949B7EC142A3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A5F181-4F85-49D0-8578-E4B1BE566A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1625">
    <p:zoom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9C58A2-A91B-47DA-A2B3-949B7EC142A3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A5F181-4F85-49D0-8578-E4B1BE566A2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advTm="1625">
    <p:zoom/>
    <p:sndAc>
      <p:stSnd>
        <p:snd r:embed="rId13" name="chimes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81529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УРОК – ВОСХОЖДЕНИЕ НА ГОРУ РЕШАЙ-КА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2786058"/>
            <a:ext cx="6400800" cy="2857520"/>
          </a:xfrm>
        </p:spPr>
        <p:txBody>
          <a:bodyPr/>
          <a:lstStyle/>
          <a:p>
            <a:r>
              <a:rPr lang="ru-RU" sz="4000" dirty="0">
                <a:solidFill>
                  <a:srgbClr val="FF0000"/>
                </a:solidFill>
                <a:latin typeface="Times New Roman" pitchFamily="18" charset="0"/>
              </a:rPr>
              <a:t>Обобщающий урок по теме «Электрический ток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</a:rPr>
              <a:t>».</a:t>
            </a:r>
          </a:p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</a:rPr>
              <a:t>8 класс</a:t>
            </a:r>
            <a:endParaRPr lang="ru-RU" sz="4000" dirty="0">
              <a:solidFill>
                <a:srgbClr val="FF0000"/>
              </a:solidFill>
              <a:latin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advTm="1625">
    <p:zoom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i="1" dirty="0" smtClean="0"/>
              <a:t>Работа по станциям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/>
          <a:lstStyle/>
          <a:p>
            <a:pPr indent="457200">
              <a:buNone/>
            </a:pPr>
            <a:r>
              <a:rPr lang="ru-RU" dirty="0" smtClean="0"/>
              <a:t>Ну, вот, первоначальный багаж знаний  у нас имеется. Значит можно в дорогу! Дорога у нас не близкая, так как мы живем далеко от горных районов, поэтому путь наш будет проходить по пунктам.</a:t>
            </a:r>
            <a:endParaRPr lang="ru-RU" dirty="0"/>
          </a:p>
        </p:txBody>
      </p:sp>
    </p:spTree>
  </p:cSld>
  <p:clrMapOvr>
    <a:masterClrMapping/>
  </p:clrMapOvr>
  <p:transition advTm="1625">
    <p:zoom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sz="3600" dirty="0" smtClean="0"/>
              <a:t>Пункт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dirty="0"/>
              <a:t>- Таможня.</a:t>
            </a:r>
            <a:br>
              <a:rPr lang="ru-RU" sz="3600" dirty="0"/>
            </a:br>
            <a:r>
              <a:rPr lang="ru-RU" sz="3600" i="1" u="sng" dirty="0" smtClean="0"/>
              <a:t>Б.   Найди </a:t>
            </a:r>
            <a:r>
              <a:rPr lang="ru-RU" sz="3600" i="1" u="sng" dirty="0"/>
              <a:t>лишнее слово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1.ампер, вольт, Ом, сопротивление, джоуль.</a:t>
            </a:r>
          </a:p>
          <a:p>
            <a:r>
              <a:rPr lang="ru-RU" dirty="0"/>
              <a:t>2.вольтметр, аккумулятор, амперметр, вольт.</a:t>
            </a:r>
          </a:p>
          <a:p>
            <a:r>
              <a:rPr lang="ru-RU" dirty="0"/>
              <a:t>3. электрон, атом, ядро, положительный ион.</a:t>
            </a:r>
          </a:p>
          <a:p>
            <a:r>
              <a:rPr lang="ru-RU" dirty="0"/>
              <a:t>4.кулон, сила тока, напряжение, сопротивление.</a:t>
            </a:r>
          </a:p>
          <a:p>
            <a:r>
              <a:rPr lang="ru-RU" dirty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1625">
    <p:zoom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u="sng" dirty="0" smtClean="0"/>
              <a:t/>
            </a:r>
            <a:br>
              <a:rPr lang="ru-RU" i="1" u="sng" dirty="0" smtClean="0"/>
            </a:br>
            <a:r>
              <a:rPr lang="en-US" i="1" u="sng" dirty="0" smtClean="0"/>
              <a:t/>
            </a:r>
            <a:br>
              <a:rPr lang="en-US" i="1" u="sng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/>
              <a:t>Пункт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900" dirty="0" smtClean="0"/>
              <a:t> – Магазин альпинистского снаряжения.</a:t>
            </a:r>
            <a:endParaRPr lang="ru-RU" sz="4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u="sng" dirty="0" smtClean="0"/>
              <a:t>В. Определить цену деления прибора</a:t>
            </a:r>
          </a:p>
          <a:p>
            <a:pPr algn="ctr">
              <a:buNone/>
            </a:pPr>
            <a:r>
              <a:rPr lang="ru-RU" i="1" dirty="0" smtClean="0"/>
              <a:t>(самостоятельная работа)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Учащимся раздаются различные приборы: мензурки, термометры, амперметры, вольтметры и др.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1625">
    <p:zoom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i="1" u="sng" dirty="0" smtClean="0"/>
              <a:t/>
            </a:r>
            <a:br>
              <a:rPr lang="ru-RU" sz="3600" i="1" u="sng" dirty="0" smtClean="0"/>
            </a:br>
            <a:r>
              <a:rPr lang="ru-RU" sz="3600" dirty="0" smtClean="0"/>
              <a:t>Пункт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dirty="0" smtClean="0"/>
              <a:t> – Дорожная инспекция:</a:t>
            </a:r>
            <a:br>
              <a:rPr lang="ru-RU" sz="3600" dirty="0" smtClean="0"/>
            </a:br>
            <a:r>
              <a:rPr lang="ru-RU" sz="3600" i="1" u="sng" dirty="0" smtClean="0"/>
              <a:t>Г.Выбери </a:t>
            </a:r>
            <a:r>
              <a:rPr lang="ru-RU" sz="3600" i="1" u="sng" dirty="0"/>
              <a:t>правильный знак:   &lt;,   =,    &gt;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	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555625">
              <a:buNone/>
            </a:pPr>
            <a:r>
              <a:rPr lang="ru-RU" dirty="0"/>
              <a:t>Знаки крепятся магнитами. Если они правильно расставлены, то с обратной стороны появляется слово «ТОК</a:t>
            </a:r>
            <a:r>
              <a:rPr lang="ru-RU" dirty="0" smtClean="0"/>
              <a:t>»</a:t>
            </a:r>
          </a:p>
          <a:p>
            <a:pPr indent="555625">
              <a:buNone/>
            </a:pPr>
            <a:endParaRPr lang="ru-RU" dirty="0"/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2,5 мА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=      0,0025 А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0,07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Ом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&lt;    700 Ом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0,025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кВ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&gt;   0,25 В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1625">
    <p:zoom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2800" dirty="0"/>
              <a:t>Пункт 4 – Привал</a:t>
            </a:r>
            <a:br>
              <a:rPr lang="ru-RU" sz="2800" dirty="0"/>
            </a:br>
            <a:r>
              <a:rPr lang="ru-RU" sz="2700" i="1" u="sng" dirty="0" smtClean="0"/>
              <a:t>Д </a:t>
            </a:r>
            <a:r>
              <a:rPr lang="ru-RU" sz="2700" i="1" u="sng" dirty="0"/>
              <a:t>.Наряди ёлку</a:t>
            </a:r>
            <a:r>
              <a:rPr lang="ru-RU" sz="2700" i="1" u="sng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/>
          <a:lstStyle/>
          <a:p>
            <a:pPr marL="80963" indent="636588" algn="ctr">
              <a:buNone/>
            </a:pPr>
            <a:r>
              <a:rPr lang="ru-RU" dirty="0" smtClean="0"/>
              <a:t>Из общего числа формул выбрать формулы, определяющие силу тока, напряжение и сопротивление  по определению и закону Ома. Закрепить их на двух сторонах ёлки с помощью магнитов.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advTm="1625">
    <p:zoom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3600" dirty="0" smtClean="0"/>
              <a:t>Формулы </a:t>
            </a:r>
            <a:r>
              <a:rPr lang="ru-RU" sz="3600" dirty="0"/>
              <a:t>написаны на карточках в форме ёлочных шаров разного цвета.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742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407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ru-RU" sz="3200">
                          <a:latin typeface="Times New Roman"/>
                          <a:ea typeface="Times New Roman"/>
                        </a:rPr>
                        <a:t>По определению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ru-RU" sz="3200">
                          <a:latin typeface="Times New Roman"/>
                          <a:ea typeface="Times New Roman"/>
                        </a:rPr>
                        <a:t>По закону ома</a:t>
                      </a:r>
                    </a:p>
                  </a:txBody>
                  <a:tcPr marL="68580" marR="68580" marT="0" marB="0"/>
                </a:tc>
              </a:tr>
              <a:tr h="1157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4000" dirty="0">
                          <a:latin typeface="Times New Roman"/>
                          <a:ea typeface="Times New Roman"/>
                        </a:rPr>
                        <a:t>I = </a:t>
                      </a:r>
                      <a:r>
                        <a:rPr lang="en-US" sz="40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4000" u="sng" baseline="30000" dirty="0" smtClean="0">
                          <a:latin typeface="Times New Roman"/>
                          <a:ea typeface="Times New Roman"/>
                        </a:rPr>
                        <a:t>q__ 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4000" baseline="30000" dirty="0"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lang="en-US" sz="4000" baseline="30000" dirty="0" smtClean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en-US" sz="4000" baseline="30000" dirty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4000" dirty="0" smtClean="0">
                          <a:latin typeface="Times New Roman"/>
                          <a:ea typeface="Times New Roman"/>
                        </a:rPr>
                        <a:t>I </a:t>
                      </a:r>
                      <a:r>
                        <a:rPr lang="en-US" sz="4000" dirty="0">
                          <a:latin typeface="Times New Roman"/>
                          <a:ea typeface="Times New Roman"/>
                        </a:rPr>
                        <a:t>= </a:t>
                      </a:r>
                      <a:r>
                        <a:rPr lang="en-US" sz="4000" u="sng" baseline="30000" dirty="0">
                          <a:latin typeface="Times New Roman"/>
                          <a:ea typeface="Times New Roman"/>
                        </a:rPr>
                        <a:t>U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4000" baseline="30000" dirty="0">
                          <a:latin typeface="Times New Roman"/>
                          <a:ea typeface="Times New Roman"/>
                        </a:rPr>
                        <a:t>         R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41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3200" dirty="0">
                          <a:latin typeface="Times New Roman"/>
                          <a:ea typeface="Times New Roman"/>
                        </a:rPr>
                        <a:t>U =  </a:t>
                      </a:r>
                      <a:r>
                        <a:rPr lang="en-US" sz="3200" u="sng" baseline="30000" dirty="0">
                          <a:latin typeface="Times New Roman"/>
                          <a:ea typeface="Times New Roman"/>
                        </a:rPr>
                        <a:t>A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3200" baseline="30000" dirty="0"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lang="en-US" sz="3200" baseline="30000" dirty="0" smtClean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4000" baseline="30000" dirty="0">
                          <a:latin typeface="Times New Roman"/>
                          <a:ea typeface="Times New Roman"/>
                        </a:rPr>
                        <a:t>q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3200" dirty="0" smtClean="0">
                          <a:latin typeface="Times New Roman"/>
                          <a:ea typeface="Times New Roman"/>
                        </a:rPr>
                        <a:t>U </a:t>
                      </a:r>
                      <a:r>
                        <a:rPr lang="en-US" sz="3200" dirty="0">
                          <a:latin typeface="Times New Roman"/>
                          <a:ea typeface="Times New Roman"/>
                        </a:rPr>
                        <a:t>= I*R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5042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endParaRPr lang="en-US" sz="3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3200" dirty="0"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ru-RU" sz="3200" dirty="0"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u-RU" sz="3200" dirty="0" err="1">
                          <a:latin typeface="Times New Roman"/>
                          <a:ea typeface="Times New Roman"/>
                        </a:rPr>
                        <a:t>ρ▪</a:t>
                      </a:r>
                      <a:r>
                        <a:rPr lang="en-US" sz="3200" u="sng" baseline="30000" dirty="0">
                          <a:latin typeface="Times New Roman"/>
                          <a:ea typeface="Times New Roman"/>
                        </a:rPr>
                        <a:t>L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4000" baseline="30000" dirty="0">
                          <a:latin typeface="Times New Roman"/>
                          <a:ea typeface="Times New Roman"/>
                        </a:rPr>
                        <a:t>               </a:t>
                      </a:r>
                      <a:r>
                        <a:rPr lang="en-US" sz="4000" baseline="30000" dirty="0" smtClean="0">
                          <a:latin typeface="Times New Roman"/>
                          <a:ea typeface="Times New Roman"/>
                        </a:rPr>
                        <a:t>              S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Times New Roman"/>
                          <a:ea typeface="Times New Roman"/>
                        </a:rPr>
                        <a:t>    R </a:t>
                      </a:r>
                      <a:r>
                        <a:rPr lang="en-US" sz="3200" dirty="0">
                          <a:latin typeface="Times New Roman"/>
                          <a:ea typeface="Times New Roman"/>
                        </a:rPr>
                        <a:t>= </a:t>
                      </a:r>
                      <a:r>
                        <a:rPr lang="en-US" sz="3200" u="sng" baseline="30000" dirty="0">
                          <a:latin typeface="Times New Roman"/>
                          <a:ea typeface="Times New Roman"/>
                        </a:rPr>
                        <a:t>U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3200" baseline="30000" dirty="0"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lang="en-US" sz="3200" baseline="30000" dirty="0" smtClean="0">
                          <a:latin typeface="Times New Roman"/>
                          <a:ea typeface="Times New Roman"/>
                        </a:rPr>
                        <a:t>                            </a:t>
                      </a:r>
                      <a:r>
                        <a:rPr lang="en-US" sz="4000" baseline="30000" dirty="0">
                          <a:latin typeface="Times New Roman"/>
                          <a:ea typeface="Times New Roman"/>
                        </a:rPr>
                        <a:t>I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advTm="1625">
    <p:zoom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/>
              <a:t>Е. Разбей  орех: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рисунок </a:t>
            </a:r>
            <a:r>
              <a:rPr lang="ru-RU" dirty="0"/>
              <a:t>ореха разбит на сегменты. Если правильно ответить на вопрос, то с обратной стороны ореха появляется  имя Георг.  В конце этапа задается вопрос «Кого из ученых звали Георг?».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1625">
    <p:zoom/>
    <p:sndAc>
      <p:stSnd>
        <p:snd r:embed="rId2" name="chimes.wav" builtIn="1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Пункт 5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Придорожное кафе.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62500" lnSpcReduction="20000"/>
          </a:bodyPr>
          <a:lstStyle/>
          <a:p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Вопросы: 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. Чему равна сила тока в проводнике, если за 1 с по нему проходит заряд 2 Кл? (2 Кл)</a:t>
            </a:r>
          </a:p>
          <a:p>
            <a:pPr>
              <a:buNone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2. Определите напряжение на концах проводника, если при перемещении заряда 5 Кл ток совершает работу 60 Дж. (12В)</a:t>
            </a:r>
          </a:p>
          <a:p>
            <a:pPr>
              <a:buNone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3. Чему равно общее сопротивление участка цепи?      (10  Ом)</a:t>
            </a:r>
          </a:p>
          <a:p>
            <a:pPr>
              <a:buNone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                                                                                              </a:t>
            </a:r>
            <a:endParaRPr lang="ru-RU" dirty="0"/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                                           </a:t>
            </a:r>
            <a:r>
              <a:rPr lang="en-US" dirty="0"/>
              <a:t>R</a:t>
            </a:r>
            <a:r>
              <a:rPr lang="ru-RU" baseline="-25000" dirty="0"/>
              <a:t>1</a:t>
            </a:r>
            <a:r>
              <a:rPr lang="ru-RU" dirty="0"/>
              <a:t>=</a:t>
            </a:r>
            <a:r>
              <a:rPr lang="ru-RU" sz="4500" dirty="0"/>
              <a:t>2</a:t>
            </a:r>
            <a:r>
              <a:rPr lang="ru-RU" dirty="0"/>
              <a:t> Ом      </a:t>
            </a:r>
            <a:r>
              <a:rPr lang="ru-RU" dirty="0" smtClean="0"/>
              <a:t>               </a:t>
            </a:r>
            <a:r>
              <a:rPr lang="en-US" dirty="0"/>
              <a:t>R</a:t>
            </a:r>
            <a:r>
              <a:rPr lang="ru-RU" baseline="-25000" dirty="0"/>
              <a:t>2</a:t>
            </a:r>
            <a:r>
              <a:rPr lang="ru-RU" dirty="0"/>
              <a:t>=8 Ом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4. Найдите общее сопротивление участка цепи.   (2,5 Ом)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= 5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Ом  </a:t>
            </a:r>
          </a:p>
          <a:p>
            <a:endParaRPr lang="ru-RU" dirty="0"/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/>
              <a:t>	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5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Ом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5.Чему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равна сила тока на участке проводника  сопротивлением 60 Ом при напряжении 120 В? (2 А)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715008" y="3286124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4429124" y="3143248"/>
            <a:ext cx="1214446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0800000">
            <a:off x="3714744" y="3286124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571736" y="3143248"/>
            <a:ext cx="1143008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428728" y="3214686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714744" y="4286256"/>
            <a:ext cx="135732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571868" y="5000636"/>
            <a:ext cx="1500198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10800000">
            <a:off x="3071802" y="442913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072066" y="450057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071802" y="5143512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5" idx="3"/>
          </p:cNvCxnSpPr>
          <p:nvPr/>
        </p:nvCxnSpPr>
        <p:spPr>
          <a:xfrm>
            <a:off x="5072066" y="514351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2715406" y="4785528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5322496" y="4821644"/>
            <a:ext cx="6437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643570" y="4786322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0800000">
            <a:off x="2071670" y="4786322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1625">
    <p:zoom/>
    <p:sndAc>
      <p:stSnd>
        <p:snd r:embed="rId2" name="chimes.wav" builtIn="1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Пункт 6 – Покорение вершины.</a:t>
            </a:r>
            <a:br>
              <a:rPr lang="ru-RU" sz="4000" dirty="0"/>
            </a:br>
            <a:r>
              <a:rPr lang="ru-RU" sz="4000" i="1" u="sng" dirty="0" smtClean="0"/>
              <a:t>Ж</a:t>
            </a:r>
            <a:r>
              <a:rPr lang="ru-RU" sz="4000" i="1" u="sng" dirty="0"/>
              <a:t>. Решение задач: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963" indent="555625"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80963" indent="555625"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80963" indent="555625" algn="ctr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Учащимся предлагаются задачи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проранжированные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уровню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сложности. Стоимость каждой задачи от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балла до 5 баллов. Учащиеся самостоятельно набирают баллы, выбирая вопросы посильного  уровня сложности.</a:t>
            </a:r>
          </a:p>
        </p:txBody>
      </p:sp>
    </p:spTree>
  </p:cSld>
  <p:clrMapOvr>
    <a:masterClrMapping/>
  </p:clrMapOvr>
  <p:transition advTm="1625">
    <p:zoom/>
    <p:sndAc>
      <p:stSnd>
        <p:snd r:embed="rId2" name="chimes.wav" builtIn="1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 Домашнее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задание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Подведение итогов.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/>
              <a:t>Ребята! Сегодня мы с вами покорили вершину. Каждый свою. Но для каждого из вас это успех. И это только начало. Впереди вас ждут новые вершины. В.Высоцкий писал: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dirty="0">
                <a:solidFill>
                  <a:schemeClr val="bg1"/>
                </a:solidFill>
              </a:rPr>
              <a:t>В суету городов и в потоки машин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dirty="0">
                <a:solidFill>
                  <a:schemeClr val="bg1"/>
                </a:solidFill>
              </a:rPr>
              <a:t>Возвращаемся мы – просто некуда деться! –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dirty="0">
                <a:solidFill>
                  <a:schemeClr val="bg1"/>
                </a:solidFill>
              </a:rPr>
              <a:t>И спускаемся вниз с покоренных вершин,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dirty="0">
                <a:solidFill>
                  <a:schemeClr val="bg1"/>
                </a:solidFill>
              </a:rPr>
              <a:t>Оставляя в горах,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Оставляя </a:t>
            </a:r>
            <a:r>
              <a:rPr lang="ru-RU" sz="2400" dirty="0">
                <a:solidFill>
                  <a:schemeClr val="bg1"/>
                </a:solidFill>
              </a:rPr>
              <a:t>в горах свое сердце.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dirty="0">
                <a:solidFill>
                  <a:schemeClr val="bg1"/>
                </a:solidFill>
              </a:rPr>
              <a:t>Так оставьте ненужные споры –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dirty="0">
                <a:solidFill>
                  <a:schemeClr val="bg1"/>
                </a:solidFill>
              </a:rPr>
              <a:t>Я себе уже все </a:t>
            </a:r>
            <a:r>
              <a:rPr lang="ru-RU" sz="2400" dirty="0" smtClean="0">
                <a:solidFill>
                  <a:schemeClr val="bg1"/>
                </a:solidFill>
              </a:rPr>
              <a:t>доказал: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Лучше </a:t>
            </a:r>
            <a:r>
              <a:rPr lang="ru-RU" sz="2400" dirty="0">
                <a:solidFill>
                  <a:schemeClr val="bg1"/>
                </a:solidFill>
              </a:rPr>
              <a:t>гор могут быть только горы,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dirty="0">
                <a:solidFill>
                  <a:schemeClr val="bg1"/>
                </a:solidFill>
              </a:rPr>
              <a:t>На которых еще не  бывал.</a:t>
            </a:r>
          </a:p>
        </p:txBody>
      </p:sp>
    </p:spTree>
  </p:cSld>
  <p:clrMapOvr>
    <a:masterClrMapping/>
  </p:clrMapOvr>
  <p:transition advTm="1625">
    <p:zoom/>
    <p:sndAc>
      <p:stSnd>
        <p:snd r:embed="rId2" name="chimes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урока: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smtClean="0"/>
              <a:t>Повторить </a:t>
            </a:r>
            <a:r>
              <a:rPr lang="ru-RU" dirty="0"/>
              <a:t>основные понятия и продолжить отработку навыков решения задач </a:t>
            </a:r>
            <a:r>
              <a:rPr lang="ru-RU" dirty="0" smtClean="0"/>
              <a:t> по </a:t>
            </a:r>
            <a:r>
              <a:rPr lang="ru-RU" dirty="0"/>
              <a:t>теме «Электрический ток».</a:t>
            </a:r>
          </a:p>
          <a:p>
            <a:r>
              <a:rPr lang="ru-RU" dirty="0"/>
              <a:t>2. </a:t>
            </a:r>
            <a:r>
              <a:rPr lang="ru-RU" dirty="0" smtClean="0"/>
              <a:t>Развивать  </a:t>
            </a:r>
            <a:r>
              <a:rPr lang="ru-RU" dirty="0"/>
              <a:t>навыки рефлексии, устного счета.</a:t>
            </a:r>
          </a:p>
          <a:p>
            <a:r>
              <a:rPr lang="ru-RU" dirty="0"/>
              <a:t>3. </a:t>
            </a:r>
            <a:r>
              <a:rPr lang="ru-RU" dirty="0" smtClean="0"/>
              <a:t>Воспитывать </a:t>
            </a:r>
            <a:r>
              <a:rPr lang="ru-RU" dirty="0"/>
              <a:t>адекватную самооценку, умение анализировать.</a:t>
            </a:r>
          </a:p>
          <a:p>
            <a:endParaRPr lang="ru-RU" dirty="0"/>
          </a:p>
        </p:txBody>
      </p:sp>
    </p:spTree>
  </p:cSld>
  <p:clrMapOvr>
    <a:masterClrMapping/>
  </p:clrMapOvr>
  <p:transition advTm="1625">
    <p:zoom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7772400" cy="20717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Тип </a:t>
            </a:r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>урока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>
                <a:solidFill>
                  <a:srgbClr val="FF0000"/>
                </a:solidFill>
              </a:rPr>
              <a:t> урок </a:t>
            </a:r>
            <a:r>
              <a:rPr lang="ru-RU" sz="4000" dirty="0">
                <a:solidFill>
                  <a:srgbClr val="FF0000"/>
                </a:solidFill>
              </a:rPr>
              <a:t>обобщения и систематизации знаний.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2285992"/>
            <a:ext cx="7286676" cy="3143272"/>
          </a:xfrm>
        </p:spPr>
        <p:txBody>
          <a:bodyPr/>
          <a:lstStyle/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Оборудование</a:t>
            </a:r>
            <a:r>
              <a:rPr lang="ru-RU" sz="3200" dirty="0">
                <a:solidFill>
                  <a:schemeClr val="tx1"/>
                </a:solidFill>
              </a:rPr>
              <a:t>:</a:t>
            </a:r>
            <a:r>
              <a:rPr lang="ru-RU" sz="3200" dirty="0"/>
              <a:t> </a:t>
            </a:r>
            <a:endParaRPr lang="ru-RU" sz="3200" dirty="0" smtClean="0"/>
          </a:p>
          <a:p>
            <a:r>
              <a:rPr lang="ru-RU" sz="3200" dirty="0" smtClean="0">
                <a:solidFill>
                  <a:srgbClr val="FF0000"/>
                </a:solidFill>
              </a:rPr>
              <a:t>дидактические </a:t>
            </a:r>
            <a:r>
              <a:rPr lang="ru-RU" sz="3200" dirty="0">
                <a:solidFill>
                  <a:srgbClr val="FF0000"/>
                </a:solidFill>
              </a:rPr>
              <a:t>карточки, учебник, рисунок горы, изображение ели, пункты путешествия.</a:t>
            </a:r>
          </a:p>
          <a:p>
            <a:endParaRPr lang="ru-RU" dirty="0"/>
          </a:p>
        </p:txBody>
      </p:sp>
    </p:spTree>
  </p:cSld>
  <p:clrMapOvr>
    <a:masterClrMapping/>
  </p:clrMapOvr>
  <p:transition advTm="1625">
    <p:zoom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64307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Ход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урока: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928670"/>
            <a:ext cx="7286676" cy="4857784"/>
          </a:xfrm>
        </p:spPr>
        <p:txBody>
          <a:bodyPr/>
          <a:lstStyle/>
          <a:p>
            <a:endParaRPr lang="ru-RU" u="sng" dirty="0" smtClean="0">
              <a:solidFill>
                <a:schemeClr val="tx1"/>
              </a:solidFill>
            </a:endParaRPr>
          </a:p>
          <a:p>
            <a:endParaRPr lang="ru-RU" u="sng" dirty="0">
              <a:solidFill>
                <a:schemeClr val="tx1"/>
              </a:solidFill>
            </a:endParaRPr>
          </a:p>
          <a:p>
            <a:endParaRPr lang="ru-RU" u="sng" dirty="0" smtClean="0">
              <a:solidFill>
                <a:schemeClr val="tx1"/>
              </a:solidFill>
            </a:endParaRPr>
          </a:p>
          <a:p>
            <a:endParaRPr lang="ru-RU" u="sng" dirty="0">
              <a:solidFill>
                <a:schemeClr val="tx1"/>
              </a:solidFill>
            </a:endParaRPr>
          </a:p>
          <a:p>
            <a:endParaRPr lang="ru-RU" u="sng" dirty="0" smtClean="0">
              <a:solidFill>
                <a:schemeClr val="tx1"/>
              </a:solidFill>
            </a:endParaRPr>
          </a:p>
          <a:p>
            <a:endParaRPr lang="ru-RU" u="sng" dirty="0" smtClean="0"/>
          </a:p>
          <a:p>
            <a:r>
              <a:rPr lang="ru-RU" u="sng" dirty="0" smtClean="0"/>
              <a:t>1</a:t>
            </a:r>
            <a:r>
              <a:rPr lang="ru-RU" u="sng" dirty="0"/>
              <a:t>. Организационный момент: </a:t>
            </a:r>
            <a:r>
              <a:rPr lang="ru-RU" dirty="0"/>
              <a:t>проверка готовности класса к уроку, объявление темы и цели урока.</a:t>
            </a:r>
          </a:p>
          <a:p>
            <a:endParaRPr lang="ru-RU" dirty="0"/>
          </a:p>
        </p:txBody>
      </p:sp>
      <p:pic>
        <p:nvPicPr>
          <p:cNvPr id="1026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2143116"/>
            <a:ext cx="1829714" cy="1565453"/>
          </a:xfrm>
          <a:prstGeom prst="rect">
            <a:avLst/>
          </a:prstGeom>
          <a:noFill/>
        </p:spPr>
      </p:pic>
    </p:spTree>
  </p:cSld>
  <p:clrMapOvr>
    <a:masterClrMapping/>
  </p:clrMapOvr>
  <p:transition advTm="1625">
    <p:zoom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Вступительное слово учителя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pPr>
              <a:buNone/>
            </a:pPr>
            <a:r>
              <a:rPr lang="ru-RU" dirty="0"/>
              <a:t>Ребята! Нам сегодня предстоит не простой урок , а урок-восхождение на гору Решай-ка. Кто-нибудь из вас был когда-нибудь в горах? Видели ли вы красоту горных районов Кавказа? Горы с давних пор зовут и манят к себе людей не только своей красотой, но и своей недоступностью, трудностью восхождения к их вершинам. А  как называют людей занимающихся покорением вершин? (Альпинисты). </a:t>
            </a:r>
          </a:p>
        </p:txBody>
      </p:sp>
    </p:spTree>
  </p:cSld>
  <p:clrMapOvr>
    <a:masterClrMapping/>
  </p:clrMapOvr>
  <p:transition advTm="1625">
    <p:zoom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У В.Высоцкого есть замечательное стихотворение, посвященное горам, и людям, покоряющим их.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Здесь </a:t>
            </a:r>
            <a:r>
              <a:rPr lang="ru-RU" dirty="0"/>
              <a:t>вам не равнина, здесь климат иной – </a:t>
            </a:r>
          </a:p>
          <a:p>
            <a:r>
              <a:rPr lang="ru-RU" dirty="0"/>
              <a:t>Идут лавины одна за одной,</a:t>
            </a:r>
          </a:p>
          <a:p>
            <a:r>
              <a:rPr lang="ru-RU" dirty="0"/>
              <a:t>И здесь за камнепадом ревет камнепад, -</a:t>
            </a:r>
          </a:p>
          <a:p>
            <a:r>
              <a:rPr lang="ru-RU" dirty="0"/>
              <a:t>И можно свернуть, обрыв обогнуть, -</a:t>
            </a:r>
          </a:p>
          <a:p>
            <a:r>
              <a:rPr lang="ru-RU" dirty="0"/>
              <a:t>Но мы выбираем трудный путь, </a:t>
            </a:r>
          </a:p>
          <a:p>
            <a:r>
              <a:rPr lang="ru-RU" dirty="0"/>
              <a:t>Опасный,  как военная тропа.  </a:t>
            </a:r>
          </a:p>
          <a:p>
            <a:r>
              <a:rPr lang="ru-RU" dirty="0"/>
              <a:t>Кто здесь не бывал, кто не рисковал –</a:t>
            </a:r>
          </a:p>
          <a:p>
            <a:r>
              <a:rPr lang="ru-RU" dirty="0"/>
              <a:t>Тот сам себя не испытал, </a:t>
            </a:r>
          </a:p>
          <a:p>
            <a:r>
              <a:rPr lang="ru-RU" dirty="0"/>
              <a:t>Пусть  даже внизу он звезды хватал с небес.</a:t>
            </a:r>
          </a:p>
          <a:p>
            <a:r>
              <a:rPr lang="ru-RU" dirty="0"/>
              <a:t>Внизу не встретишь, как не тянись,</a:t>
            </a:r>
          </a:p>
          <a:p>
            <a:r>
              <a:rPr lang="ru-RU" dirty="0"/>
              <a:t>За всю свою счастливую жизнь</a:t>
            </a:r>
          </a:p>
          <a:p>
            <a:r>
              <a:rPr lang="ru-RU" dirty="0"/>
              <a:t>Десятой доли таких красот и чудес.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1625">
    <p:zoom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285728"/>
            <a:ext cx="7786742" cy="911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/>
          </a:p>
          <a:p>
            <a:endParaRPr lang="ru-RU" sz="2800" dirty="0"/>
          </a:p>
          <a:p>
            <a:r>
              <a:rPr lang="ru-RU" sz="2800" dirty="0" smtClean="0"/>
              <a:t>Сегодня </a:t>
            </a:r>
            <a:r>
              <a:rPr lang="ru-RU" sz="2800" dirty="0"/>
              <a:t>я предлагаю вам побыть в роли альпинистов и покорить вершину горы Решай-ка.</a:t>
            </a:r>
          </a:p>
          <a:p>
            <a:r>
              <a:rPr lang="ru-RU" sz="2800" dirty="0"/>
              <a:t>Но прежде, чем двинуться в путь к горе, мы должны проверить все ли снаряжение мы с собой уложили. Наше снаряжение – это багаж знаний, необходимый для решения задач по теме «Электрический ток». </a:t>
            </a:r>
            <a:endParaRPr lang="ru-RU" sz="2800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advTm="1625">
    <p:zoom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и документы\Мои рисунки\wallpapers\Природа\17b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23799" y="582139"/>
            <a:ext cx="7782128" cy="5836596"/>
          </a:xfrm>
          <a:prstGeom prst="rect">
            <a:avLst/>
          </a:prstGeom>
          <a:noFill/>
        </p:spPr>
      </p:pic>
    </p:spTree>
  </p:cSld>
  <p:clrMapOvr>
    <a:masterClrMapping/>
  </p:clrMapOvr>
  <p:transition advTm="1625">
    <p:zoom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2. Актуализация опорных знаний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i="1" u="sng" dirty="0"/>
              <a:t>Фронтальная беседа по теме «Электричество»:</a:t>
            </a:r>
            <a:endParaRPr lang="ru-RU" dirty="0"/>
          </a:p>
          <a:p>
            <a:pPr lvl="0"/>
            <a:r>
              <a:rPr lang="ru-RU" dirty="0"/>
              <a:t>Что такое электрический ток? Какие частицы могут создавать электрический ток?</a:t>
            </a:r>
          </a:p>
          <a:p>
            <a:pPr lvl="0"/>
            <a:r>
              <a:rPr lang="ru-RU" dirty="0"/>
              <a:t> Что за частица ион? электрон?</a:t>
            </a:r>
          </a:p>
          <a:p>
            <a:pPr lvl="0"/>
            <a:r>
              <a:rPr lang="ru-RU" dirty="0"/>
              <a:t>Какими величинами характеризуется электрический ток?</a:t>
            </a:r>
          </a:p>
          <a:p>
            <a:pPr lvl="0"/>
            <a:r>
              <a:rPr lang="ru-RU" dirty="0"/>
              <a:t>Что называется  силой тока? В каких единицах она измеряется?</a:t>
            </a:r>
          </a:p>
          <a:p>
            <a:pPr lvl="0"/>
            <a:r>
              <a:rPr lang="ru-RU" dirty="0"/>
              <a:t> Что называется напряжением? В каких единицах она измеряется?</a:t>
            </a:r>
          </a:p>
          <a:p>
            <a:pPr lvl="0"/>
            <a:r>
              <a:rPr lang="ru-RU" dirty="0"/>
              <a:t>Что характеризует сопротивление?</a:t>
            </a:r>
          </a:p>
          <a:p>
            <a:pPr lvl="0"/>
            <a:r>
              <a:rPr lang="ru-RU" dirty="0"/>
              <a:t>От чего зависит сопротивление?</a:t>
            </a:r>
          </a:p>
          <a:p>
            <a:pPr lvl="0"/>
            <a:r>
              <a:rPr lang="ru-RU" dirty="0"/>
              <a:t>Какова единица измерения удельного сопротивления?</a:t>
            </a:r>
          </a:p>
          <a:p>
            <a:pPr lvl="0"/>
            <a:r>
              <a:rPr lang="ru-RU" dirty="0"/>
              <a:t>Как зависит сила тока от напряжения и сопротивления? Какой это закон?</a:t>
            </a:r>
          </a:p>
          <a:p>
            <a:pPr lvl="0"/>
            <a:r>
              <a:rPr lang="ru-RU" dirty="0"/>
              <a:t>Какие типы соединений проводников вы знаете?</a:t>
            </a:r>
          </a:p>
          <a:p>
            <a:pPr lvl="0"/>
            <a:r>
              <a:rPr lang="ru-RU" dirty="0"/>
              <a:t>Какая величина постоянна при последовательном соединении проводников?</a:t>
            </a:r>
          </a:p>
          <a:p>
            <a:pPr lvl="0"/>
            <a:r>
              <a:rPr lang="ru-RU" dirty="0"/>
              <a:t>Какая величина постоянна при параллельном соединении проводников?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1625">
    <p:zoom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861</Words>
  <Application>Microsoft Office PowerPoint</Application>
  <PresentationFormat>Экран (4:3)</PresentationFormat>
  <Paragraphs>138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 УРОК – ВОСХОЖДЕНИЕ НА ГОРУ РЕШАЙ-КА</vt:lpstr>
      <vt:lpstr>Цель урока: </vt:lpstr>
      <vt:lpstr>        Тип урока:  урок обобщения и систематизации знаний. </vt:lpstr>
      <vt:lpstr>   Ход урока: </vt:lpstr>
      <vt:lpstr>. Вступительное слово учителя</vt:lpstr>
      <vt:lpstr>У В.Высоцкого есть замечательное стихотворение, посвященное горам, и людям, покоряющим их.</vt:lpstr>
      <vt:lpstr>Слайд 7</vt:lpstr>
      <vt:lpstr>Слайд 8</vt:lpstr>
      <vt:lpstr>2. Актуализация опорных знаний </vt:lpstr>
      <vt:lpstr> Работа по станциям </vt:lpstr>
      <vt:lpstr> Пункт 1- Таможня. Б.   Найди лишнее слово </vt:lpstr>
      <vt:lpstr>    Пункт 2 – Магазин альпинистского снаряжения.</vt:lpstr>
      <vt:lpstr> Пункт 3 – Дорожная инспекция: Г.Выбери правильный знак:   &lt;,   =,    &gt;  </vt:lpstr>
      <vt:lpstr>Пункт 4 – Привал Д .Наряди ёлку:</vt:lpstr>
      <vt:lpstr> Формулы написаны на карточках в форме ёлочных шаров разного цвета.  </vt:lpstr>
      <vt:lpstr>Е. Разбей  орех: </vt:lpstr>
      <vt:lpstr>Пункт 5 – Придорожное кафе. </vt:lpstr>
      <vt:lpstr>Пункт 6 – Покорение вершины. Ж. Решение задач: </vt:lpstr>
      <vt:lpstr> 4.  Домашнее задание 5. Подведение итогов. 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УРОК – ВОСХОЖДЕНИЕ НА ГОРУ РЕШАЙ-КА</dc:title>
  <dc:creator>User</dc:creator>
  <cp:lastModifiedBy>User</cp:lastModifiedBy>
  <cp:revision>15</cp:revision>
  <dcterms:created xsi:type="dcterms:W3CDTF">2010-11-12T14:59:05Z</dcterms:created>
  <dcterms:modified xsi:type="dcterms:W3CDTF">2010-11-12T17:35:25Z</dcterms:modified>
</cp:coreProperties>
</file>