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  <p:sldMasterId id="2147483696" r:id="rId2"/>
  </p:sldMasterIdLst>
  <p:notesMasterIdLst>
    <p:notesMasterId r:id="rId26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2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1EB6B8-2C70-4946-82BD-92FAC74BB96D}" type="datetimeFigureOut">
              <a:rPr lang="ru-RU" smtClean="0"/>
              <a:pPr/>
              <a:t>24.01.2013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755B1B-9195-4F27-AEC9-E35D633FAC9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755B1B-9195-4F27-AEC9-E35D633FAC98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24.01.2013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24.01.2013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24.01.2013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Овал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Прямоугольник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24.01.2013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24.01.2013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Содержимое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24.01.2013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Содержимое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Содержимое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Овал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Овал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Заголовок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24.01.2013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Содержимое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ая соединительная линия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Овал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24.01.2013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24.01.2013</a:t>
            </a:fld>
            <a:endParaRPr lang="ru-RU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24.01.2013</a:t>
            </a:fld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24.01.2013</a:t>
            </a:fld>
            <a:endParaRPr lang="ru-RU"/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ru-RU"/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5" name="Текст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24.01.2013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5B106E36-FD25-4E2D-B0AA-010F637433A0}" type="datetimeFigureOut">
              <a:rPr lang="ru-RU" smtClean="0"/>
              <a:pPr/>
              <a:t>24.01.2013</a:t>
            </a:fld>
            <a:endParaRPr lang="ru-RU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24.01.2013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24.01.2013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jpe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sz="6000" b="1" i="1" dirty="0" smtClean="0">
                <a:solidFill>
                  <a:schemeClr val="tx1"/>
                </a:solidFill>
              </a:rPr>
              <a:t>Лыжный спорт</a:t>
            </a:r>
            <a:endParaRPr lang="ru-RU" sz="6000" b="1" i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85860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Четвертая фаза</a:t>
            </a:r>
            <a:r>
              <a:rPr lang="ru-RU" dirty="0" smtClean="0"/>
              <a:t> – выпад с </a:t>
            </a:r>
            <a:r>
              <a:rPr lang="ru-RU" dirty="0" err="1" smtClean="0"/>
              <a:t>подседанием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0" y="1500174"/>
            <a:ext cx="4357686" cy="5357826"/>
          </a:xfrm>
        </p:spPr>
        <p:txBody>
          <a:bodyPr/>
          <a:lstStyle/>
          <a:p>
            <a:r>
              <a:rPr lang="ru-RU" dirty="0" smtClean="0"/>
              <a:t>Главное в этой фазе – обеспечить максимальную скорость выпада и завершить </a:t>
            </a:r>
            <a:r>
              <a:rPr lang="ru-RU" dirty="0" err="1" smtClean="0"/>
              <a:t>подседание</a:t>
            </a:r>
            <a:r>
              <a:rPr lang="ru-RU" dirty="0" smtClean="0"/>
              <a:t> для эффективного завершения отталкивания ногой.</a:t>
            </a:r>
            <a:endParaRPr lang="ru-RU" dirty="0"/>
          </a:p>
        </p:txBody>
      </p:sp>
      <p:pic>
        <p:nvPicPr>
          <p:cNvPr id="5" name="Содержимое 4" descr="5(19).gif"/>
          <p:cNvPicPr>
            <a:picLocks noGrp="1" noChangeAspect="1"/>
          </p:cNvPicPr>
          <p:nvPr>
            <p:ph sz="quarter" idx="2"/>
          </p:nvPr>
        </p:nvPicPr>
        <p:blipFill>
          <a:blip r:embed="rId2"/>
          <a:stretch>
            <a:fillRect/>
          </a:stretch>
        </p:blipFill>
        <p:spPr>
          <a:xfrm>
            <a:off x="4500562" y="2143116"/>
            <a:ext cx="4299951" cy="3500462"/>
          </a:xfrm>
        </p:spPr>
      </p:pic>
    </p:spTree>
  </p:cSld>
  <p:clrMapOvr>
    <a:masterClrMapping/>
  </p:clrMapOvr>
  <p:transition>
    <p:comb dir="vert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85860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Пятая фаза </a:t>
            </a:r>
            <a:r>
              <a:rPr lang="ru-RU" dirty="0" smtClean="0"/>
              <a:t>– отталкивание с выпрямлением толчковой ноги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0" y="1500174"/>
            <a:ext cx="4357686" cy="5357826"/>
          </a:xfrm>
        </p:spPr>
        <p:txBody>
          <a:bodyPr/>
          <a:lstStyle/>
          <a:p>
            <a:r>
              <a:rPr lang="ru-RU" dirty="0" smtClean="0"/>
              <a:t>Главное здесь – завершить отталкивание палкой и лыжей, обеспечить скорость движения маховой ноги к концу выпада и выполнить отталкивание в направлении «на взлет».</a:t>
            </a:r>
            <a:endParaRPr lang="ru-RU" dirty="0"/>
          </a:p>
        </p:txBody>
      </p:sp>
      <p:pic>
        <p:nvPicPr>
          <p:cNvPr id="5" name="Содержимое 4" descr="6(18).gif"/>
          <p:cNvPicPr>
            <a:picLocks noGrp="1" noChangeAspect="1"/>
          </p:cNvPicPr>
          <p:nvPr>
            <p:ph sz="quarter" idx="2"/>
          </p:nvPr>
        </p:nvPicPr>
        <p:blipFill>
          <a:blip r:embed="rId2"/>
          <a:stretch>
            <a:fillRect/>
          </a:stretch>
        </p:blipFill>
        <p:spPr>
          <a:xfrm>
            <a:off x="4408713" y="2285992"/>
            <a:ext cx="4459077" cy="3176599"/>
          </a:xfrm>
        </p:spPr>
      </p:pic>
    </p:spTree>
  </p:cSld>
  <p:clrMapOvr>
    <a:masterClrMapping/>
  </p:clrMapOvr>
  <p:transition>
    <p:randomBar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85860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3.Техника одновременного </a:t>
            </a:r>
            <a:r>
              <a:rPr lang="ru-RU" b="1" dirty="0" err="1" smtClean="0"/>
              <a:t>бесшажного</a:t>
            </a:r>
            <a:r>
              <a:rPr lang="ru-RU" b="1" dirty="0" smtClean="0"/>
              <a:t> хода 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   Одновременный </a:t>
            </a:r>
            <a:r>
              <a:rPr lang="ru-RU" dirty="0" err="1" smtClean="0"/>
              <a:t>бесшажный</a:t>
            </a:r>
            <a:r>
              <a:rPr lang="ru-RU" dirty="0" smtClean="0"/>
              <a:t> ход применяется при отличном скольжении и с твердой опорой для палок на равнине: при хорошем скольжении – на пологих спусках, при плохом – на спусках средней крутизны. Кроме того, его целесообразно применять на раскатанных и леденистых участках лыжни, когда попытка сделать шаг может привести к потере равновесия, а передвижение в таких условиях скольжения возможно только за счет одновременного отталкивания палками.</a:t>
            </a:r>
            <a:endParaRPr lang="ru-R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85860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Основные фазы одновременного </a:t>
            </a:r>
            <a:r>
              <a:rPr lang="ru-RU" b="1" dirty="0" err="1" smtClean="0"/>
              <a:t>бесшажного</a:t>
            </a:r>
            <a:r>
              <a:rPr lang="ru-RU" b="1" dirty="0" smtClean="0"/>
              <a:t> хода</a:t>
            </a:r>
            <a:endParaRPr lang="ru-RU" b="1" dirty="0"/>
          </a:p>
        </p:txBody>
      </p:sp>
      <p:pic>
        <p:nvPicPr>
          <p:cNvPr id="4" name="Содержимое 3" descr="7(16).gif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1428728" y="1500173"/>
            <a:ext cx="5643602" cy="5357827"/>
          </a:xfrm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Описание фаз.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0" y="1500174"/>
            <a:ext cx="9144000" cy="5357826"/>
          </a:xfrm>
        </p:spPr>
        <p:txBody>
          <a:bodyPr>
            <a:normAutofit fontScale="77500" lnSpcReduction="20000"/>
          </a:bodyPr>
          <a:lstStyle/>
          <a:p>
            <a:pPr marL="514350" indent="-514350">
              <a:buNone/>
            </a:pPr>
            <a:r>
              <a:rPr lang="ru-RU" dirty="0" smtClean="0"/>
              <a:t>1. После окончания толчка руками лыжник скользит, согнувшись, на двух лыжах, голова чуть приподнята.</a:t>
            </a:r>
          </a:p>
          <a:p>
            <a:pPr marL="514350" indent="-514350">
              <a:buNone/>
            </a:pPr>
            <a:r>
              <a:rPr lang="ru-RU" dirty="0" smtClean="0"/>
              <a:t>2–3. Продолжается скольжение, лыжник медленно выпрямляется и легким </a:t>
            </a:r>
            <a:r>
              <a:rPr lang="ru-RU" dirty="0" err="1" smtClean="0"/>
              <a:t>маятникообразным</a:t>
            </a:r>
            <a:r>
              <a:rPr lang="ru-RU" dirty="0" smtClean="0"/>
              <a:t> движением выносит палки вперед.</a:t>
            </a:r>
          </a:p>
          <a:p>
            <a:pPr marL="514350" indent="-514350">
              <a:buNone/>
            </a:pPr>
            <a:r>
              <a:rPr lang="ru-RU" dirty="0" smtClean="0"/>
              <a:t>4. Лыжник почти полностью выпрямляется, и начинается подготовка к отталкиванию – масса тела перемещается на носки, ноги слегка сгибаются, палки выведены вперед перед постановкой на снег.</a:t>
            </a:r>
          </a:p>
          <a:p>
            <a:pPr marL="514350" indent="-514350">
              <a:buNone/>
            </a:pPr>
            <a:r>
              <a:rPr lang="ru-RU" dirty="0" smtClean="0"/>
              <a:t>5. Палки ставятся на снег чуть впереди креплений, начинается толчок руками.</a:t>
            </a:r>
          </a:p>
          <a:p>
            <a:pPr marL="514350" indent="-514350">
              <a:buNone/>
            </a:pPr>
            <a:r>
              <a:rPr lang="ru-RU" dirty="0" smtClean="0"/>
              <a:t>6. Основное усилие на палки развивается за счет сгибания туловища. Угол сгибания рук в локтевых суставах несколько уменьшается.</a:t>
            </a:r>
          </a:p>
          <a:p>
            <a:pPr marL="514350" indent="-514350">
              <a:buNone/>
            </a:pPr>
            <a:r>
              <a:rPr lang="ru-RU" dirty="0" smtClean="0"/>
              <a:t>7–8. Толчок заканчивается полным разгибанием рук. Кисти рук находятся на уровне не выше коленей, угол наклона палок наибольший.</a:t>
            </a:r>
          </a:p>
          <a:p>
            <a:pPr marL="514350" indent="-514350">
              <a:buNone/>
            </a:pPr>
            <a:r>
              <a:rPr lang="ru-RU" dirty="0" smtClean="0"/>
              <a:t>9. После окончания толчка лыжник по инерции скользит, согнувшись, на двух лыжах.</a:t>
            </a:r>
          </a:p>
          <a:p>
            <a:pPr marL="514350" indent="-514350">
              <a:buNone/>
            </a:pPr>
            <a:r>
              <a:rPr lang="ru-RU" dirty="0" smtClean="0"/>
              <a:t>Затем цикл движений повторяется.</a:t>
            </a:r>
          </a:p>
          <a:p>
            <a:endParaRPr lang="ru-RU" dirty="0"/>
          </a:p>
        </p:txBody>
      </p:sp>
    </p:spTree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28600"/>
            <a:ext cx="8766048" cy="990600"/>
          </a:xfrm>
        </p:spPr>
        <p:txBody>
          <a:bodyPr/>
          <a:lstStyle/>
          <a:p>
            <a:r>
              <a:rPr lang="ru-RU" b="1" dirty="0" smtClean="0"/>
              <a:t>4.Техника коньковых ходов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0" y="1500174"/>
            <a:ext cx="9144000" cy="5357826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ru-RU" dirty="0" smtClean="0"/>
              <a:t>Различают следующие варианты передвижения коньковыми ходами: </a:t>
            </a:r>
            <a:r>
              <a:rPr lang="ru-RU" b="1" dirty="0" err="1" smtClean="0"/>
              <a:t>полуконьковый</a:t>
            </a:r>
            <a:r>
              <a:rPr lang="ru-RU" b="1" dirty="0" smtClean="0"/>
              <a:t> одновременный ход</a:t>
            </a:r>
            <a:r>
              <a:rPr lang="ru-RU" dirty="0" smtClean="0"/>
              <a:t>, </a:t>
            </a:r>
            <a:r>
              <a:rPr lang="ru-RU" b="1" dirty="0" smtClean="0"/>
              <a:t>коньковый ход без отталкивания руками </a:t>
            </a:r>
            <a:r>
              <a:rPr lang="ru-RU" dirty="0" smtClean="0"/>
              <a:t>(с махами и без махов руками), </a:t>
            </a:r>
            <a:r>
              <a:rPr lang="ru-RU" b="1" dirty="0" smtClean="0"/>
              <a:t>одновременный </a:t>
            </a:r>
            <a:r>
              <a:rPr lang="ru-RU" b="1" dirty="0" err="1" smtClean="0"/>
              <a:t>двухшажный</a:t>
            </a:r>
            <a:r>
              <a:rPr lang="ru-RU" b="1" dirty="0" smtClean="0"/>
              <a:t> коньковый ход</a:t>
            </a:r>
            <a:r>
              <a:rPr lang="ru-RU" dirty="0" smtClean="0"/>
              <a:t>, </a:t>
            </a:r>
            <a:r>
              <a:rPr lang="ru-RU" b="1" dirty="0" smtClean="0"/>
              <a:t>одновременный </a:t>
            </a:r>
            <a:r>
              <a:rPr lang="ru-RU" b="1" dirty="0" err="1" smtClean="0"/>
              <a:t>одношажный</a:t>
            </a:r>
            <a:r>
              <a:rPr lang="ru-RU" b="1" dirty="0" smtClean="0"/>
              <a:t> коньковый ход</a:t>
            </a:r>
            <a:r>
              <a:rPr lang="ru-RU" dirty="0" smtClean="0"/>
              <a:t>, </a:t>
            </a:r>
            <a:r>
              <a:rPr lang="ru-RU" b="1" dirty="0" smtClean="0"/>
              <a:t>попеременный коньковый ход</a:t>
            </a:r>
            <a:r>
              <a:rPr lang="ru-RU" dirty="0" smtClean="0"/>
              <a:t>.</a:t>
            </a:r>
          </a:p>
          <a:p>
            <a:pPr>
              <a:buNone/>
            </a:pPr>
            <a:r>
              <a:rPr lang="ru-RU" dirty="0" smtClean="0"/>
              <a:t>Действия лыжника при передвижении данными способами несколько напоминают движения конькобежца - отсюда и пошло название хода.</a:t>
            </a:r>
          </a:p>
          <a:p>
            <a:pPr>
              <a:buNone/>
            </a:pPr>
            <a:r>
              <a:rPr lang="ru-RU" dirty="0" smtClean="0"/>
              <a:t>Отталкиваясь внутренним ребром одной из лыж назад в сторону (скользящий упор), лыжник переносит вес тела на другую скользящую лыжу, и движения повторяются с другой ноги, отталкивание выполняется со скользящей лыжи. В отличие от классических ходов остановки лыжи в циклах хода нет. При передвижении этим ходом активно работают и руки, отталкивание происходит одновременно или попеременно в согласовании с ритмом работы ног. Возможны варианты и без отталкивания руками (с махами рук и без них).</a:t>
            </a:r>
          </a:p>
          <a:p>
            <a:pPr>
              <a:buNone/>
            </a:pPr>
            <a:r>
              <a:rPr lang="ru-RU" dirty="0" smtClean="0"/>
              <a:t>На ровных участках трассы толчок руками чаще всего выполняется одновременно, а на подъемах - в зависимости от крутизны (одновременно или попеременно). </a:t>
            </a:r>
            <a:r>
              <a:rPr lang="ru-RU" dirty="0" err="1" smtClean="0"/>
              <a:t>Полуконьковый</a:t>
            </a:r>
            <a:r>
              <a:rPr lang="ru-RU" dirty="0" smtClean="0"/>
              <a:t> ход (отталкивание многократно одной из ног, другая скользит прямолинейно) применяется чаще при прохождении поворота по пологой дуге (толчок выполняется наружной лыжей). На иллюстрациях пока­заны одновременный </a:t>
            </a:r>
            <a:r>
              <a:rPr lang="ru-RU" dirty="0" err="1" smtClean="0"/>
              <a:t>одношажный</a:t>
            </a:r>
            <a:r>
              <a:rPr lang="ru-RU" dirty="0" smtClean="0"/>
              <a:t> коньковый ход (рис. 6), попеременный коньковый ход (рис. 7), одновременный </a:t>
            </a:r>
            <a:r>
              <a:rPr lang="ru-RU" dirty="0" err="1" smtClean="0"/>
              <a:t>двухшаж­ный</a:t>
            </a:r>
            <a:r>
              <a:rPr lang="ru-RU" dirty="0" smtClean="0"/>
              <a:t> коньковый ход (рис. 8).</a:t>
            </a:r>
          </a:p>
          <a:p>
            <a:endParaRPr lang="ru-RU" dirty="0"/>
          </a:p>
        </p:txBody>
      </p:sp>
    </p:spTree>
  </p:cSld>
  <p:clrMapOvr>
    <a:masterClrMapping/>
  </p:clrMapOvr>
  <p:transition>
    <p:wheel spokes="3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err="1" smtClean="0"/>
              <a:t>Илюстрации</a:t>
            </a:r>
            <a:endParaRPr lang="ru-RU" b="1" dirty="0"/>
          </a:p>
        </p:txBody>
      </p:sp>
      <p:pic>
        <p:nvPicPr>
          <p:cNvPr id="4" name="Содержимое 3" descr="img044"/>
          <p:cNvPicPr>
            <a:picLocks noGrp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4286250"/>
            <a:ext cx="4500562" cy="2571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 descr="img043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1500174"/>
            <a:ext cx="4500562" cy="27860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 descr="img045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500562" y="1500174"/>
            <a:ext cx="4643439" cy="5357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8" name="Прямая соединительная линия 7"/>
          <p:cNvCxnSpPr/>
          <p:nvPr/>
        </p:nvCxnSpPr>
        <p:spPr>
          <a:xfrm>
            <a:off x="0" y="1500174"/>
            <a:ext cx="9144000" cy="1588"/>
          </a:xfrm>
          <a:prstGeom prst="line">
            <a:avLst/>
          </a:prstGeom>
          <a:ln w="1270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 rot="5400000">
            <a:off x="1822443" y="4179087"/>
            <a:ext cx="5357032" cy="79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 rot="10800000">
            <a:off x="0" y="4286256"/>
            <a:ext cx="4500562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28600"/>
            <a:ext cx="9144000" cy="990600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5.Способы преодоления подъемов на лыжах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0" y="1500174"/>
            <a:ext cx="9144000" cy="5357826"/>
          </a:xfrm>
        </p:spPr>
        <p:txBody>
          <a:bodyPr/>
          <a:lstStyle/>
          <a:p>
            <a:r>
              <a:rPr lang="ru-RU" dirty="0" smtClean="0"/>
              <a:t>Выбор способа преодоления подъемов зависит не только от их крутизны; важную роль играют и другие факторы: сцепление лыж со снегом, физическая и техническая подготовленность лыжника, степень его утомления в данный момент и состояние лыжни.</a:t>
            </a:r>
            <a:endParaRPr lang="ru-RU" dirty="0"/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smtClean="0"/>
              <a:t>Подъём скольжением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0" y="1500174"/>
            <a:ext cx="9144000" cy="2928958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ru-RU" dirty="0" smtClean="0"/>
              <a:t>    Увеличивается наклон туловища, умень­шается длина шага, толчок рукой заканчивается одновременно с отталкиванием ногой. Уменьшается амплитуда в работе рук и ног - они выносятся вперед энергичным маховым движением сразу после окончания толчков, «замах» почти отсутствует. Период работы (отталкивание) одной рукой наслаивается на толчок другой рукой, поэтому с увеличением крутизны подъема опора палками стано­вится непрерывной.</a:t>
            </a:r>
            <a:endParaRPr lang="ru-RU" dirty="0"/>
          </a:p>
        </p:txBody>
      </p:sp>
      <p:pic>
        <p:nvPicPr>
          <p:cNvPr id="1026" name="Picture 2" descr="img05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728" y="4356043"/>
            <a:ext cx="6240677" cy="25019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Подъёмы «</a:t>
            </a:r>
            <a:r>
              <a:rPr lang="ru-RU" b="1" dirty="0" err="1" smtClean="0"/>
              <a:t>полуелочкой</a:t>
            </a:r>
            <a:r>
              <a:rPr lang="ru-RU" b="1" dirty="0" smtClean="0"/>
              <a:t>», «елочкой»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0" y="1500174"/>
            <a:ext cx="5715008" cy="5357826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/>
              <a:t>при преодолении склонов наискось и выполняется следующим образом. Верхняя лыжа скользит прямо по на­правлению движения, а ниж­няя отводится носком в сто­рону и ставится на внутреннее ребро. Палки работают так же, как и при попеременном </a:t>
            </a:r>
            <a:r>
              <a:rPr lang="ru-RU" dirty="0" err="1" smtClean="0"/>
              <a:t>двухшажном</a:t>
            </a:r>
            <a:r>
              <a:rPr lang="ru-RU" dirty="0" smtClean="0"/>
              <a:t> ходе (с перекре­стной координацией), и выно­сятся вперед прямолинейно.</a:t>
            </a:r>
          </a:p>
          <a:p>
            <a:r>
              <a:rPr lang="ru-RU" dirty="0" smtClean="0"/>
              <a:t>Длина шагов при подъеме «</a:t>
            </a:r>
            <a:r>
              <a:rPr lang="ru-RU" dirty="0" err="1" smtClean="0"/>
              <a:t>полуелочкой</a:t>
            </a:r>
            <a:r>
              <a:rPr lang="ru-RU" dirty="0" smtClean="0"/>
              <a:t>» неодинакова: шаг лыжи, скользящей прямо, всегда длиннее, чем лыжи, отведенной носком в сторону. Этот способ может применять и при прямом подъеме. </a:t>
            </a:r>
          </a:p>
          <a:p>
            <a:r>
              <a:rPr lang="ru-RU" i="1" dirty="0" smtClean="0"/>
              <a:t>Подъем «елочкой» </a:t>
            </a:r>
            <a:r>
              <a:rPr lang="ru-RU" dirty="0" smtClean="0"/>
              <a:t>при­меняется на довольно крутых скло­нах (до 35°)</a:t>
            </a:r>
          </a:p>
          <a:p>
            <a:r>
              <a:rPr lang="ru-RU" dirty="0" smtClean="0"/>
              <a:t>Разведение носков и постановка лыж на внутреннее ребро значительно увеличивают сцепление их со снегом и предот­вращают скатывание.</a:t>
            </a:r>
          </a:p>
          <a:p>
            <a:endParaRPr lang="ru-RU" dirty="0" smtClean="0"/>
          </a:p>
          <a:p>
            <a:endParaRPr lang="ru-RU" dirty="0"/>
          </a:p>
        </p:txBody>
      </p:sp>
      <p:pic>
        <p:nvPicPr>
          <p:cNvPr id="2050" name="Picture 2" descr="img05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71042" y="3929066"/>
            <a:ext cx="3372959" cy="29289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3" descr="img05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15008" y="1500174"/>
            <a:ext cx="3428993" cy="24528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3595706"/>
          </a:xfrm>
        </p:spPr>
        <p:txBody>
          <a:bodyPr>
            <a:normAutofit/>
          </a:bodyPr>
          <a:lstStyle/>
          <a:p>
            <a:r>
              <a:rPr lang="ru-RU" dirty="0" smtClean="0"/>
              <a:t>1.Техника безопасности </a:t>
            </a:r>
          </a:p>
          <a:p>
            <a:r>
              <a:rPr lang="ru-RU" dirty="0" smtClean="0"/>
              <a:t>2.Техника попеременного хода</a:t>
            </a:r>
          </a:p>
          <a:p>
            <a:r>
              <a:rPr lang="ru-RU" dirty="0" smtClean="0"/>
              <a:t>3.Техника одновременного хода</a:t>
            </a:r>
          </a:p>
          <a:p>
            <a:r>
              <a:rPr lang="ru-RU" dirty="0" smtClean="0"/>
              <a:t>4.Техника коньковых ходов </a:t>
            </a:r>
          </a:p>
          <a:p>
            <a:r>
              <a:rPr lang="ru-RU" dirty="0" smtClean="0"/>
              <a:t>5.Способы преодоления подъёмов </a:t>
            </a:r>
          </a:p>
          <a:p>
            <a:r>
              <a:rPr lang="ru-RU" dirty="0" smtClean="0"/>
              <a:t>6.Стойки спусков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Содержание презентации </a:t>
            </a:r>
            <a:endParaRPr lang="ru-R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Подъем «лесенкой»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0" y="1500174"/>
            <a:ext cx="5357818" cy="535782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   Применяется на очень крутых склонах и при глубоком снежном покрове во время туристских походов на лыжах и прогулок. Поперечное расположение лыж по склону и постановка их на ребра (канты), опора на палки позволяют преодолевать подъемы большой крутизны (до 40°).</a:t>
            </a:r>
            <a:endParaRPr lang="ru-RU" dirty="0"/>
          </a:p>
        </p:txBody>
      </p:sp>
      <p:pic>
        <p:nvPicPr>
          <p:cNvPr id="3074" name="Picture 2" descr="img05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54340" y="1785926"/>
            <a:ext cx="3789660" cy="41434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28600"/>
            <a:ext cx="8766048" cy="990600"/>
          </a:xfrm>
        </p:spPr>
        <p:txBody>
          <a:bodyPr>
            <a:normAutofit/>
          </a:bodyPr>
          <a:lstStyle/>
          <a:p>
            <a:r>
              <a:rPr lang="ru-RU" b="1" dirty="0" smtClean="0"/>
              <a:t>6.Стойки спусков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0" y="1500174"/>
            <a:ext cx="5357818" cy="5357826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dirty="0" smtClean="0"/>
              <a:t>   Наиболее часто применяется при спусках </a:t>
            </a:r>
            <a:r>
              <a:rPr lang="ru-RU" b="1" i="1" dirty="0" smtClean="0"/>
              <a:t>основная </a:t>
            </a:r>
            <a:r>
              <a:rPr lang="ru-RU" b="1" dirty="0" smtClean="0"/>
              <a:t>(средняя) </a:t>
            </a:r>
            <a:r>
              <a:rPr lang="ru-RU" b="1" i="1" dirty="0" smtClean="0"/>
              <a:t>стойка</a:t>
            </a:r>
            <a:r>
              <a:rPr lang="ru-RU" dirty="0" smtClean="0"/>
              <a:t>. Она наименее утомительна и позволяет выполнить при спуске любые другие приемы (торможения, повороты). При прямом спуске в основной стойке лыжи расставлены на 10-15 см одна от другой, ноги слегка согнуты в коленных суставах, туловище немного наклонено вперед, руки опущены и несколько выведены вперед, палки (обязательно кольцами назад) не касаются склона. Для увеличения устойчивости одну ногу выдвигают впе­ред на 10-20 см. Основная стойка обеспечивает наибольшую устойчивость при спуске. </a:t>
            </a:r>
          </a:p>
          <a:p>
            <a:endParaRPr lang="ru-RU" dirty="0"/>
          </a:p>
        </p:txBody>
      </p:sp>
      <p:pic>
        <p:nvPicPr>
          <p:cNvPr id="4098" name="Picture 2" descr="img05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89574" y="2428868"/>
            <a:ext cx="3754425" cy="3143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Низкая стойка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0" y="1500174"/>
            <a:ext cx="5072066" cy="5357826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/>
              <a:t>Применяется на прямых, ровных и от­крытых склонах, когда требуется развить максимальную скорость спуска. В этом положении ко­лени сильно согнуты, туловище наклонено и подано вперед, руки вытянуты также вперед, локти опущены и прижаты. Лыжник в этой стойке принимает достаточно обтекаемое поло­жение и значительно снижает лобовое сопротивление. На высокой скорости некоторые неверные движения или положения могут заметно мешать достижению максимальной скоро­сти для данных условий.</a:t>
            </a:r>
            <a:endParaRPr lang="ru-RU" dirty="0"/>
          </a:p>
        </p:txBody>
      </p:sp>
      <p:pic>
        <p:nvPicPr>
          <p:cNvPr id="5122" name="Picture 2" descr="img05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72066" y="2214554"/>
            <a:ext cx="4071934" cy="3500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Высокая стойка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0" y="1500174"/>
            <a:ext cx="4643438" cy="5357826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dirty="0" smtClean="0"/>
              <a:t>    Применяется для временного уменьшения скорости спуска за счет увеличения сопротивления встречного потока воздуха. Для большего торможения следует еще выпрямиться и развести руки в стороны. Иногда эту стойку применяют для отдыха или лучшего просмотра незнакомого склона в начале спуска. Длительно спускаться в высокой стойке нецелесообразно: слишком ве­лика потеря скорости, да и преодоление неровностей склона тоже затруднено.</a:t>
            </a:r>
            <a:endParaRPr lang="ru-RU" dirty="0"/>
          </a:p>
        </p:txBody>
      </p:sp>
      <p:pic>
        <p:nvPicPr>
          <p:cNvPr id="6146" name="Picture 2" descr="img05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51082" y="1785926"/>
            <a:ext cx="4492918" cy="4536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checker dir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1.Техника безопасности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0" y="1500174"/>
            <a:ext cx="9144000" cy="5357826"/>
          </a:xfrm>
        </p:spPr>
        <p:txBody>
          <a:bodyPr>
            <a:normAutofit/>
          </a:bodyPr>
          <a:lstStyle/>
          <a:p>
            <a:pPr marL="514350" indent="-514350">
              <a:buFont typeface="Wingdings" pitchFamily="2" charset="2"/>
              <a:buChar char="Ø"/>
            </a:pPr>
            <a:r>
              <a:rPr lang="ru-RU" sz="2000" dirty="0" smtClean="0"/>
              <a:t>Лыжи должны быть подобраны по росту занимающегося и находиться в исправном состоянии.</a:t>
            </a:r>
          </a:p>
          <a:p>
            <a:pPr marL="514350" indent="-514350">
              <a:buFont typeface="Wingdings" pitchFamily="2" charset="2"/>
              <a:buChar char="Ø"/>
            </a:pPr>
            <a:r>
              <a:rPr lang="ru-RU" sz="2000" dirty="0" smtClean="0"/>
              <a:t>Крепления должны быть отрегулированы так, чтобы можно было без посторонней помощи прикреплять лыжи к ботинкам.</a:t>
            </a:r>
          </a:p>
          <a:p>
            <a:pPr marL="514350" indent="-514350">
              <a:buFont typeface="Wingdings" pitchFamily="2" charset="2"/>
              <a:buChar char="Ø"/>
            </a:pPr>
            <a:r>
              <a:rPr lang="ru-RU" sz="2000" dirty="0" smtClean="0"/>
              <a:t>Палки, подобранные по росту, должны иметь наконечник, кольцо и регулируемой длины ремень для кисти руки.</a:t>
            </a:r>
          </a:p>
          <a:p>
            <a:pPr marL="514350" indent="-514350">
              <a:buFont typeface="Wingdings" pitchFamily="2" charset="2"/>
              <a:buChar char="Ø"/>
            </a:pPr>
            <a:r>
              <a:rPr lang="ru-RU" sz="2000" dirty="0" smtClean="0"/>
              <a:t>Лыжные ботинки должны быть подобраны по размеру: тесная или очень свободная обувь может привести к потертостям или травме.</a:t>
            </a:r>
          </a:p>
          <a:p>
            <a:pPr marL="514350" indent="-514350">
              <a:buFont typeface="Wingdings" pitchFamily="2" charset="2"/>
              <a:buChar char="Ø"/>
            </a:pPr>
            <a:r>
              <a:rPr lang="ru-RU" sz="2000" dirty="0" smtClean="0"/>
              <a:t>Одежда на занятиях лыжами должна защищать от холода и ветра, быть легкой, удобной.</a:t>
            </a:r>
          </a:p>
          <a:p>
            <a:pPr marL="514350" indent="-514350">
              <a:buFont typeface="Wingdings" pitchFamily="2" charset="2"/>
              <a:buChar char="Ø"/>
            </a:pPr>
            <a:r>
              <a:rPr lang="ru-RU" sz="2000" dirty="0" smtClean="0"/>
              <a:t>Запрещается заниматься без головного убора. Нужно надеть спортивную шапочку, прикрывающую уши, а на руки – варежки.</a:t>
            </a:r>
          </a:p>
          <a:p>
            <a:pPr marL="514350" indent="-514350">
              <a:buFont typeface="Wingdings" pitchFamily="2" charset="2"/>
              <a:buChar char="Ø"/>
            </a:pPr>
            <a:r>
              <a:rPr lang="ru-RU" sz="2000" dirty="0" smtClean="0"/>
              <a:t>Выйдя на улицу, не спешите вставать на лыжи, иначе на них образуется корка льда, которая будет препятствовать скольжению.</a:t>
            </a:r>
          </a:p>
          <a:p>
            <a:pPr marL="514350" indent="-514350">
              <a:buFont typeface="+mj-lt"/>
              <a:buAutoNum type="arabicPeriod"/>
            </a:pPr>
            <a:endParaRPr lang="ru-RU" sz="2000" dirty="0" smtClean="0"/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Техника безопасности</a:t>
            </a:r>
            <a:endParaRPr lang="ru-RU" b="1" dirty="0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1"/>
          </p:nvPr>
        </p:nvSpPr>
        <p:spPr>
          <a:xfrm>
            <a:off x="0" y="1500174"/>
            <a:ext cx="9144000" cy="5357826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ru-RU" sz="2000" dirty="0" smtClean="0"/>
              <a:t>В течение всего года регулярно выполняйте упражнения на выносливость. Низкий уровень выносливости является одной из причин травматизма.</a:t>
            </a:r>
          </a:p>
          <a:p>
            <a:pPr>
              <a:buFont typeface="Wingdings" pitchFamily="2" charset="2"/>
              <a:buChar char="Ø"/>
            </a:pPr>
            <a:r>
              <a:rPr lang="ru-RU" sz="2000" dirty="0" smtClean="0"/>
              <a:t>Следует внимательно слушать объяснения учителя, стараться правильно и точно выполнять упражнения.</a:t>
            </a:r>
          </a:p>
          <a:p>
            <a:pPr>
              <a:buFont typeface="Wingdings" pitchFamily="2" charset="2"/>
              <a:buChar char="Ø"/>
            </a:pPr>
            <a:r>
              <a:rPr lang="ru-RU" sz="2000" dirty="0" smtClean="0"/>
              <a:t>При передвижении на лыжах по дистанции соблюдайте интервал 3–4 м, при спусках – не менее 30 м.</a:t>
            </a:r>
          </a:p>
          <a:p>
            <a:pPr>
              <a:buFont typeface="Wingdings" pitchFamily="2" charset="2"/>
              <a:buChar char="Ø"/>
            </a:pPr>
            <a:r>
              <a:rPr lang="ru-RU" sz="2000" dirty="0" smtClean="0"/>
              <a:t>Если возникает необходимость в быстрой остановке, приседая, падать надо на бок, обязательно держа при этом палки сзади.</a:t>
            </a:r>
          </a:p>
          <a:p>
            <a:pPr>
              <a:buFont typeface="Wingdings" pitchFamily="2" charset="2"/>
              <a:buChar char="Ø"/>
            </a:pPr>
            <a:r>
              <a:rPr lang="ru-RU" sz="2000" dirty="0" smtClean="0"/>
              <a:t>Нельзя пересекать лыжню, по которой передвигаются спускающиеся со склона лыжники, и прыгать с трамплина: для этого нужны прыжковые лыжи и необходима специальная подготовка.</a:t>
            </a:r>
          </a:p>
          <a:p>
            <a:pPr>
              <a:buFont typeface="Wingdings" pitchFamily="2" charset="2"/>
              <a:buChar char="Ø"/>
            </a:pPr>
            <a:r>
              <a:rPr lang="ru-RU" sz="2000" dirty="0" smtClean="0"/>
              <a:t>Категорически запрещается использовать лыжные палки для </a:t>
            </a:r>
            <a:r>
              <a:rPr lang="ru-RU" sz="2000" dirty="0" err="1" smtClean="0"/>
              <a:t>осаливания</a:t>
            </a:r>
            <a:r>
              <a:rPr lang="ru-RU" sz="2000" dirty="0" smtClean="0"/>
              <a:t> во время подвижных игр и эстафет: это можно делать только рукой.</a:t>
            </a:r>
            <a:endParaRPr lang="ru-RU" sz="2000" dirty="0"/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Техника безопасности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0" y="1500174"/>
            <a:ext cx="9001156" cy="5357826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ru-RU" sz="2000" dirty="0" smtClean="0"/>
              <a:t>Сразу после занятий лыжами нельзя пить холодную воду, чтобы не заболело горло.</a:t>
            </a:r>
          </a:p>
          <a:p>
            <a:pPr>
              <a:buFont typeface="Wingdings" pitchFamily="2" charset="2"/>
              <a:buChar char="Ø"/>
            </a:pPr>
            <a:r>
              <a:rPr lang="ru-RU" sz="2000" dirty="0" smtClean="0"/>
              <a:t>Ограничения по температуре воздуха и погодным условиям при занятиях лыжной подготовкой следующие: температура не ниже –14°C, тихий ветер.</a:t>
            </a:r>
          </a:p>
          <a:p>
            <a:pPr>
              <a:buFont typeface="Wingdings" pitchFamily="2" charset="2"/>
              <a:buChar char="Ø"/>
            </a:pPr>
            <a:r>
              <a:rPr lang="ru-RU" sz="2000" dirty="0" smtClean="0"/>
              <a:t>Перед входом в помещение надо счистить снег с лыж.</a:t>
            </a:r>
          </a:p>
          <a:p>
            <a:pPr>
              <a:buFont typeface="Wingdings" pitchFamily="2" charset="2"/>
              <a:buChar char="Ø"/>
            </a:pPr>
            <a:endParaRPr lang="ru-RU" sz="2000" dirty="0"/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19200"/>
          </a:xfrm>
        </p:spPr>
        <p:txBody>
          <a:bodyPr>
            <a:noAutofit/>
          </a:bodyPr>
          <a:lstStyle/>
          <a:p>
            <a:r>
              <a:rPr lang="ru-RU" sz="3600" b="1" dirty="0" smtClean="0"/>
              <a:t>2.Техника попеременного </a:t>
            </a:r>
            <a:r>
              <a:rPr lang="ru-RU" sz="3600" b="1" dirty="0" err="1" smtClean="0"/>
              <a:t>двухшажного</a:t>
            </a:r>
            <a:r>
              <a:rPr lang="ru-RU" sz="3600" b="1" dirty="0" smtClean="0"/>
              <a:t> хода</a:t>
            </a:r>
            <a:endParaRPr lang="ru-RU" sz="36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0" y="1500174"/>
            <a:ext cx="9144000" cy="5357826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</a:t>
            </a:r>
            <a:r>
              <a:rPr lang="ru-RU" sz="2400" dirty="0" smtClean="0"/>
              <a:t>Цикл движений в попеременном </a:t>
            </a:r>
            <a:r>
              <a:rPr lang="ru-RU" sz="2400" dirty="0" err="1" smtClean="0"/>
              <a:t>двухшажном</a:t>
            </a:r>
            <a:r>
              <a:rPr lang="ru-RU" sz="2400" dirty="0" smtClean="0"/>
              <a:t> ходе состоит из двух скользящих шагов и попеременных отталкиваний палками на каждый шаг. На рисунках изображены положения лыжника в начале и в конце каждой фазы.</a:t>
            </a: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19200"/>
          </a:xfrm>
        </p:spPr>
        <p:txBody>
          <a:bodyPr>
            <a:noAutofit/>
          </a:bodyPr>
          <a:lstStyle/>
          <a:p>
            <a:r>
              <a:rPr lang="ru-RU" sz="3600" b="1" dirty="0" smtClean="0"/>
              <a:t>Первая фаза</a:t>
            </a:r>
            <a:r>
              <a:rPr lang="ru-RU" sz="3600" dirty="0" smtClean="0"/>
              <a:t> – свободное скольжение 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0" y="1500174"/>
            <a:ext cx="3786182" cy="5357825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Главная задача – уменьшить возможную потерю скорости и подготовиться к отталкиванию палкой. В этой фазе очень важно уменьшить силу трения лыж о снег, дать отдых мышцам, не затягивать время скольжения.</a:t>
            </a:r>
            <a:endParaRPr lang="ru-RU" dirty="0"/>
          </a:p>
        </p:txBody>
      </p:sp>
      <p:pic>
        <p:nvPicPr>
          <p:cNvPr id="5" name="Содержимое 4" descr="2(20).gif"/>
          <p:cNvPicPr>
            <a:picLocks noGrp="1" noChangeAspect="1"/>
          </p:cNvPicPr>
          <p:nvPr>
            <p:ph sz="quarter" idx="2"/>
          </p:nvPr>
        </p:nvPicPr>
        <p:blipFill>
          <a:blip r:embed="rId2"/>
          <a:stretch>
            <a:fillRect/>
          </a:stretch>
        </p:blipFill>
        <p:spPr>
          <a:xfrm>
            <a:off x="4071934" y="2143116"/>
            <a:ext cx="4870208" cy="3500462"/>
          </a:xfrm>
        </p:spPr>
      </p:pic>
    </p:spTree>
  </p:cSld>
  <p:clrMapOvr>
    <a:masterClrMapping/>
  </p:clrMapOvr>
  <p:transition>
    <p:checker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Вторая фаза</a:t>
            </a:r>
            <a:r>
              <a:rPr lang="ru-RU" dirty="0" smtClean="0"/>
              <a:t> – скольжение с выпрямлением опорной ноги</a:t>
            </a:r>
            <a:endParaRPr lang="ru-RU" dirty="0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0" y="1500174"/>
            <a:ext cx="4429124" cy="5357826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Главная задача – увеличить скорость скольжения. С этой целью очень важно при отталкивании палкой включить в работу более мощные мышцы туловища, обеспечить жесткую передачу усилий на скользящую лыжу и подготовиться к </a:t>
            </a:r>
            <a:r>
              <a:rPr lang="ru-RU" dirty="0" err="1" smtClean="0"/>
              <a:t>подседанию</a:t>
            </a:r>
            <a:r>
              <a:rPr lang="ru-RU" dirty="0" smtClean="0"/>
              <a:t> на опорной ноге.</a:t>
            </a:r>
            <a:endParaRPr lang="ru-RU" dirty="0"/>
          </a:p>
        </p:txBody>
      </p:sp>
      <p:pic>
        <p:nvPicPr>
          <p:cNvPr id="10" name="Содержимое 9" descr="3(21).gif"/>
          <p:cNvPicPr>
            <a:picLocks noGrp="1" noChangeAspect="1"/>
          </p:cNvPicPr>
          <p:nvPr>
            <p:ph sz="quarter" idx="2"/>
          </p:nvPr>
        </p:nvPicPr>
        <p:blipFill>
          <a:blip r:embed="rId2"/>
          <a:stretch>
            <a:fillRect/>
          </a:stretch>
        </p:blipFill>
        <p:spPr>
          <a:xfrm>
            <a:off x="4572000" y="2143116"/>
            <a:ext cx="4377477" cy="3429024"/>
          </a:xfrm>
        </p:spPr>
      </p:pic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85860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Третья фаза</a:t>
            </a:r>
            <a:r>
              <a:rPr lang="ru-RU" dirty="0" smtClean="0"/>
              <a:t> – скольжение с </a:t>
            </a:r>
            <a:r>
              <a:rPr lang="ru-RU" dirty="0" err="1" smtClean="0"/>
              <a:t>подседанием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0" y="1500174"/>
            <a:ext cx="4495800" cy="5357826"/>
          </a:xfrm>
        </p:spPr>
        <p:txBody>
          <a:bodyPr/>
          <a:lstStyle/>
          <a:p>
            <a:r>
              <a:rPr lang="ru-RU" dirty="0" smtClean="0"/>
              <a:t>В этой фазе очень важно быстро остановить скользящую лыжу, ускорить выполнение </a:t>
            </a:r>
            <a:r>
              <a:rPr lang="ru-RU" dirty="0" err="1" smtClean="0"/>
              <a:t>подседания</a:t>
            </a:r>
            <a:r>
              <a:rPr lang="ru-RU" dirty="0" smtClean="0"/>
              <a:t>, обеспечить высокую скорость маховых движений рукой и ногой и ускорить перекат.</a:t>
            </a:r>
            <a:endParaRPr lang="ru-RU" dirty="0"/>
          </a:p>
        </p:txBody>
      </p:sp>
      <p:pic>
        <p:nvPicPr>
          <p:cNvPr id="5" name="Содержимое 4" descr="4(21).gif"/>
          <p:cNvPicPr>
            <a:picLocks noGrp="1" noChangeAspect="1"/>
          </p:cNvPicPr>
          <p:nvPr>
            <p:ph sz="quarter" idx="2"/>
          </p:nvPr>
        </p:nvPicPr>
        <p:blipFill>
          <a:blip r:embed="rId2"/>
          <a:stretch>
            <a:fillRect/>
          </a:stretch>
        </p:blipFill>
        <p:spPr>
          <a:xfrm>
            <a:off x="4429124" y="2214554"/>
            <a:ext cx="4327992" cy="3643338"/>
          </a:xfrm>
        </p:spPr>
      </p:pic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image" Target="../media/image3.jpeg"/></Relationships>
</file>

<file path=ppt/theme/theme1.xml><?xml version="1.0" encoding="utf-8"?>
<a:theme xmlns:a="http://schemas.openxmlformats.org/drawingml/2006/main" name="Обычная">
  <a:themeElements>
    <a:clrScheme name="Обычная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Обычная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Обычная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Официальная">
  <a:themeElements>
    <a:clrScheme name="Официальная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Официальная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221</TotalTime>
  <Words>1491</Words>
  <PresentationFormat>Экран (4:3)</PresentationFormat>
  <Paragraphs>75</Paragraphs>
  <Slides>23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23</vt:i4>
      </vt:variant>
    </vt:vector>
  </HeadingPairs>
  <TitlesOfParts>
    <vt:vector size="25" baseType="lpstr">
      <vt:lpstr>Обычная</vt:lpstr>
      <vt:lpstr>Официальная</vt:lpstr>
      <vt:lpstr>Лыжный спорт</vt:lpstr>
      <vt:lpstr>Содержание презентации </vt:lpstr>
      <vt:lpstr>1.Техника безопасности</vt:lpstr>
      <vt:lpstr>Техника безопасности</vt:lpstr>
      <vt:lpstr>Техника безопасности</vt:lpstr>
      <vt:lpstr>2.Техника попеременного двухшажного хода</vt:lpstr>
      <vt:lpstr>Первая фаза – свободное скольжение </vt:lpstr>
      <vt:lpstr>Вторая фаза – скольжение с выпрямлением опорной ноги</vt:lpstr>
      <vt:lpstr>Третья фаза – скольжение с подседанием</vt:lpstr>
      <vt:lpstr>Четвертая фаза – выпад с подседанием</vt:lpstr>
      <vt:lpstr>Пятая фаза – отталкивание с выпрямлением толчковой ноги</vt:lpstr>
      <vt:lpstr>3.Техника одновременного бесшажного хода </vt:lpstr>
      <vt:lpstr>Основные фазы одновременного бесшажного хода</vt:lpstr>
      <vt:lpstr>Описание фаз.</vt:lpstr>
      <vt:lpstr>4.Техника коньковых ходов</vt:lpstr>
      <vt:lpstr>Илюстрации</vt:lpstr>
      <vt:lpstr>5.Способы преодоления подъемов на лыжах</vt:lpstr>
      <vt:lpstr>Подъём скольжением</vt:lpstr>
      <vt:lpstr>Подъёмы «полуелочкой», «елочкой»</vt:lpstr>
      <vt:lpstr>Подъем «лесенкой»</vt:lpstr>
      <vt:lpstr>6.Стойки спусков</vt:lpstr>
      <vt:lpstr>Низкая стойка</vt:lpstr>
      <vt:lpstr>Высокая стойка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Лыжный спорт</dc:title>
  <cp:lastModifiedBy>СпортКласс</cp:lastModifiedBy>
  <cp:revision>26</cp:revision>
  <dcterms:modified xsi:type="dcterms:W3CDTF">2013-01-24T11:32:09Z</dcterms:modified>
</cp:coreProperties>
</file>