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5" autoAdjust="0"/>
    <p:restoredTop sz="94660"/>
  </p:normalViewPr>
  <p:slideViewPr>
    <p:cSldViewPr>
      <p:cViewPr varScale="1">
        <p:scale>
          <a:sx n="103" d="100"/>
          <a:sy n="103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E922-A61A-4578-BFC1-EB7E576FB823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FD8C-4E95-4758-94CE-5DF71B4F1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5A47-2B85-4501-85E7-0BF3A648C2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398-9F05-48C0-BD4A-8663053C5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5A47-2B85-4501-85E7-0BF3A648C2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398-9F05-48C0-BD4A-8663053C5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5A47-2B85-4501-85E7-0BF3A648C2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398-9F05-48C0-BD4A-8663053C5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5A47-2B85-4501-85E7-0BF3A648C2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398-9F05-48C0-BD4A-8663053C5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5A47-2B85-4501-85E7-0BF3A648C2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398-9F05-48C0-BD4A-8663053C5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5A47-2B85-4501-85E7-0BF3A648C2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398-9F05-48C0-BD4A-8663053C5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5A47-2B85-4501-85E7-0BF3A648C2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398-9F05-48C0-BD4A-8663053C5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5A47-2B85-4501-85E7-0BF3A648C2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398-9F05-48C0-BD4A-8663053C5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5A47-2B85-4501-85E7-0BF3A648C2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398-9F05-48C0-BD4A-8663053C5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5A47-2B85-4501-85E7-0BF3A648C2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398-9F05-48C0-BD4A-8663053C5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5A47-2B85-4501-85E7-0BF3A648C2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BF7398-9F05-48C0-BD4A-8663053C5E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AA5A47-2B85-4501-85E7-0BF3A648C2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BF7398-9F05-48C0-BD4A-8663053C5E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1%80%D0%B5%D0%B4%D0%B8%D0%B7%D0%B5%D0%BC%D0%BD%D0%BE%D0%B5_%D0%BC%D0%BE%D1%80%D0%B5" TargetMode="External"/><Relationship Id="rId13" Type="http://schemas.openxmlformats.org/officeDocument/2006/relationships/hyperlink" Target="http://ru.wikipedia.org/wiki/%D0%9C%D0%B0%D0%BB%D0%B0%D1%8F_%D0%90%D0%B7%D0%B8%D1%8F" TargetMode="External"/><Relationship Id="rId3" Type="http://schemas.openxmlformats.org/officeDocument/2006/relationships/hyperlink" Target="http://ru.wikipedia.org/wiki/%D0%90%D1%82%D0%BB%D0%B0%D0%BD%D1%82%D0%B8%D1%87%D0%B5%D1%81%D0%BA%D0%B8%D0%B9_%D0%BE%D0%BA%D0%B5%D0%B0%D0%BD" TargetMode="External"/><Relationship Id="rId7" Type="http://schemas.openxmlformats.org/officeDocument/2006/relationships/hyperlink" Target="http://ru.wikipedia.org/wiki/%D0%AD%D0%B3%D0%B5%D0%B9%D1%81%D0%BA%D0%BE%D0%B5_%D0%BC%D0%BE%D1%80%D0%B5" TargetMode="External"/><Relationship Id="rId12" Type="http://schemas.openxmlformats.org/officeDocument/2006/relationships/hyperlink" Target="http://ru.wikipedia.org/wiki/%D0%95%D0%B2%D1%80%D0%BE%D0%BF%D0%B0" TargetMode="External"/><Relationship Id="rId2" Type="http://schemas.openxmlformats.org/officeDocument/2006/relationships/hyperlink" Target="http://ru.wikipedia.org/wiki/%D0%92%D0%BD%D1%83%D1%82%D1%80%D0%B5%D0%BD%D0%BD%D0%B5%D0%B5_%D0%BC%D0%BE%D1%80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0%B0%D1%80%D0%B4%D0%B0%D0%BD%D0%B5%D0%BB%D0%BB%D1%8B" TargetMode="External"/><Relationship Id="rId11" Type="http://schemas.openxmlformats.org/officeDocument/2006/relationships/hyperlink" Target="http://ru.wikipedia.org/wiki/%D0%9A%D1%80%D1%8B%D0%BC%D1%81%D0%BA%D0%B8%D0%B9_%D0%BF%D0%BE%D0%BB%D1%83%D0%BE%D1%81%D1%82%D1%80%D0%BE%D0%B2" TargetMode="External"/><Relationship Id="rId5" Type="http://schemas.openxmlformats.org/officeDocument/2006/relationships/hyperlink" Target="http://ru.wikipedia.org/wiki/%D0%9C%D1%80%D0%B0%D0%BC%D0%BE%D1%80%D0%BD%D0%BE%D0%B5_%D0%BC%D0%BE%D1%80%D0%B5" TargetMode="External"/><Relationship Id="rId10" Type="http://schemas.openxmlformats.org/officeDocument/2006/relationships/hyperlink" Target="http://ru.wikipedia.org/wiki/%D0%90%D0%B7%D0%BE%D0%B2%D1%81%D0%BA%D0%BE%D0%B5_%D0%BC%D0%BE%D1%80%D0%B5" TargetMode="External"/><Relationship Id="rId4" Type="http://schemas.openxmlformats.org/officeDocument/2006/relationships/hyperlink" Target="http://ru.wikipedia.org/wiki/%D0%91%D0%BE%D1%81%D1%84%D0%BE%D1%80" TargetMode="External"/><Relationship Id="rId9" Type="http://schemas.openxmlformats.org/officeDocument/2006/relationships/hyperlink" Target="http://ru.wikipedia.org/wiki/%D0%9A%D0%B5%D1%80%D1%87%D0%B5%D0%BD%D1%81%D0%BA%D0%B8%D0%B9_%D0%BF%D1%80%D0%BE%D0%BB%D0%B8%D0%B2" TargetMode="External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lacksea-education.ru/2-3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резентация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тему: «Черное море»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 smtClean="0"/>
              <a:t>				Ученицы 8 «Б»</a:t>
            </a:r>
          </a:p>
          <a:p>
            <a:r>
              <a:rPr lang="ru-RU" dirty="0" smtClean="0"/>
              <a:t>					МОУ ТЭЛ </a:t>
            </a:r>
          </a:p>
          <a:p>
            <a:r>
              <a:rPr lang="ru-RU" dirty="0" smtClean="0"/>
              <a:t>											Г.Новороссийск</a:t>
            </a:r>
          </a:p>
          <a:p>
            <a:r>
              <a:rPr lang="ru-RU" dirty="0" smtClean="0"/>
              <a:t>				</a:t>
            </a:r>
            <a:r>
              <a:rPr lang="ru-RU" dirty="0" err="1" smtClean="0"/>
              <a:t>Фроленко</a:t>
            </a:r>
            <a:r>
              <a:rPr lang="ru-RU" dirty="0" smtClean="0"/>
              <a:t> Владлены</a:t>
            </a:r>
            <a:endParaRPr lang="ru-RU" dirty="0"/>
          </a:p>
        </p:txBody>
      </p:sp>
      <p:pic>
        <p:nvPicPr>
          <p:cNvPr id="4" name="Рисунок 3" descr="IMGP7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714752"/>
            <a:ext cx="4500594" cy="292893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7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3394472" cy="4525963"/>
          </a:xfrm>
        </p:spPr>
      </p:pic>
      <p:pic>
        <p:nvPicPr>
          <p:cNvPr id="5" name="Рисунок 4" descr="IMGP7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000108"/>
            <a:ext cx="3643302" cy="450059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7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928802"/>
            <a:ext cx="6143668" cy="390527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38912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Чёрное море</a:t>
            </a:r>
            <a:r>
              <a:rPr lang="ru-RU" sz="2000" dirty="0" smtClean="0"/>
              <a:t>  — </a:t>
            </a:r>
            <a:r>
              <a:rPr lang="ru-RU" sz="2000" dirty="0" smtClean="0">
                <a:hlinkClick r:id="rId2" tooltip="Внутреннее море"/>
              </a:rPr>
              <a:t>внутреннее море</a:t>
            </a:r>
            <a:r>
              <a:rPr lang="ru-RU" sz="2000" dirty="0" smtClean="0"/>
              <a:t> бассейна </a:t>
            </a:r>
            <a:r>
              <a:rPr lang="ru-RU" sz="2000" dirty="0" smtClean="0">
                <a:hlinkClick r:id="rId3" tooltip="Атлантический океан"/>
              </a:rPr>
              <a:t>Атлантического океана</a:t>
            </a:r>
            <a:r>
              <a:rPr lang="ru-RU" sz="2000" dirty="0" smtClean="0"/>
              <a:t>. Проливом </a:t>
            </a:r>
            <a:r>
              <a:rPr lang="ru-RU" sz="2000" dirty="0" smtClean="0">
                <a:hlinkClick r:id="rId4" tooltip="Босфор"/>
              </a:rPr>
              <a:t>Босфор</a:t>
            </a:r>
            <a:r>
              <a:rPr lang="ru-RU" sz="2000" dirty="0" smtClean="0"/>
              <a:t> соединяется с </a:t>
            </a:r>
            <a:r>
              <a:rPr lang="ru-RU" sz="2000" dirty="0" smtClean="0">
                <a:hlinkClick r:id="rId5" tooltip="Мраморное море"/>
              </a:rPr>
              <a:t>Мраморным</a:t>
            </a:r>
            <a:r>
              <a:rPr lang="ru-RU" sz="2000" dirty="0" smtClean="0"/>
              <a:t> морем, далее, через пролив </a:t>
            </a:r>
            <a:r>
              <a:rPr lang="ru-RU" sz="2000" dirty="0" smtClean="0">
                <a:hlinkClick r:id="rId6" tooltip="Дарданеллы"/>
              </a:rPr>
              <a:t>Дарданеллы</a:t>
            </a:r>
            <a:r>
              <a:rPr lang="ru-RU" sz="2000" dirty="0" smtClean="0"/>
              <a:t> — с </a:t>
            </a:r>
            <a:r>
              <a:rPr lang="ru-RU" sz="2000" dirty="0" smtClean="0">
                <a:hlinkClick r:id="rId7" tooltip="Эгейское море"/>
              </a:rPr>
              <a:t>Эгейским</a:t>
            </a:r>
            <a:r>
              <a:rPr lang="ru-RU" sz="2000" dirty="0" smtClean="0"/>
              <a:t> и </a:t>
            </a:r>
            <a:r>
              <a:rPr lang="ru-RU" sz="2000" dirty="0" smtClean="0">
                <a:hlinkClick r:id="rId8" tooltip="Средиземное море"/>
              </a:rPr>
              <a:t>Средиземным</a:t>
            </a:r>
            <a:r>
              <a:rPr lang="ru-RU" sz="2000" dirty="0" smtClean="0"/>
              <a:t> морями. </a:t>
            </a:r>
            <a:r>
              <a:rPr lang="ru-RU" sz="2000" dirty="0" smtClean="0">
                <a:hlinkClick r:id="rId9" tooltip="Керченский пролив"/>
              </a:rPr>
              <a:t>Керченским проливом</a:t>
            </a:r>
            <a:r>
              <a:rPr lang="ru-RU" sz="2000" dirty="0" smtClean="0"/>
              <a:t> соединяется с </a:t>
            </a:r>
            <a:r>
              <a:rPr lang="ru-RU" sz="2000" dirty="0" smtClean="0">
                <a:hlinkClick r:id="rId10" tooltip="Азовское море"/>
              </a:rPr>
              <a:t>Азовским</a:t>
            </a:r>
            <a:r>
              <a:rPr lang="ru-RU" sz="2000" dirty="0" smtClean="0"/>
              <a:t> морем. С севера в море глубоко врезается </a:t>
            </a:r>
            <a:r>
              <a:rPr lang="ru-RU" sz="2000" dirty="0" smtClean="0">
                <a:hlinkClick r:id="rId11" tooltip="Крымский полуостров"/>
              </a:rPr>
              <a:t>Крымский полуостров</a:t>
            </a:r>
            <a:r>
              <a:rPr lang="ru-RU" sz="2000" dirty="0" smtClean="0"/>
              <a:t>. По поверхности Чёрного моря проходит водная граница между </a:t>
            </a:r>
            <a:r>
              <a:rPr lang="ru-RU" sz="2000" dirty="0" smtClean="0">
                <a:hlinkClick r:id="rId12" tooltip="Европа"/>
              </a:rPr>
              <a:t>Европой</a:t>
            </a:r>
            <a:r>
              <a:rPr lang="ru-RU" sz="2000" dirty="0" smtClean="0"/>
              <a:t> и </a:t>
            </a:r>
            <a:r>
              <a:rPr lang="ru-RU" sz="2000" dirty="0" smtClean="0">
                <a:hlinkClick r:id="rId13" tooltip="Малая Азия"/>
              </a:rPr>
              <a:t>Малой Азией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800px-Cirmea_Laspi_Sunse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29058" y="3214686"/>
            <a:ext cx="4429156" cy="269600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Черное море - одно из самых молодых морей Земли, 8000 лет назад оно было озером;  </a:t>
            </a:r>
            <a:r>
              <a:rPr lang="ru-RU" sz="2000" u="none" strike="noStrike" dirty="0" smtClean="0"/>
              <a:t>Экосистема Черного моря</a:t>
            </a:r>
            <a:r>
              <a:rPr lang="ru-RU" sz="2000" dirty="0" smtClean="0"/>
              <a:t> </a:t>
            </a:r>
            <a:r>
              <a:rPr lang="ru-RU" sz="2000" u="none" strike="noStrike" dirty="0" smtClean="0">
                <a:hlinkClick r:id="rId2"/>
              </a:rPr>
              <a:t>продолжает меняться</a:t>
            </a:r>
            <a:r>
              <a:rPr lang="ru-RU" sz="2000" dirty="0" smtClean="0"/>
              <a:t> на наших глазах: меняется уровень моря, меняются флора и фауна</a:t>
            </a:r>
            <a:endParaRPr lang="ru-RU" sz="2000" dirty="0"/>
          </a:p>
        </p:txBody>
      </p:sp>
      <p:pic>
        <p:nvPicPr>
          <p:cNvPr id="7" name="Рисунок 6" descr="m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928934"/>
            <a:ext cx="534986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Черное море по составу и характеру распределения живых организмов очень своеобразно и неповторимо. Ни одно море на Земле не имеет разделения по глубине на две зоны - кислородную (до глубины 150-200 м) и лишенную жизни сероводородную (ниже 200 м), занимающую 87% его водной массы. </a:t>
            </a:r>
            <a:endParaRPr lang="ru-RU" sz="2000" dirty="0"/>
          </a:p>
        </p:txBody>
      </p:sp>
      <p:pic>
        <p:nvPicPr>
          <p:cNvPr id="4" name="Рисунок 3" descr="45511043_1343950a9c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714752"/>
            <a:ext cx="4738678" cy="285748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Известно примерно 180 видов рыб, которые обитают на Черном море. Белуга, осетр, севрюга, сельдь, хамса (черноморский анчоус), шпрот, тюлька, кефаль, </a:t>
            </a:r>
            <a:r>
              <a:rPr lang="ru-RU" sz="2000" dirty="0" err="1" smtClean="0"/>
              <a:t>барабуля</a:t>
            </a:r>
            <a:r>
              <a:rPr lang="ru-RU" sz="2000" dirty="0" smtClean="0"/>
              <a:t>, ставрида, скумбрия, камбала, пеламида, тунец. Крайне редко в Черное море заплывает рыба-меч</a:t>
            </a:r>
            <a:endParaRPr lang="ru-RU" sz="2000" dirty="0"/>
          </a:p>
        </p:txBody>
      </p:sp>
      <p:pic>
        <p:nvPicPr>
          <p:cNvPr id="4" name="Рисунок 3" descr="mackerel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415908"/>
            <a:ext cx="4214806" cy="344209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Морская игла и</a:t>
            </a:r>
          </a:p>
          <a:p>
            <a:r>
              <a:rPr lang="ru-RU" sz="2400" dirty="0" smtClean="0"/>
              <a:t> морской конек отличаются</a:t>
            </a:r>
          </a:p>
          <a:p>
            <a:r>
              <a:rPr lang="ru-RU" sz="2400" dirty="0" smtClean="0"/>
              <a:t> от других рыб тем, что их </a:t>
            </a:r>
          </a:p>
          <a:p>
            <a:r>
              <a:rPr lang="ru-RU" sz="2400" dirty="0" smtClean="0"/>
              <a:t>самки выметывают икру не</a:t>
            </a:r>
          </a:p>
          <a:p>
            <a:r>
              <a:rPr lang="ru-RU" sz="2400" dirty="0" smtClean="0"/>
              <a:t> в воду, а в особые кожные </a:t>
            </a:r>
          </a:p>
          <a:p>
            <a:r>
              <a:rPr lang="ru-RU" sz="2400" dirty="0" smtClean="0"/>
              <a:t>складки на спине самцов, </a:t>
            </a:r>
          </a:p>
          <a:p>
            <a:r>
              <a:rPr lang="ru-RU" sz="2400" dirty="0" smtClean="0"/>
              <a:t>и самцы вынашивают икру</a:t>
            </a:r>
          </a:p>
          <a:p>
            <a:r>
              <a:rPr lang="ru-RU" sz="2400" dirty="0" smtClean="0"/>
              <a:t> до выведения мальков.</a:t>
            </a:r>
          </a:p>
          <a:p>
            <a:r>
              <a:rPr lang="ru-RU" sz="2400" dirty="0" smtClean="0"/>
              <a:t> Интересно также, что глаза </a:t>
            </a:r>
          </a:p>
          <a:p>
            <a:r>
              <a:rPr lang="ru-RU" sz="2400" dirty="0" smtClean="0"/>
              <a:t>коньков и иглы могут </a:t>
            </a:r>
          </a:p>
          <a:p>
            <a:r>
              <a:rPr lang="ru-RU" sz="2400" dirty="0" smtClean="0"/>
              <a:t>вращаться автономно </a:t>
            </a:r>
          </a:p>
          <a:p>
            <a:r>
              <a:rPr lang="ru-RU" sz="2400" dirty="0" smtClean="0"/>
              <a:t>и смотреть в разные стороны.</a:t>
            </a:r>
            <a:endParaRPr lang="ru-RU" sz="2400" dirty="0"/>
          </a:p>
        </p:txBody>
      </p:sp>
      <p:pic>
        <p:nvPicPr>
          <p:cNvPr id="4" name="Рисунок 3" descr="09262ab13e1f9b4d61b19d6bd78068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00174"/>
            <a:ext cx="3810000" cy="45910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Акул в Черном море два вида. Катран (колючая акула, морская собака) и маленькая пятнистая акула </a:t>
            </a:r>
            <a:r>
              <a:rPr lang="ru-RU" dirty="0" err="1" smtClean="0"/>
              <a:t>сциллиум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kat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429000"/>
            <a:ext cx="6135702" cy="304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млекопитающим Черного моря относятся тюлень-монах и три вида дельфинов: </a:t>
            </a:r>
            <a:r>
              <a:rPr lang="ru-RU" dirty="0" err="1" smtClean="0"/>
              <a:t>азовка</a:t>
            </a:r>
            <a:r>
              <a:rPr lang="ru-RU" dirty="0" smtClean="0"/>
              <a:t>, белобочка и афалина. </a:t>
            </a:r>
            <a:endParaRPr lang="ru-RU" dirty="0"/>
          </a:p>
        </p:txBody>
      </p:sp>
      <p:pic>
        <p:nvPicPr>
          <p:cNvPr id="4" name="Рисунок 3" descr="0926c290726d607d03840d6e82e04d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286124"/>
            <a:ext cx="4286280" cy="330993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Море сказок и загадок</a:t>
            </a:r>
            <a:br>
              <a:rPr lang="ru-RU" dirty="0" smtClean="0"/>
            </a:br>
            <a:r>
              <a:rPr lang="ru-RU" dirty="0" smtClean="0"/>
              <a:t>Море Чёрное хранит!</a:t>
            </a:r>
            <a:br>
              <a:rPr lang="ru-RU" dirty="0" smtClean="0"/>
            </a:br>
            <a:r>
              <a:rPr lang="ru-RU" dirty="0" smtClean="0"/>
              <a:t>Аромат легенд так сладок,</a:t>
            </a:r>
            <a:br>
              <a:rPr lang="ru-RU" dirty="0" smtClean="0"/>
            </a:br>
            <a:r>
              <a:rPr lang="ru-RU" dirty="0" smtClean="0"/>
              <a:t>Волшебство легенд – магнит!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Море истин, откровений,</a:t>
            </a:r>
            <a:br>
              <a:rPr lang="ru-RU" dirty="0" smtClean="0"/>
            </a:br>
            <a:r>
              <a:rPr lang="ru-RU" dirty="0" smtClean="0"/>
              <a:t>Море выдумок и тайн,</a:t>
            </a:r>
            <a:br>
              <a:rPr lang="ru-RU" dirty="0" smtClean="0"/>
            </a:br>
            <a:r>
              <a:rPr lang="ru-RU" dirty="0" smtClean="0"/>
              <a:t>Море тысяч поколений,</a:t>
            </a:r>
            <a:br>
              <a:rPr lang="ru-RU" dirty="0" smtClean="0"/>
            </a:br>
            <a:r>
              <a:rPr lang="ru-RU" dirty="0" smtClean="0"/>
              <a:t>Море сотен тысяч стран!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571876"/>
            <a:ext cx="3429024" cy="2543180"/>
          </a:xfrm>
          <a:prstGeom prst="rect">
            <a:avLst/>
          </a:prstGeom>
        </p:spPr>
      </p:pic>
      <p:pic>
        <p:nvPicPr>
          <p:cNvPr id="5" name="Рисунок 4" descr="IMGP7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14290"/>
            <a:ext cx="2285998" cy="307181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221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На тему: «Черное море»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Черное море</dc:title>
  <dc:creator>XTreme</dc:creator>
  <cp:lastModifiedBy>Admin</cp:lastModifiedBy>
  <cp:revision>14</cp:revision>
  <dcterms:created xsi:type="dcterms:W3CDTF">2009-10-16T10:49:57Z</dcterms:created>
  <dcterms:modified xsi:type="dcterms:W3CDTF">2014-04-04T06:13:33Z</dcterms:modified>
</cp:coreProperties>
</file>