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7" r:id="rId3"/>
    <p:sldId id="302" r:id="rId4"/>
    <p:sldId id="303" r:id="rId5"/>
    <p:sldId id="304" r:id="rId6"/>
    <p:sldId id="305" r:id="rId7"/>
    <p:sldId id="271" r:id="rId8"/>
    <p:sldId id="272" r:id="rId9"/>
    <p:sldId id="306" r:id="rId10"/>
    <p:sldId id="257" r:id="rId11"/>
    <p:sldId id="258" r:id="rId12"/>
    <p:sldId id="260" r:id="rId13"/>
    <p:sldId id="262" r:id="rId14"/>
    <p:sldId id="263" r:id="rId15"/>
    <p:sldId id="264" r:id="rId16"/>
    <p:sldId id="309" r:id="rId17"/>
    <p:sldId id="266" r:id="rId18"/>
    <p:sldId id="276" r:id="rId19"/>
    <p:sldId id="282" r:id="rId20"/>
    <p:sldId id="288" r:id="rId21"/>
    <p:sldId id="289" r:id="rId22"/>
    <p:sldId id="291" r:id="rId23"/>
    <p:sldId id="298" r:id="rId24"/>
    <p:sldId id="299" r:id="rId25"/>
    <p:sldId id="308" r:id="rId26"/>
    <p:sldId id="31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614-A261-42F4-922F-563C85D2EA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12100C0-49B2-4110-ABE7-F549B3D514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614-A261-42F4-922F-563C85D2EA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0C0-49B2-4110-ABE7-F549B3D51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614-A261-42F4-922F-563C85D2EA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0C0-49B2-4110-ABE7-F549B3D51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614-A261-42F4-922F-563C85D2EA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0C0-49B2-4110-ABE7-F549B3D514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614-A261-42F4-922F-563C85D2EA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12100C0-49B2-4110-ABE7-F549B3D51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614-A261-42F4-922F-563C85D2EA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0C0-49B2-4110-ABE7-F549B3D514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614-A261-42F4-922F-563C85D2EA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0C0-49B2-4110-ABE7-F549B3D514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614-A261-42F4-922F-563C85D2EA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0C0-49B2-4110-ABE7-F549B3D51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614-A261-42F4-922F-563C85D2EA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0C0-49B2-4110-ABE7-F549B3D51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614-A261-42F4-922F-563C85D2EA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0C0-49B2-4110-ABE7-F549B3D514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614-A261-42F4-922F-563C85D2EA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12100C0-49B2-4110-ABE7-F549B3D514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95C614-A261-42F4-922F-563C85D2EA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12100C0-49B2-4110-ABE7-F549B3D51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Составила </a:t>
            </a:r>
            <a:r>
              <a:rPr lang="ru-RU" dirty="0" smtClean="0"/>
              <a:t>Л.Н. </a:t>
            </a:r>
            <a:r>
              <a:rPr lang="ru-RU" dirty="0" err="1" smtClean="0"/>
              <a:t>Черёмина</a:t>
            </a:r>
            <a:endParaRPr lang="ru-RU" dirty="0" smtClean="0"/>
          </a:p>
          <a:p>
            <a:r>
              <a:rPr lang="ru-RU" dirty="0" smtClean="0"/>
              <a:t>Учитель химии и биологии</a:t>
            </a:r>
          </a:p>
          <a:p>
            <a:r>
              <a:rPr lang="ru-RU" dirty="0" smtClean="0"/>
              <a:t>2013 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Спасём цветущий мир </a:t>
            </a:r>
            <a:r>
              <a:rPr lang="ru-RU" dirty="0" err="1" smtClean="0"/>
              <a:t>Югры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/>
              <a:t>Кувшинка чисто-белая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21145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195736" y="1196752"/>
            <a:ext cx="6491064" cy="525658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200" b="1" dirty="0" smtClean="0"/>
              <a:t>Наименования вида на латыни: </a:t>
            </a:r>
            <a:r>
              <a:rPr lang="ru-RU" sz="4200" b="1" dirty="0" err="1" smtClean="0"/>
              <a:t>Nymphaea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candida</a:t>
            </a:r>
            <a:r>
              <a:rPr lang="ru-RU" sz="4200" b="1" dirty="0" smtClean="0"/>
              <a:t> L. </a:t>
            </a:r>
            <a:r>
              <a:rPr lang="ru-RU" sz="4200" b="1" dirty="0" err="1" smtClean="0"/>
              <a:t>Presl</a:t>
            </a:r>
            <a:endParaRPr lang="ru-RU" sz="4200" b="1" dirty="0" smtClean="0"/>
          </a:p>
          <a:p>
            <a:pPr algn="ctr">
              <a:buNone/>
            </a:pPr>
            <a:r>
              <a:rPr lang="ru-RU" sz="4200" b="1" dirty="0" smtClean="0"/>
              <a:t>Категория: 3 категория</a:t>
            </a:r>
          </a:p>
          <a:p>
            <a:pPr algn="ctr">
              <a:buNone/>
            </a:pPr>
            <a:r>
              <a:rPr lang="ru-RU" sz="4200" b="1" dirty="0" smtClean="0"/>
              <a:t>Статус вида: Редкий, малочисленный в природе - R</a:t>
            </a:r>
          </a:p>
          <a:p>
            <a:pPr algn="ctr">
              <a:buNone/>
            </a:pPr>
            <a:r>
              <a:rPr lang="ru-RU" sz="4200" b="1" dirty="0" smtClean="0"/>
              <a:t>Особенности распространения и происхождения: Находится на северной границе ареала</a:t>
            </a:r>
          </a:p>
          <a:p>
            <a:pPr algn="ctr">
              <a:buNone/>
            </a:pPr>
            <a:r>
              <a:rPr lang="ru-RU" sz="4200" b="1" dirty="0" smtClean="0"/>
              <a:t>Раздел: Покрытосеменные или цветковые</a:t>
            </a:r>
          </a:p>
          <a:p>
            <a:pPr algn="ctr">
              <a:buNone/>
            </a:pPr>
            <a:r>
              <a:rPr lang="ru-RU" sz="4200" b="1" dirty="0" smtClean="0"/>
              <a:t>Класс: Двудольные</a:t>
            </a:r>
          </a:p>
          <a:p>
            <a:pPr algn="ctr">
              <a:buNone/>
            </a:pPr>
            <a:r>
              <a:rPr lang="ru-RU" sz="4200" b="1" dirty="0" smtClean="0"/>
              <a:t>Семейство: Кувшинковые</a:t>
            </a:r>
          </a:p>
          <a:p>
            <a:pPr algn="ctr">
              <a:buNone/>
            </a:pPr>
            <a:r>
              <a:rPr lang="ru-RU" sz="3400" dirty="0" smtClean="0"/>
              <a:t>Морфологические признаки: </a:t>
            </a:r>
          </a:p>
          <a:p>
            <a:r>
              <a:rPr lang="ru-RU" sz="3400" dirty="0" smtClean="0"/>
              <a:t> Пластинки листьев округло-овальные 12-30 см длиной, в нижней части более чем на 1/3 сердцевидно вырезанные, с лопастями, в середине сближенными или налегающими друг на друга. Цветки крупные, 8-10 см в диаметре, полуоткрытые, белые. Чашечка зеленая, при основании четырехугольная, чашелистики яйцевидно-продолговатые, несколько короче лепестков. Лепестки в числе 15-25, эллиптические, внутренние постепенно уменьшаются и переходят в тычинки. Нити внутренних тычинок расширенные, ланцетные, рыльце 8-15- лучевое, красного или желтого цвета, в середине сильно вдавленное, с длинным коническим беловатым центральным отростком.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Купальница открытая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20288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411760" y="1268760"/>
            <a:ext cx="6275040" cy="532859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400" b="1" dirty="0" smtClean="0"/>
              <a:t>Наименования вида на латыни: </a:t>
            </a:r>
            <a:r>
              <a:rPr lang="ru-RU" sz="3400" b="1" dirty="0" err="1" smtClean="0"/>
              <a:t>Trollius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apertus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Perf</a:t>
            </a:r>
            <a:r>
              <a:rPr lang="ru-RU" sz="3400" b="1" dirty="0" smtClean="0"/>
              <a:t>. </a:t>
            </a:r>
          </a:p>
          <a:p>
            <a:pPr algn="ctr">
              <a:buNone/>
            </a:pPr>
            <a:r>
              <a:rPr lang="ru-RU" sz="3400" b="1" dirty="0" smtClean="0"/>
              <a:t>Категория: 3 категория</a:t>
            </a:r>
          </a:p>
          <a:p>
            <a:pPr algn="ctr">
              <a:buNone/>
            </a:pPr>
            <a:r>
              <a:rPr lang="ru-RU" sz="3400" b="1" dirty="0" smtClean="0"/>
              <a:t>Статус вида: Редкий, малочисленный в природе - R</a:t>
            </a:r>
          </a:p>
          <a:p>
            <a:pPr algn="ctr">
              <a:buNone/>
            </a:pPr>
            <a:r>
              <a:rPr lang="ru-RU" sz="3400" b="1" dirty="0" smtClean="0"/>
              <a:t>Особенности распространения и происхождения: Эндемик Урала.</a:t>
            </a:r>
          </a:p>
          <a:p>
            <a:pPr algn="ctr">
              <a:buNone/>
            </a:pPr>
            <a:r>
              <a:rPr lang="ru-RU" sz="3400" b="1" dirty="0" smtClean="0"/>
              <a:t>Раздел: Покрытосеменные или цветковые</a:t>
            </a:r>
          </a:p>
          <a:p>
            <a:pPr algn="ctr">
              <a:buNone/>
            </a:pPr>
            <a:r>
              <a:rPr lang="ru-RU" sz="3400" b="1" dirty="0" smtClean="0"/>
              <a:t>Класс: Двудольные</a:t>
            </a:r>
          </a:p>
          <a:p>
            <a:pPr algn="ctr">
              <a:buNone/>
            </a:pPr>
            <a:r>
              <a:rPr lang="ru-RU" sz="3400" b="1" dirty="0" smtClean="0"/>
              <a:t>Семейство: Лютиковые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Морфологические признаки: </a:t>
            </a:r>
          </a:p>
          <a:p>
            <a:pPr algn="just"/>
            <a:r>
              <a:rPr lang="ru-RU" dirty="0" smtClean="0"/>
              <a:t> Стебель 40-60 см высотой. Прикорневые листья в числе нескольких, в 4 раза короче стебля, с округлой пластинкой 6-7 см шириной, разделенной на 5 ромбических долей, рассеченных на треть или до середины на две доли. Нижние стеблевые листья с короткими черешками, верхние сидячие. Цветки в числе 1-2, шаровидные, 3-4(5) см в диаметре, полуоткрытые. Чашелистики в числе 13-15, широко-обратнояйцевидные или округлые, лимонно-желтые. Лепестки продолговатой формы, 11-14 мм длиной, в верхней части немного расширенные, оранжево-красные. Нити тычинок многочисленные, короче лепестков, реже равны им. Плод из многочисленных листовок.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Анемонаструм</a:t>
            </a:r>
            <a:r>
              <a:rPr lang="ru-RU" dirty="0" smtClean="0"/>
              <a:t> пермский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5698976" cy="5073427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4200" b="1" dirty="0" smtClean="0"/>
              <a:t>Наименования вида на латыни: </a:t>
            </a:r>
            <a:r>
              <a:rPr lang="ru-RU" sz="4200" b="1" dirty="0" err="1" smtClean="0"/>
              <a:t>Anemonastrum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biarmiense</a:t>
            </a:r>
            <a:r>
              <a:rPr lang="ru-RU" sz="4200" b="1" dirty="0" smtClean="0"/>
              <a:t> (</a:t>
            </a:r>
            <a:r>
              <a:rPr lang="ru-RU" sz="4200" b="1" dirty="0" err="1" smtClean="0"/>
              <a:t>Juz</a:t>
            </a:r>
            <a:r>
              <a:rPr lang="ru-RU" sz="4200" b="1" dirty="0" smtClean="0"/>
              <a:t>.)</a:t>
            </a:r>
          </a:p>
          <a:p>
            <a:pPr algn="ctr">
              <a:buNone/>
            </a:pPr>
            <a:r>
              <a:rPr lang="ru-RU" sz="4200" b="1" dirty="0" smtClean="0"/>
              <a:t>Категория: 3 категория</a:t>
            </a:r>
          </a:p>
          <a:p>
            <a:pPr algn="ctr">
              <a:buNone/>
            </a:pPr>
            <a:r>
              <a:rPr lang="ru-RU" sz="4200" b="1" dirty="0" smtClean="0"/>
              <a:t>Статус вида: Редкий, малочисленный в природе - R</a:t>
            </a:r>
          </a:p>
          <a:p>
            <a:pPr algn="ctr">
              <a:buNone/>
            </a:pPr>
            <a:r>
              <a:rPr lang="ru-RU" sz="4200" b="1" dirty="0" smtClean="0"/>
              <a:t>Особенности распространения и происхождения: Эндемик Урала [1].</a:t>
            </a:r>
          </a:p>
          <a:p>
            <a:pPr algn="ctr">
              <a:buNone/>
            </a:pPr>
            <a:r>
              <a:rPr lang="ru-RU" sz="4200" b="1" dirty="0" smtClean="0"/>
              <a:t>Раздел: Покрытосеменные или цветковые</a:t>
            </a:r>
          </a:p>
          <a:p>
            <a:pPr algn="ctr">
              <a:buNone/>
            </a:pPr>
            <a:r>
              <a:rPr lang="ru-RU" sz="4200" b="1" dirty="0" smtClean="0"/>
              <a:t>Класс: Двудольные</a:t>
            </a:r>
          </a:p>
          <a:p>
            <a:pPr algn="ctr">
              <a:buNone/>
            </a:pPr>
            <a:r>
              <a:rPr lang="ru-RU" sz="4200" b="1" dirty="0" smtClean="0"/>
              <a:t>Семейство: Лютиковые</a:t>
            </a:r>
          </a:p>
          <a:p>
            <a:endParaRPr lang="ru-RU" dirty="0" smtClean="0"/>
          </a:p>
          <a:p>
            <a:pPr algn="just">
              <a:buNone/>
            </a:pPr>
            <a:r>
              <a:rPr lang="ru-RU" sz="3500" dirty="0" smtClean="0"/>
              <a:t>Морфологические признаки: </a:t>
            </a:r>
          </a:p>
          <a:p>
            <a:pPr algn="just"/>
            <a:r>
              <a:rPr lang="ru-RU" sz="3500" dirty="0" smtClean="0"/>
              <a:t> Многолетнее растение с толстым вертикальным корневищем. Стебли до 70 см высотой, покрытые вместе с черешками листьев вниз направленными или горизонтально отстоящими волосками. Пластинки прикорневых листьев округло-почковидные, сверху голые, снизу с рассеянными волосками, по краям более </a:t>
            </a:r>
            <a:r>
              <a:rPr lang="ru-RU" sz="3500" dirty="0" err="1" smtClean="0"/>
              <a:t>густоволосистые</a:t>
            </a:r>
            <a:r>
              <a:rPr lang="ru-RU" sz="3500" dirty="0" smtClean="0"/>
              <a:t>, рассеченные на 3 сегмента, которые сидят на черешках; каждый сегмент 2-3-раздельный на лопасти, которые, в свою очередь, надрезаны на продолговатые или яйцевидные дольки. Пластинки стеблевых листьев более волосистые. Цветоносы в числе 2-6, редко одиночные; цветки 1,8-3,5 см диаметром; листочки околоцветника неравные, обратнояйцевидные, эллиптические или продолговатые</a:t>
            </a:r>
            <a:r>
              <a:rPr lang="ru-RU" sz="3000" dirty="0" smtClean="0"/>
              <a:t>, белые.</a:t>
            </a:r>
            <a:endParaRPr lang="ru-RU" sz="3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96752"/>
            <a:ext cx="2756975" cy="28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Прострел желтеющий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5842992" cy="4929411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600" b="1" dirty="0" smtClean="0"/>
              <a:t>Наименования вида на латыни: </a:t>
            </a:r>
            <a:r>
              <a:rPr lang="ru-RU" sz="3600" b="1" dirty="0" err="1" smtClean="0"/>
              <a:t>Pulsatilla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flavescens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Zuss</a:t>
            </a:r>
            <a:r>
              <a:rPr lang="ru-RU" sz="3600" b="1" dirty="0" smtClean="0"/>
              <a:t>.) </a:t>
            </a:r>
            <a:r>
              <a:rPr lang="ru-RU" sz="3600" b="1" dirty="0" err="1" smtClean="0"/>
              <a:t>Juz</a:t>
            </a:r>
            <a:r>
              <a:rPr lang="ru-RU" sz="3600" b="1" dirty="0" smtClean="0"/>
              <a:t>.</a:t>
            </a:r>
          </a:p>
          <a:p>
            <a:pPr algn="ctr">
              <a:buNone/>
            </a:pPr>
            <a:r>
              <a:rPr lang="ru-RU" sz="3600" b="1" dirty="0" smtClean="0"/>
              <a:t>Категория: 3 категория</a:t>
            </a:r>
          </a:p>
          <a:p>
            <a:pPr algn="ctr">
              <a:buNone/>
            </a:pPr>
            <a:r>
              <a:rPr lang="ru-RU" sz="3600" b="1" dirty="0" smtClean="0"/>
              <a:t>Статус вида: Редкий, малочисленный в природе - R</a:t>
            </a:r>
          </a:p>
          <a:p>
            <a:pPr algn="ctr">
              <a:buNone/>
            </a:pPr>
            <a:r>
              <a:rPr lang="ru-RU" sz="3600" b="1" dirty="0" smtClean="0"/>
              <a:t>Особенности распространения и происхождения: Эндемик Сибири </a:t>
            </a:r>
          </a:p>
          <a:p>
            <a:pPr algn="ctr">
              <a:buNone/>
            </a:pPr>
            <a:r>
              <a:rPr lang="ru-RU" sz="3600" b="1" dirty="0" smtClean="0"/>
              <a:t>Раздел: Покрытосеменные или цветковые</a:t>
            </a:r>
          </a:p>
          <a:p>
            <a:pPr algn="ctr">
              <a:buNone/>
            </a:pPr>
            <a:r>
              <a:rPr lang="ru-RU" sz="3600" b="1" dirty="0" smtClean="0"/>
              <a:t>Класс: Двудольные</a:t>
            </a:r>
          </a:p>
          <a:p>
            <a:pPr algn="ctr">
              <a:buNone/>
            </a:pPr>
            <a:r>
              <a:rPr lang="ru-RU" sz="3600" b="1" dirty="0" smtClean="0"/>
              <a:t>Семейство: Лютиковые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Морфологические признаки: </a:t>
            </a:r>
          </a:p>
          <a:p>
            <a:pPr algn="just"/>
            <a:r>
              <a:rPr lang="ru-RU" sz="2900" dirty="0" smtClean="0"/>
              <a:t> Многолетнее растение с толстым вертикальным многоглавым корневищем. Стебли 7-15(45) см высотой. Прикорневые листья развиваются в конце цветения, на длинных черешках, пластинки их округло-почковидные, рассеченные на 3 доли; все доли сидячие; каждая доля дважды или трижды рассечена на доли второго порядка. Цветки желтые, </a:t>
            </a:r>
            <a:r>
              <a:rPr lang="ru-RU" sz="2900" dirty="0" err="1" smtClean="0"/>
              <a:t>ширококолокольчатые</a:t>
            </a:r>
            <a:r>
              <a:rPr lang="ru-RU" sz="2900" dirty="0" smtClean="0"/>
              <a:t>, позднее широко раскрытые. Листочки околоцветника 2,5-3,5 см длиной, продолговато-яйцевидные, коротко заостренные или туповатые, снаружи волосистые. Тычинки многочисленные, во много раз короче листочков околоцветника. </a:t>
            </a:r>
            <a:r>
              <a:rPr lang="ru-RU" sz="2900" dirty="0" err="1" smtClean="0"/>
              <a:t>Плодики</a:t>
            </a:r>
            <a:r>
              <a:rPr lang="ru-RU" sz="2900" dirty="0" smtClean="0"/>
              <a:t> волосистые, с длинными перистыми столбиками.</a:t>
            </a:r>
            <a:endParaRPr lang="ru-RU" sz="29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51512" y="2595562"/>
            <a:ext cx="2114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Пион уклоняющийся, </a:t>
            </a:r>
            <a:r>
              <a:rPr lang="ru-RU" dirty="0" err="1" smtClean="0"/>
              <a:t>марьин</a:t>
            </a:r>
            <a:r>
              <a:rPr lang="ru-RU" dirty="0" smtClean="0"/>
              <a:t> корень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1145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555776" y="1600200"/>
            <a:ext cx="6131024" cy="470912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200" b="1" dirty="0" smtClean="0"/>
              <a:t>Наименования вида на латыни: </a:t>
            </a:r>
            <a:r>
              <a:rPr lang="ru-RU" sz="3200" b="1" dirty="0" err="1" smtClean="0"/>
              <a:t>Paeonia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anomala</a:t>
            </a:r>
            <a:r>
              <a:rPr lang="ru-RU" sz="3200" b="1" dirty="0" smtClean="0"/>
              <a:t> L.</a:t>
            </a:r>
          </a:p>
          <a:p>
            <a:pPr algn="ctr">
              <a:buNone/>
            </a:pPr>
            <a:r>
              <a:rPr lang="ru-RU" sz="3200" b="1" dirty="0" smtClean="0"/>
              <a:t>Категория: 3 категория</a:t>
            </a:r>
          </a:p>
          <a:p>
            <a:pPr algn="ctr">
              <a:buNone/>
            </a:pPr>
            <a:r>
              <a:rPr lang="ru-RU" sz="3200" b="1" dirty="0" smtClean="0"/>
              <a:t>Статус вида: Редкий, малочисленный в природе - R</a:t>
            </a:r>
          </a:p>
          <a:p>
            <a:pPr algn="ctr">
              <a:buNone/>
            </a:pPr>
            <a:r>
              <a:rPr lang="ru-RU" sz="3200" b="1" dirty="0" smtClean="0"/>
              <a:t>Раздел: Покрытосеменные или цветковые</a:t>
            </a:r>
          </a:p>
          <a:p>
            <a:pPr algn="ctr">
              <a:buNone/>
            </a:pPr>
            <a:r>
              <a:rPr lang="ru-RU" sz="3200" b="1" dirty="0" smtClean="0"/>
              <a:t>Класс: Двудольные</a:t>
            </a:r>
          </a:p>
          <a:p>
            <a:pPr algn="ctr">
              <a:buNone/>
            </a:pPr>
            <a:r>
              <a:rPr lang="ru-RU" sz="3200" b="1" dirty="0" smtClean="0"/>
              <a:t>Семейство: Пионовые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Морфологические признаки: </a:t>
            </a:r>
          </a:p>
          <a:p>
            <a:pPr algn="just"/>
            <a:r>
              <a:rPr lang="ru-RU" dirty="0" smtClean="0"/>
              <a:t> Корень толстый, клубневидный, корневые утолщения веретенообразные, почти сидячие. Стебли до 100 см высотой, выходят по нескольку из корня, гладкие, бороздчатые, </a:t>
            </a:r>
            <a:r>
              <a:rPr lang="ru-RU" dirty="0" err="1" smtClean="0"/>
              <a:t>неветвистые</a:t>
            </a:r>
            <a:r>
              <a:rPr lang="ru-RU" dirty="0" smtClean="0"/>
              <a:t>, одноцветковые. Листья почти трижды </a:t>
            </a:r>
            <a:r>
              <a:rPr lang="ru-RU" dirty="0" err="1" smtClean="0"/>
              <a:t>перисторассеченные</a:t>
            </a:r>
            <a:r>
              <a:rPr lang="ru-RU" dirty="0" smtClean="0"/>
              <a:t>. Сегменты ланцетные, длинно заостренные, до 2,5 см шириной. Цветки крупные, до 15 см диаметром, пурпурно-розовые. </a:t>
            </a:r>
            <a:r>
              <a:rPr lang="ru-RU" dirty="0" err="1" smtClean="0"/>
              <a:t>Лисовки</a:t>
            </a:r>
            <a:r>
              <a:rPr lang="ru-RU" dirty="0" smtClean="0"/>
              <a:t> в числе 3-5, толстостенные, при созревании горизонтально отогнутые, снаружи голые или слегка опушенные. Семена черные, блестящие.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 </a:t>
            </a:r>
            <a:r>
              <a:rPr lang="ru-RU" dirty="0" err="1" smtClean="0"/>
              <a:t>югорский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6347048" cy="478539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Наименования вида на латыни: </a:t>
            </a:r>
            <a:r>
              <a:rPr lang="ru-RU" b="1" dirty="0" err="1" smtClean="0"/>
              <a:t>Papaver</a:t>
            </a:r>
            <a:r>
              <a:rPr lang="ru-RU" b="1" dirty="0" smtClean="0"/>
              <a:t> </a:t>
            </a:r>
            <a:r>
              <a:rPr lang="ru-RU" b="1" dirty="0" err="1" smtClean="0"/>
              <a:t>lapponicum</a:t>
            </a:r>
            <a:r>
              <a:rPr lang="ru-RU" b="1" dirty="0" smtClean="0"/>
              <a:t> (</a:t>
            </a:r>
            <a:r>
              <a:rPr lang="ru-RU" b="1" dirty="0" err="1" smtClean="0"/>
              <a:t>Tolm</a:t>
            </a:r>
            <a:r>
              <a:rPr lang="ru-RU" b="1" dirty="0" smtClean="0"/>
              <a:t>.) </a:t>
            </a:r>
            <a:r>
              <a:rPr lang="ru-RU" b="1" dirty="0" err="1" smtClean="0"/>
              <a:t>Nordh</a:t>
            </a:r>
            <a:r>
              <a:rPr lang="ru-RU" b="1" dirty="0" smtClean="0"/>
              <a:t>. </a:t>
            </a:r>
            <a:r>
              <a:rPr lang="ru-RU" b="1" dirty="0" err="1" smtClean="0"/>
              <a:t>subsp</a:t>
            </a:r>
            <a:r>
              <a:rPr lang="ru-RU" b="1" dirty="0" smtClean="0"/>
              <a:t>. </a:t>
            </a:r>
            <a:r>
              <a:rPr lang="ru-RU" b="1" dirty="0" err="1" smtClean="0"/>
              <a:t>Jugoricum</a:t>
            </a:r>
            <a:r>
              <a:rPr lang="ru-RU" b="1" dirty="0" smtClean="0"/>
              <a:t> (</a:t>
            </a:r>
            <a:r>
              <a:rPr lang="ru-RU" b="1" dirty="0" err="1" smtClean="0"/>
              <a:t>Tolm</a:t>
            </a:r>
            <a:r>
              <a:rPr lang="ru-RU" b="1" dirty="0" smtClean="0"/>
              <a:t>.) </a:t>
            </a:r>
            <a:r>
              <a:rPr lang="ru-RU" b="1" dirty="0" err="1" smtClean="0"/>
              <a:t>Tolm</a:t>
            </a:r>
            <a:r>
              <a:rPr lang="ru-RU" b="1" dirty="0" smtClean="0"/>
              <a:t>.</a:t>
            </a:r>
          </a:p>
          <a:p>
            <a:pPr algn="ctr">
              <a:buNone/>
            </a:pPr>
            <a:r>
              <a:rPr lang="ru-RU" b="1" dirty="0" smtClean="0"/>
              <a:t>Категория: 3 категория</a:t>
            </a:r>
          </a:p>
          <a:p>
            <a:pPr algn="ctr">
              <a:buNone/>
            </a:pPr>
            <a:r>
              <a:rPr lang="ru-RU" b="1" dirty="0" smtClean="0"/>
              <a:t>Статус вида: Редкий, малочисленный в природе - R</a:t>
            </a:r>
          </a:p>
          <a:p>
            <a:pPr algn="ctr">
              <a:buNone/>
            </a:pPr>
            <a:r>
              <a:rPr lang="ru-RU" b="1" dirty="0" smtClean="0"/>
              <a:t>Раздел: Покрытосеменные или цветковые</a:t>
            </a:r>
          </a:p>
          <a:p>
            <a:pPr algn="ctr">
              <a:buNone/>
            </a:pPr>
            <a:r>
              <a:rPr lang="ru-RU" b="1" dirty="0" smtClean="0"/>
              <a:t>Класс: Двудольные</a:t>
            </a:r>
          </a:p>
          <a:p>
            <a:pPr algn="ctr">
              <a:buNone/>
            </a:pPr>
            <a:r>
              <a:rPr lang="ru-RU" b="1" dirty="0" smtClean="0"/>
              <a:t>Семейство: Маковые</a:t>
            </a:r>
          </a:p>
          <a:p>
            <a:pPr algn="ctr">
              <a:buNone/>
            </a:pPr>
            <a:r>
              <a:rPr lang="ru-RU" dirty="0" smtClean="0"/>
              <a:t>Морфологические признаки: </a:t>
            </a:r>
          </a:p>
          <a:p>
            <a:pPr algn="just"/>
            <a:r>
              <a:rPr lang="ru-RU" dirty="0" smtClean="0"/>
              <a:t> Многолетнее растение, </a:t>
            </a:r>
            <a:r>
              <a:rPr lang="ru-RU" dirty="0" err="1" smtClean="0"/>
              <a:t>рыхлодерновинное</a:t>
            </a:r>
            <a:r>
              <a:rPr lang="ru-RU" dirty="0" smtClean="0"/>
              <a:t>, густоопушенное. Листья 4-12 см длиной, на длинных тонких черешках, </a:t>
            </a:r>
            <a:r>
              <a:rPr lang="ru-RU" dirty="0" err="1" smtClean="0"/>
              <a:t>перисторассеченные</a:t>
            </a:r>
            <a:r>
              <a:rPr lang="ru-RU" dirty="0" smtClean="0"/>
              <a:t>, с 3-4 парами </a:t>
            </a:r>
            <a:r>
              <a:rPr lang="ru-RU" dirty="0" err="1" smtClean="0"/>
              <a:t>цельнокрайных</a:t>
            </a:r>
            <a:r>
              <a:rPr lang="ru-RU" dirty="0" smtClean="0"/>
              <a:t> или слабо надрезанных сегментов. Цветоносы многочисленные, 10-30 см высотой. Лепестки обратнояйцевидные, сернисто-желтые. Коробочка продолговато-обратнояйцевидная или обратноконическая, слаборебристая 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6672"/>
            <a:ext cx="21145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Башмачок капельный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5915000" cy="4929411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200" b="1" dirty="0" smtClean="0"/>
              <a:t>Наименования вида на латыни: </a:t>
            </a:r>
            <a:r>
              <a:rPr lang="ru-RU" sz="3200" b="1" dirty="0" err="1" smtClean="0"/>
              <a:t>Cypripedium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guttatum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Sw</a:t>
            </a:r>
            <a:r>
              <a:rPr lang="ru-RU" sz="3200" b="1" dirty="0" smtClean="0"/>
              <a:t>.</a:t>
            </a:r>
          </a:p>
          <a:p>
            <a:pPr algn="ctr">
              <a:buNone/>
            </a:pPr>
            <a:r>
              <a:rPr lang="ru-RU" sz="3200" b="1" dirty="0" smtClean="0"/>
              <a:t>Категория: 3 категория</a:t>
            </a:r>
          </a:p>
          <a:p>
            <a:pPr algn="ctr">
              <a:buNone/>
            </a:pPr>
            <a:r>
              <a:rPr lang="ru-RU" sz="3200" b="1" dirty="0" smtClean="0"/>
              <a:t>Статус вида: Редкий, малочисленный в природе - R</a:t>
            </a:r>
          </a:p>
          <a:p>
            <a:pPr algn="ctr">
              <a:buNone/>
            </a:pPr>
            <a:r>
              <a:rPr lang="ru-RU" sz="3200" b="1" dirty="0" smtClean="0"/>
              <a:t>Раздел: Покрытосеменные или цветковые</a:t>
            </a:r>
          </a:p>
          <a:p>
            <a:pPr algn="ctr">
              <a:buNone/>
            </a:pPr>
            <a:r>
              <a:rPr lang="ru-RU" sz="3200" b="1" dirty="0" smtClean="0"/>
              <a:t>Класс: Однодольные</a:t>
            </a:r>
          </a:p>
          <a:p>
            <a:pPr algn="ctr">
              <a:buNone/>
            </a:pPr>
            <a:r>
              <a:rPr lang="ru-RU" sz="3200" b="1" dirty="0" smtClean="0"/>
              <a:t>Семейство: </a:t>
            </a:r>
            <a:r>
              <a:rPr lang="ru-RU" sz="3200" b="1" dirty="0" err="1" smtClean="0"/>
              <a:t>Ятрышниковые</a:t>
            </a:r>
            <a:r>
              <a:rPr lang="ru-RU" sz="3200" b="1" dirty="0" smtClean="0"/>
              <a:t> (Орхидные)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Морфологические признаки: </a:t>
            </a:r>
          </a:p>
          <a:p>
            <a:pPr algn="just"/>
            <a:r>
              <a:rPr lang="ru-RU" dirty="0" smtClean="0"/>
              <a:t> Травянистое растение 10-30 см высотой. Корневище ползучее, </a:t>
            </a:r>
            <a:r>
              <a:rPr lang="ru-RU" dirty="0" err="1" smtClean="0"/>
              <a:t>тонкошнуровидное</a:t>
            </a:r>
            <a:r>
              <a:rPr lang="ru-RU" dirty="0" smtClean="0"/>
              <a:t>. Стебель мохнато-пушистый, около середины обычно с двумя эллиптическими листьями. Цветок одиночный до 3 см длиной, с листовидными, продолговато-ланцетовидными прицветниками. Губа розовая с белыми пятнами. Нижний листочек околоцветника зеленоватый, остальные белые или розоватые, с крупными фиолетово-розовыми сливающимися крапинками.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916832"/>
            <a:ext cx="21050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Гвоздика разноцветная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1145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555776" y="1340768"/>
            <a:ext cx="6131024" cy="4785395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600" b="1" dirty="0" smtClean="0"/>
              <a:t>Наименования вида на латыни: </a:t>
            </a:r>
            <a:r>
              <a:rPr lang="ru-RU" sz="3600" b="1" dirty="0" err="1" smtClean="0"/>
              <a:t>Dianthus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versicolor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Fisch</a:t>
            </a:r>
            <a:r>
              <a:rPr lang="ru-RU" sz="3600" b="1" dirty="0" smtClean="0"/>
              <a:t>.</a:t>
            </a:r>
          </a:p>
          <a:p>
            <a:pPr algn="ctr">
              <a:buNone/>
            </a:pPr>
            <a:r>
              <a:rPr lang="ru-RU" sz="3600" b="1" dirty="0" smtClean="0"/>
              <a:t>Категория: 3 категория</a:t>
            </a:r>
          </a:p>
          <a:p>
            <a:pPr algn="ctr">
              <a:buNone/>
            </a:pPr>
            <a:r>
              <a:rPr lang="ru-RU" sz="3600" b="1" dirty="0" smtClean="0"/>
              <a:t>Статус вида: Редкий, малочисленный в природе - R</a:t>
            </a:r>
          </a:p>
          <a:p>
            <a:pPr algn="ctr">
              <a:buNone/>
            </a:pPr>
            <a:r>
              <a:rPr lang="ru-RU" sz="3600" b="1" dirty="0" smtClean="0"/>
              <a:t>Раздел: Покрытосеменные или цветковые</a:t>
            </a:r>
          </a:p>
          <a:p>
            <a:pPr algn="ctr">
              <a:buNone/>
            </a:pPr>
            <a:r>
              <a:rPr lang="ru-RU" sz="3600" b="1" dirty="0" smtClean="0"/>
              <a:t>Класс: Двудольные</a:t>
            </a:r>
          </a:p>
          <a:p>
            <a:pPr algn="ctr">
              <a:buNone/>
            </a:pPr>
            <a:r>
              <a:rPr lang="ru-RU" sz="3600" b="1" dirty="0" smtClean="0"/>
              <a:t>Семейство: Гвоздичные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Морфологические признаки: </a:t>
            </a:r>
          </a:p>
          <a:p>
            <a:pPr algn="just"/>
            <a:r>
              <a:rPr lang="ru-RU" dirty="0" smtClean="0"/>
              <a:t> Стебли (1-10), цилиндрические, в узлах утолщенные, прямостоячие или восходящие, 10-40 см высотой, наверху, реже и в нижней части, ветвистые, редко простые, выходят из довольно толстого корня. Листья плоские, линейно-ланцетовидные или почти линейные, длиннозаостренные, жестковатые. Цветы довольно крупные, расположенные на верхушках стеблей и их ветвей поодиночке, реже по 2-3. </a:t>
            </a:r>
            <a:r>
              <a:rPr lang="ru-RU" dirty="0" err="1" smtClean="0"/>
              <a:t>Прицветные</a:t>
            </a:r>
            <a:r>
              <a:rPr lang="ru-RU" dirty="0" smtClean="0"/>
              <a:t> чешуи наверху заостренные; острие зеленое, гладкое или по краям с мелкими </a:t>
            </a:r>
            <a:r>
              <a:rPr lang="ru-RU" dirty="0" err="1" smtClean="0"/>
              <a:t>шипиками</a:t>
            </a:r>
            <a:r>
              <a:rPr lang="ru-RU" dirty="0" smtClean="0"/>
              <a:t>. Чашечка трубчатая, у основания зубцов суженная, зеленая или с пурпуровым оттенком; зубцы ланцетно-треугольные, тонко заостренные, по краям пленчатые и коротко опушенные. Венчик розово-пурпуровый, лепестки 20-25 мм длиной. Коробочка цилиндрическая.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Кокушник</a:t>
            </a:r>
            <a:r>
              <a:rPr lang="ru-RU" dirty="0" smtClean="0"/>
              <a:t> длиннорогий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2105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483768" y="1340768"/>
            <a:ext cx="6203032" cy="518457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200" b="1" dirty="0" smtClean="0"/>
              <a:t>Наименования вида на латыни: </a:t>
            </a:r>
            <a:r>
              <a:rPr lang="ru-RU" sz="6200" b="1" dirty="0" err="1" smtClean="0"/>
              <a:t>Gymnadenia</a:t>
            </a:r>
            <a:r>
              <a:rPr lang="ru-RU" sz="6200" b="1" dirty="0" smtClean="0"/>
              <a:t> </a:t>
            </a:r>
            <a:r>
              <a:rPr lang="ru-RU" sz="6200" b="1" dirty="0" err="1" smtClean="0"/>
              <a:t>conopsea</a:t>
            </a:r>
            <a:r>
              <a:rPr lang="ru-RU" sz="6200" b="1" dirty="0" smtClean="0"/>
              <a:t> (L.) R. </a:t>
            </a:r>
            <a:r>
              <a:rPr lang="ru-RU" sz="6200" b="1" dirty="0" err="1" smtClean="0"/>
              <a:t>Br</a:t>
            </a:r>
            <a:r>
              <a:rPr lang="ru-RU" sz="6200" b="1" dirty="0" smtClean="0"/>
              <a:t>.</a:t>
            </a:r>
          </a:p>
          <a:p>
            <a:pPr algn="ctr">
              <a:buNone/>
            </a:pPr>
            <a:r>
              <a:rPr lang="ru-RU" sz="6200" b="1" dirty="0" smtClean="0"/>
              <a:t>Категория: 3 категория</a:t>
            </a:r>
          </a:p>
          <a:p>
            <a:pPr algn="ctr">
              <a:buNone/>
            </a:pPr>
            <a:r>
              <a:rPr lang="ru-RU" sz="6200" b="1" dirty="0" smtClean="0"/>
              <a:t>Статус вида: Редкий, малочисленный в природе - R</a:t>
            </a:r>
          </a:p>
          <a:p>
            <a:pPr algn="ctr">
              <a:buNone/>
            </a:pPr>
            <a:r>
              <a:rPr lang="ru-RU" sz="6200" b="1" dirty="0" smtClean="0"/>
              <a:t>Особенности распространения и происхождения: находится на северной границе своего ареала</a:t>
            </a:r>
          </a:p>
          <a:p>
            <a:pPr algn="ctr">
              <a:buNone/>
            </a:pPr>
            <a:r>
              <a:rPr lang="ru-RU" sz="6200" b="1" dirty="0" smtClean="0"/>
              <a:t>Раздел: Покрытосеменные или цветковые</a:t>
            </a:r>
          </a:p>
          <a:p>
            <a:pPr algn="ctr">
              <a:buNone/>
            </a:pPr>
            <a:r>
              <a:rPr lang="ru-RU" sz="6200" b="1" dirty="0" smtClean="0"/>
              <a:t>Класс: Однодольные</a:t>
            </a:r>
          </a:p>
          <a:p>
            <a:pPr algn="ctr">
              <a:buNone/>
            </a:pPr>
            <a:r>
              <a:rPr lang="ru-RU" sz="6200" b="1" dirty="0" smtClean="0"/>
              <a:t>Семейство: </a:t>
            </a:r>
            <a:r>
              <a:rPr lang="ru-RU" sz="6200" b="1" dirty="0" err="1" smtClean="0"/>
              <a:t>Ятрышниковые</a:t>
            </a:r>
            <a:r>
              <a:rPr lang="ru-RU" sz="6200" b="1" dirty="0" smtClean="0"/>
              <a:t> (Орхидные)</a:t>
            </a:r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dirty="0" smtClean="0"/>
              <a:t>Морфологические признаки: </a:t>
            </a:r>
          </a:p>
          <a:p>
            <a:pPr algn="just"/>
            <a:r>
              <a:rPr lang="ru-RU" sz="4200" dirty="0" smtClean="0"/>
              <a:t> Растение с </a:t>
            </a:r>
            <a:r>
              <a:rPr lang="ru-RU" sz="4200" dirty="0" err="1" smtClean="0"/>
              <a:t>пальчатолопастными</a:t>
            </a:r>
            <a:r>
              <a:rPr lang="ru-RU" sz="4200" dirty="0" smtClean="0"/>
              <a:t> клубнями. Стебель высотой 40-70 см, с 4-7 листьями. Листья ланцетовидные, вдоль сложенные, с </a:t>
            </a:r>
            <a:r>
              <a:rPr lang="ru-RU" sz="4200" dirty="0" err="1" smtClean="0"/>
              <a:t>башлычковообразной</a:t>
            </a:r>
            <a:r>
              <a:rPr lang="ru-RU" sz="4200" dirty="0" smtClean="0"/>
              <a:t> верхушкой. Соцветие колосовидное, густое, из мелких, розовато-фиолетовых (реже белых) многочисленных цветков. Листочки околоцветника почти одинаковой длины, яйцевидные; наружные боковые вдоль свернутые, отклонены в сторону, а остальные обращены вверх, образуя шлем. Губа ромбическая, трехлопастная; средняя доля немного длиннее расходящихся боковых. Шпорец длиной 13-20 мм, серповидный, в 1,5-2 раза длиннее завязи.</a:t>
            </a:r>
            <a:endParaRPr lang="ru-RU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Пальчатокоренник</a:t>
            </a:r>
            <a:r>
              <a:rPr lang="ru-RU" dirty="0" smtClean="0"/>
              <a:t> пятнистый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5915000" cy="518457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600" b="1" dirty="0" smtClean="0"/>
              <a:t>Наименования вида на латыни: </a:t>
            </a:r>
            <a:r>
              <a:rPr lang="ru-RU" sz="3600" b="1" dirty="0" err="1" smtClean="0"/>
              <a:t>Dactylorhiza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maculate</a:t>
            </a:r>
            <a:r>
              <a:rPr lang="ru-RU" sz="3600" b="1" dirty="0" smtClean="0"/>
              <a:t> (L.) </a:t>
            </a:r>
            <a:r>
              <a:rPr lang="ru-RU" sz="3600" b="1" dirty="0" err="1" smtClean="0"/>
              <a:t>Soу</a:t>
            </a: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Категория: 4 категория</a:t>
            </a:r>
          </a:p>
          <a:p>
            <a:pPr algn="ctr">
              <a:buNone/>
            </a:pPr>
            <a:r>
              <a:rPr lang="ru-RU" sz="3600" b="1" dirty="0" smtClean="0"/>
              <a:t>Статус вида: Неопределенного статуса - I</a:t>
            </a:r>
          </a:p>
          <a:p>
            <a:pPr algn="ctr">
              <a:buNone/>
            </a:pPr>
            <a:r>
              <a:rPr lang="ru-RU" sz="3600" b="1" dirty="0" smtClean="0"/>
              <a:t>Раздел: Покрытосеменные или цветковые</a:t>
            </a:r>
          </a:p>
          <a:p>
            <a:pPr algn="ctr">
              <a:buNone/>
            </a:pPr>
            <a:r>
              <a:rPr lang="ru-RU" sz="3600" b="1" dirty="0" smtClean="0"/>
              <a:t>Класс: Однодольные</a:t>
            </a:r>
          </a:p>
          <a:p>
            <a:pPr algn="ctr">
              <a:buNone/>
            </a:pPr>
            <a:r>
              <a:rPr lang="ru-RU" sz="3600" b="1" dirty="0" smtClean="0"/>
              <a:t>Семейство: </a:t>
            </a:r>
            <a:r>
              <a:rPr lang="ru-RU" sz="3600" b="1" dirty="0" err="1" smtClean="0"/>
              <a:t>Ятрышниковые</a:t>
            </a:r>
            <a:r>
              <a:rPr lang="ru-RU" sz="3600" b="1" dirty="0" smtClean="0"/>
              <a:t> (Орхидные)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900" dirty="0" smtClean="0"/>
              <a:t>Морфологические признаки: </a:t>
            </a:r>
          </a:p>
          <a:p>
            <a:pPr algn="just"/>
            <a:r>
              <a:rPr lang="ru-RU" sz="2900" dirty="0" smtClean="0"/>
              <a:t> Клубни пальчато-лопастные, несколько сплюснутые. Стебель 25-45(50) см высотой, прямостоячий, плотный, с 4-5(7) листьями, из которых 2-3 нижних вполне развиты, остальные </a:t>
            </a:r>
            <a:r>
              <a:rPr lang="ru-RU" sz="2900" dirty="0" err="1" smtClean="0"/>
              <a:t>прицветникообразные</a:t>
            </a:r>
            <a:r>
              <a:rPr lang="ru-RU" sz="2900" dirty="0" smtClean="0"/>
              <a:t>. Нижние листья от </a:t>
            </a:r>
            <a:r>
              <a:rPr lang="ru-RU" sz="2900" dirty="0" err="1" smtClean="0"/>
              <a:t>широколанцетных</a:t>
            </a:r>
            <a:r>
              <a:rPr lang="ru-RU" sz="2900" dirty="0" smtClean="0"/>
              <a:t> до ланцетных, </a:t>
            </a:r>
            <a:r>
              <a:rPr lang="ru-RU" sz="2900" dirty="0" err="1" smtClean="0"/>
              <a:t>килеватые</a:t>
            </a:r>
            <a:r>
              <a:rPr lang="ru-RU" sz="2900" dirty="0" smtClean="0"/>
              <a:t>, на верхушке </a:t>
            </a:r>
            <a:r>
              <a:rPr lang="ru-RU" sz="2900" dirty="0" err="1" smtClean="0"/>
              <a:t>островатые</a:t>
            </a:r>
            <a:r>
              <a:rPr lang="ru-RU" sz="2900" dirty="0" smtClean="0"/>
              <a:t>, часто пятнистые; пятна круглые, крупные, иногда сливаются к основанию листа между собой. Соцветие до 10(12) см длиной, цилиндрическое. Листочки околоцветника яйцевидно-ланцетовидные, бледно-лилово-розовые с нерезкими более темными полосками и крапинками. Губа обычно рассечена до 1/3 ее длины от верхушки; ее средняя доля клиновидная, уже боковых лопастей. Рисунок на губе обычно из концентрических полос и продолговатых штрихов темно-малинового цвета на более светлом фоне. Шпора 1-2 мм шириной, длиннее половины завязи.</a:t>
            </a:r>
            <a:endParaRPr lang="ru-RU" sz="29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492896"/>
            <a:ext cx="21145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Красной Книге?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какие годы родилась идея создания книги?</a:t>
            </a:r>
          </a:p>
          <a:p>
            <a:r>
              <a:rPr lang="ru-RU" dirty="0" smtClean="0"/>
              <a:t>В каком году была издана международная  Красная книга?</a:t>
            </a:r>
          </a:p>
          <a:p>
            <a:r>
              <a:rPr lang="ru-RU" dirty="0" smtClean="0"/>
              <a:t>В каком году была издана Красная книга СССР?</a:t>
            </a:r>
          </a:p>
          <a:p>
            <a:r>
              <a:rPr lang="ru-RU" dirty="0" smtClean="0"/>
              <a:t>Сколько категорий в Красной книге?</a:t>
            </a:r>
          </a:p>
          <a:p>
            <a:r>
              <a:rPr lang="ru-RU" dirty="0" smtClean="0"/>
              <a:t>Что означает каждая категория?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Ирис сибирский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1145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95736" y="1052736"/>
            <a:ext cx="6491064" cy="5073427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600" b="1" dirty="0" smtClean="0"/>
              <a:t>Наименования вида на латыни: </a:t>
            </a:r>
            <a:r>
              <a:rPr lang="ru-RU" sz="3600" b="1" dirty="0" err="1" smtClean="0"/>
              <a:t>Iris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sibirica</a:t>
            </a:r>
            <a:r>
              <a:rPr lang="ru-RU" sz="3600" b="1" dirty="0" smtClean="0"/>
              <a:t> L.</a:t>
            </a:r>
          </a:p>
          <a:p>
            <a:pPr algn="ctr">
              <a:buNone/>
            </a:pPr>
            <a:r>
              <a:rPr lang="ru-RU" sz="3600" b="1" dirty="0" smtClean="0"/>
              <a:t>Категория: 2 категория</a:t>
            </a:r>
          </a:p>
          <a:p>
            <a:pPr algn="ctr">
              <a:buNone/>
            </a:pPr>
            <a:r>
              <a:rPr lang="ru-RU" sz="3600" b="1" dirty="0" smtClean="0"/>
              <a:t>Статус вида: Уязвимый, сокращающий численность - V</a:t>
            </a:r>
          </a:p>
          <a:p>
            <a:pPr algn="ctr">
              <a:buNone/>
            </a:pPr>
            <a:r>
              <a:rPr lang="ru-RU" sz="3600" b="1" dirty="0" smtClean="0"/>
              <a:t>Особенности распространения и происхождения: находится на северной границе распространения</a:t>
            </a:r>
          </a:p>
          <a:p>
            <a:pPr algn="ctr">
              <a:buNone/>
            </a:pPr>
            <a:r>
              <a:rPr lang="ru-RU" sz="3600" b="1" dirty="0" smtClean="0"/>
              <a:t>Раздел: Покрытосеменные или цветковые</a:t>
            </a:r>
          </a:p>
          <a:p>
            <a:pPr algn="ctr">
              <a:buNone/>
            </a:pPr>
            <a:r>
              <a:rPr lang="ru-RU" sz="3600" b="1" dirty="0" smtClean="0"/>
              <a:t>Класс: Однодольные</a:t>
            </a:r>
          </a:p>
          <a:p>
            <a:pPr algn="ctr">
              <a:buNone/>
            </a:pPr>
            <a:r>
              <a:rPr lang="ru-RU" sz="3600" b="1" dirty="0" smtClean="0"/>
              <a:t>Семейство: </a:t>
            </a:r>
            <a:r>
              <a:rPr lang="ru-RU" sz="3600" b="1" dirty="0" err="1" smtClean="0"/>
              <a:t>Касатиковые</a:t>
            </a:r>
            <a:endParaRPr lang="ru-RU" sz="3600" b="1" dirty="0" smtClean="0"/>
          </a:p>
          <a:p>
            <a:pPr algn="ctr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Морфологические признаки: </a:t>
            </a:r>
          </a:p>
          <a:p>
            <a:pPr algn="just"/>
            <a:r>
              <a:rPr lang="ru-RU" dirty="0" smtClean="0"/>
              <a:t> Многолетнее растение 30-80 см высотой. Корневище ползучее или восходящее, в верхней части с бурыми остатками листовых влагалищ. Стебли многочисленные, прямые, полые, с 2-3 небольшими листьями. Прикорневые листья короче стеблей, узколинейные, заостренные, зеленые. Цветки крупные (около 5 см длиной), в числе 2-3, на длинных неравных цветоножках. Доли околоцветника синие с темными фиолетовыми жилками, наружные - продолговато-обратнояйцевидные, закругленные, отогнуты книзу, внутренние - несколько уже или равны наружным. Плод - продолговато-овальная, туповатая коробочка 2-3 см длиной, без носика. Семена светло-серые, плоско сдавленные.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Гусиный лук зернистый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200" b="1" dirty="0" smtClean="0"/>
              <a:t>Наименования вида на латыни: </a:t>
            </a:r>
            <a:r>
              <a:rPr lang="ru-RU" sz="3200" b="1" dirty="0" err="1" smtClean="0"/>
              <a:t>Gagea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granulosa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Turcz</a:t>
            </a:r>
            <a:r>
              <a:rPr lang="ru-RU" sz="3200" b="1" dirty="0" smtClean="0"/>
              <a:t>.</a:t>
            </a:r>
          </a:p>
          <a:p>
            <a:pPr algn="ctr">
              <a:buNone/>
            </a:pPr>
            <a:r>
              <a:rPr lang="ru-RU" sz="3200" b="1" dirty="0" smtClean="0"/>
              <a:t>Категория: 4 категория</a:t>
            </a:r>
          </a:p>
          <a:p>
            <a:pPr algn="ctr">
              <a:buNone/>
            </a:pPr>
            <a:r>
              <a:rPr lang="ru-RU" sz="3200" b="1" dirty="0" smtClean="0"/>
              <a:t>Статус вида: Неопределенного статуса - I</a:t>
            </a:r>
          </a:p>
          <a:p>
            <a:pPr algn="ctr">
              <a:buNone/>
            </a:pPr>
            <a:r>
              <a:rPr lang="ru-RU" sz="3200" b="1" dirty="0" smtClean="0"/>
              <a:t>Раздел: Покрытосеменные или цветковые</a:t>
            </a:r>
          </a:p>
          <a:p>
            <a:pPr algn="ctr">
              <a:buNone/>
            </a:pPr>
            <a:r>
              <a:rPr lang="ru-RU" sz="3200" b="1" dirty="0" smtClean="0"/>
              <a:t>Класс: Однодольные</a:t>
            </a:r>
          </a:p>
          <a:p>
            <a:pPr algn="ctr">
              <a:buNone/>
            </a:pPr>
            <a:r>
              <a:rPr lang="ru-RU" sz="3200" b="1" dirty="0" smtClean="0"/>
              <a:t>Семейство: Лилейные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Морфологические признаки: </a:t>
            </a:r>
          </a:p>
          <a:p>
            <a:pPr algn="just"/>
            <a:r>
              <a:rPr lang="ru-RU" dirty="0" smtClean="0"/>
              <a:t> </a:t>
            </a:r>
            <a:r>
              <a:rPr lang="ru-RU" sz="3300" dirty="0" smtClean="0"/>
              <a:t>Многолетнее травянистое луковичное растение до 20 см высотой. Луковица яйцевидная, окружена у основания мелкими луковичками подобно венцу. Имеет 1 прикорневой узколанцетный лист шириной 4-9 мм. Стеблевые листья собраны под соцветием, самый нижний из них более крупный, ланцетовидный, длиннозаостренный, остальные мелкие, шиловидные. Соцветие - зонтик, состоящий из (1)2-5 цветков. Цветки желтые, около 3 см в диаметре, с 6 </a:t>
            </a:r>
            <a:r>
              <a:rPr lang="ru-RU" sz="3300" dirty="0" err="1" smtClean="0"/>
              <a:t>туполанцетными</a:t>
            </a:r>
            <a:r>
              <a:rPr lang="ru-RU" sz="3300" dirty="0" smtClean="0"/>
              <a:t> лепестками. Плод - коробочка.</a:t>
            </a:r>
            <a:endParaRPr lang="ru-RU" sz="33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44824"/>
            <a:ext cx="21050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Лилия </a:t>
            </a:r>
            <a:r>
              <a:rPr lang="ru-RU" dirty="0" err="1" smtClean="0"/>
              <a:t>саранка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6275040" cy="532859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600" b="1" dirty="0" smtClean="0"/>
              <a:t>Наименования вида на латыни: </a:t>
            </a:r>
            <a:r>
              <a:rPr lang="ru-RU" sz="3600" b="1" dirty="0" err="1" smtClean="0"/>
              <a:t>Lilium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pilosiusculum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Freyn</a:t>
            </a:r>
            <a:r>
              <a:rPr lang="ru-RU" sz="3600" b="1" dirty="0" smtClean="0"/>
              <a:t>) </a:t>
            </a:r>
            <a:r>
              <a:rPr lang="ru-RU" sz="3600" b="1" dirty="0" err="1" smtClean="0"/>
              <a:t>Miscz</a:t>
            </a:r>
            <a:r>
              <a:rPr lang="ru-RU" sz="3600" b="1" dirty="0" smtClean="0"/>
              <a:t>. (</a:t>
            </a:r>
            <a:r>
              <a:rPr lang="ru-RU" sz="3600" b="1" dirty="0" err="1" smtClean="0"/>
              <a:t>Lilium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martagon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L.s.l</a:t>
            </a:r>
            <a:r>
              <a:rPr lang="ru-RU" sz="3600" b="1" dirty="0" smtClean="0"/>
              <a:t>.)</a:t>
            </a:r>
          </a:p>
          <a:p>
            <a:pPr algn="ctr">
              <a:buNone/>
            </a:pPr>
            <a:r>
              <a:rPr lang="ru-RU" sz="3600" b="1" dirty="0" smtClean="0"/>
              <a:t>Категория: 3 категория</a:t>
            </a:r>
          </a:p>
          <a:p>
            <a:pPr algn="ctr">
              <a:buNone/>
            </a:pPr>
            <a:r>
              <a:rPr lang="ru-RU" sz="3600" b="1" dirty="0" smtClean="0"/>
              <a:t>Статус вида: Редкий, малочисленный в природе - R</a:t>
            </a:r>
          </a:p>
          <a:p>
            <a:pPr algn="ctr">
              <a:buNone/>
            </a:pPr>
            <a:r>
              <a:rPr lang="ru-RU" sz="3600" b="1" dirty="0" smtClean="0"/>
              <a:t>Особенности распространения и происхождения: находится на северной границе ареала</a:t>
            </a:r>
          </a:p>
          <a:p>
            <a:pPr algn="ctr">
              <a:buNone/>
            </a:pPr>
            <a:r>
              <a:rPr lang="ru-RU" sz="3600" b="1" dirty="0" smtClean="0"/>
              <a:t>Раздел: Покрытосеменные или цветковые</a:t>
            </a:r>
          </a:p>
          <a:p>
            <a:pPr algn="ctr">
              <a:buNone/>
            </a:pPr>
            <a:r>
              <a:rPr lang="ru-RU" sz="3600" b="1" dirty="0" smtClean="0"/>
              <a:t>Класс: Однодольные</a:t>
            </a:r>
          </a:p>
          <a:p>
            <a:pPr algn="ctr">
              <a:buNone/>
            </a:pPr>
            <a:r>
              <a:rPr lang="ru-RU" sz="3600" b="1" dirty="0" smtClean="0"/>
              <a:t>Семейство: Лилейные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Морфологические признаки: </a:t>
            </a:r>
          </a:p>
          <a:p>
            <a:pPr algn="just"/>
            <a:r>
              <a:rPr lang="ru-RU" dirty="0" smtClean="0"/>
              <a:t> Луковица крупная до 5 см диаметром, золотисто- желтая. Стебель 50-120 см высотой, шероховатый от коротких волосков. Листья линейно-ланцетные, в средней части стебля мутовчатые, 6-10 см длиной, 0,7-1,5(2) см шириной, заостренные, к основанию суженные, по краям с хрящеватыми зубчиками. Прицветники ланцетные, </a:t>
            </a:r>
            <a:r>
              <a:rPr lang="ru-RU" dirty="0" err="1" smtClean="0"/>
              <a:t>паутинисто-пушистые</a:t>
            </a:r>
            <a:r>
              <a:rPr lang="ru-RU" dirty="0" smtClean="0"/>
              <a:t>. Цветки одиночные или в числе 2-5(10), вишнево-розовые или сиреневые, крапчатые. Листочки околоцветника снаружи с клочковатым </a:t>
            </a:r>
            <a:r>
              <a:rPr lang="ru-RU" dirty="0" err="1" smtClean="0"/>
              <a:t>опушением</a:t>
            </a:r>
            <a:r>
              <a:rPr lang="ru-RU" dirty="0" smtClean="0"/>
              <a:t>. Пыльники красновато-фиолетовые. Коробочка </a:t>
            </a:r>
            <a:r>
              <a:rPr lang="ru-RU" dirty="0" err="1" smtClean="0"/>
              <a:t>обратно-яйцевидная</a:t>
            </a:r>
            <a:r>
              <a:rPr lang="ru-RU" dirty="0" smtClean="0"/>
              <a:t>, с острыми ребрами.</a:t>
            </a:r>
            <a:endParaRPr lang="ru-RU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988840"/>
            <a:ext cx="21050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Родиола</a:t>
            </a:r>
            <a:r>
              <a:rPr lang="ru-RU" dirty="0" smtClean="0"/>
              <a:t> </a:t>
            </a:r>
            <a:r>
              <a:rPr lang="ru-RU" dirty="0" err="1" smtClean="0"/>
              <a:t>четырехлепестная</a:t>
            </a:r>
            <a:endParaRPr lang="ru-RU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034680" cy="260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203848" y="1196752"/>
            <a:ext cx="5482952" cy="525658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200" b="1" dirty="0" smtClean="0"/>
              <a:t>Наименования вида на латыни: </a:t>
            </a:r>
            <a:r>
              <a:rPr lang="ru-RU" sz="3200" b="1" dirty="0" err="1" smtClean="0"/>
              <a:t>Rhodiola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quadrifida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Pall</a:t>
            </a:r>
            <a:r>
              <a:rPr lang="ru-RU" sz="3200" b="1" dirty="0" smtClean="0"/>
              <a:t>.) </a:t>
            </a:r>
            <a:r>
              <a:rPr lang="ru-RU" sz="3200" b="1" dirty="0" err="1" smtClean="0"/>
              <a:t>Fisch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et</a:t>
            </a:r>
            <a:r>
              <a:rPr lang="ru-RU" sz="3200" b="1" dirty="0" smtClean="0"/>
              <a:t> С. А. </a:t>
            </a:r>
            <a:r>
              <a:rPr lang="ru-RU" sz="3200" b="1" dirty="0" err="1" smtClean="0"/>
              <a:t>Меу</a:t>
            </a:r>
            <a:r>
              <a:rPr lang="ru-RU" sz="3200" b="1" dirty="0" smtClean="0"/>
              <a:t>.</a:t>
            </a:r>
          </a:p>
          <a:p>
            <a:pPr algn="ctr">
              <a:buNone/>
            </a:pPr>
            <a:r>
              <a:rPr lang="ru-RU" sz="3200" b="1" dirty="0" smtClean="0"/>
              <a:t>Категория: 3 категория</a:t>
            </a:r>
          </a:p>
          <a:p>
            <a:pPr algn="ctr">
              <a:buNone/>
            </a:pPr>
            <a:r>
              <a:rPr lang="ru-RU" sz="3200" b="1" dirty="0" smtClean="0"/>
              <a:t>Статус вида: Редкий, малочисленный в природе - R</a:t>
            </a:r>
          </a:p>
          <a:p>
            <a:pPr algn="ctr">
              <a:buNone/>
            </a:pPr>
            <a:r>
              <a:rPr lang="ru-RU" sz="3200" b="1" dirty="0" smtClean="0"/>
              <a:t>Раздел: Покрытосеменные или цветковые</a:t>
            </a:r>
          </a:p>
          <a:p>
            <a:pPr algn="ctr">
              <a:buNone/>
            </a:pPr>
            <a:r>
              <a:rPr lang="ru-RU" sz="3200" b="1" dirty="0" smtClean="0"/>
              <a:t>Класс: Двудольные</a:t>
            </a:r>
          </a:p>
          <a:p>
            <a:pPr algn="ctr">
              <a:buNone/>
            </a:pPr>
            <a:r>
              <a:rPr lang="ru-RU" sz="3200" b="1" dirty="0" smtClean="0"/>
              <a:t>Семейство: Толстянковые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Морфологические признаки: </a:t>
            </a:r>
          </a:p>
          <a:p>
            <a:pPr algn="just"/>
            <a:r>
              <a:rPr lang="ru-RU" sz="3300" dirty="0" smtClean="0"/>
              <a:t> Многолетнее растение с длинным и толстым, до 30 мм, многоглавым корнем. </a:t>
            </a:r>
            <a:r>
              <a:rPr lang="ru-RU" sz="3300" dirty="0" err="1" smtClean="0"/>
              <a:t>Каудекс</a:t>
            </a:r>
            <a:r>
              <a:rPr lang="ru-RU" sz="3300" dirty="0" smtClean="0"/>
              <a:t> густо покрыт тонкими игловидными остатками отмерших стеблей. Стебли 3-10 см высотой, многочисленные, тонкие, густо облиственные. Листья очередные, линейные, сидячие. Соцветие щитковидное, негустое, из 3-5 цветков. Цветки мелкие. Венчик желтый, в полтора раза длиннее чашечки. Лепестков четыре, они обратнояйцевидные, тупые. Листовки в числе 4 (реже 5), зрелые бурые, иногда красноватые, с тонким, длинным, отогнутым наружу носиком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Родиола</a:t>
            </a:r>
            <a:r>
              <a:rPr lang="ru-RU" dirty="0" smtClean="0"/>
              <a:t> розовая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5626968" cy="558924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200" b="1" dirty="0" smtClean="0"/>
              <a:t>Наименования вида на латыни: </a:t>
            </a:r>
            <a:r>
              <a:rPr lang="ru-RU" sz="4200" b="1" dirty="0" err="1" smtClean="0"/>
              <a:t>Rhodiola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rosea</a:t>
            </a:r>
            <a:r>
              <a:rPr lang="ru-RU" sz="4200" b="1" dirty="0" smtClean="0"/>
              <a:t> L.</a:t>
            </a:r>
          </a:p>
          <a:p>
            <a:pPr algn="ctr">
              <a:buNone/>
            </a:pPr>
            <a:r>
              <a:rPr lang="ru-RU" sz="4200" b="1" dirty="0" smtClean="0"/>
              <a:t>Категория: 3 категория</a:t>
            </a:r>
          </a:p>
          <a:p>
            <a:pPr algn="ctr">
              <a:buNone/>
            </a:pPr>
            <a:r>
              <a:rPr lang="ru-RU" sz="4200" b="1" dirty="0" smtClean="0"/>
              <a:t>Статус вида: Редкий, малочисленный в природе - R</a:t>
            </a:r>
          </a:p>
          <a:p>
            <a:pPr algn="ctr">
              <a:buNone/>
            </a:pPr>
            <a:r>
              <a:rPr lang="ru-RU" sz="4200" b="1" dirty="0" smtClean="0"/>
              <a:t>Раздел: Покрытосеменные или цветковые</a:t>
            </a:r>
          </a:p>
          <a:p>
            <a:pPr algn="ctr">
              <a:buNone/>
            </a:pPr>
            <a:r>
              <a:rPr lang="ru-RU" sz="4200" b="1" dirty="0" smtClean="0"/>
              <a:t>Класс: Двудольные</a:t>
            </a:r>
          </a:p>
          <a:p>
            <a:pPr algn="ctr">
              <a:buNone/>
            </a:pPr>
            <a:r>
              <a:rPr lang="ru-RU" sz="4200" b="1" dirty="0" smtClean="0"/>
              <a:t>Семейство: Толстянковые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Морфологические признаки: </a:t>
            </a:r>
          </a:p>
          <a:p>
            <a:pPr algn="just"/>
            <a:r>
              <a:rPr lang="ru-RU" sz="3400" dirty="0" smtClean="0"/>
              <a:t> Растение с толстым, вертикальным, маловетвистым корнем. </a:t>
            </a:r>
            <a:r>
              <a:rPr lang="ru-RU" sz="3400" dirty="0" err="1" smtClean="0"/>
              <a:t>Каудекс</a:t>
            </a:r>
            <a:r>
              <a:rPr lang="ru-RU" sz="3400" dirty="0" smtClean="0"/>
              <a:t> многоглавый, мощный, покрыт темно-бурыми, чешуевидными, мелкими листьями. Стебли 20-50 см высотой, выходят по 1-2 из каждого ответвления </a:t>
            </a:r>
            <a:r>
              <a:rPr lang="ru-RU" sz="3400" dirty="0" err="1" smtClean="0"/>
              <a:t>каудекса</a:t>
            </a:r>
            <a:r>
              <a:rPr lang="ru-RU" sz="3400" dirty="0" smtClean="0"/>
              <a:t>. Листья расставленные, сидячие, сочные, от эллиптических до продолговатых, с зубцами у верхушки. Соцветие щитковидное, густое. Цветки желтые, одно-, иногда обоеполые. Лепестки линейные или продолговатые. Чашелистики мелкие, узкие, в 1,5-2 раза короче лепестков. Листовки 6-8 мм длиной, прямостоячие, ланцетные, с коротким тонким носиком.</a:t>
            </a:r>
            <a:endParaRPr lang="ru-RU" sz="34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276872"/>
            <a:ext cx="2441313" cy="284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8640960" cy="2160240"/>
          </a:xfrm>
        </p:spPr>
        <p:txBody>
          <a:bodyPr/>
          <a:lstStyle/>
          <a:p>
            <a:r>
              <a:rPr lang="ru-RU" dirty="0" smtClean="0"/>
              <a:t>Фотографии редких растений.</a:t>
            </a:r>
          </a:p>
          <a:p>
            <a:r>
              <a:rPr lang="ru-RU" dirty="0" smtClean="0"/>
              <a:t>Ведение рубрики стендового материала.</a:t>
            </a:r>
          </a:p>
          <a:p>
            <a:r>
              <a:rPr lang="ru-RU" dirty="0" smtClean="0"/>
              <a:t>Озеленение школы комнатными растениями.</a:t>
            </a:r>
          </a:p>
          <a:p>
            <a:r>
              <a:rPr lang="ru-RU" dirty="0" smtClean="0"/>
              <a:t>Озеленение посёлка цветущими растениями.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«Цветущий мир </a:t>
            </a:r>
            <a:r>
              <a:rPr lang="ru-RU" dirty="0" err="1" smtClean="0"/>
              <a:t>Югры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Красная книга </a:t>
            </a:r>
            <a:r>
              <a:rPr lang="ru-RU" dirty="0" err="1" smtClean="0"/>
              <a:t>Югры</a:t>
            </a:r>
            <a:r>
              <a:rPr lang="ru-RU" dirty="0" smtClean="0"/>
              <a:t>. </a:t>
            </a:r>
            <a:r>
              <a:rPr lang="ru-RU" dirty="0" smtClean="0"/>
              <a:t>Растения.</a:t>
            </a:r>
          </a:p>
          <a:p>
            <a:r>
              <a:rPr lang="en-US" dirty="0" smtClean="0"/>
              <a:t>http://animals.ecougra.ru/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Идея создания книги.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pPr algn="just"/>
            <a:r>
              <a:rPr lang="ru-RU" dirty="0" smtClean="0"/>
              <a:t>Среди ведущих учёных разных стран, объединённых в Международный союз охраны природы и природных ресурсов возникла идея о создании КРАСНОЙ КНИГИ.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365104"/>
            <a:ext cx="399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 –е годы.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Первое издание книги.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484984"/>
          </a:xfrm>
        </p:spPr>
        <p:txBody>
          <a:bodyPr/>
          <a:lstStyle/>
          <a:p>
            <a:r>
              <a:rPr lang="ru-RU" dirty="0" smtClean="0"/>
              <a:t>Впервые Международные Красная книга включала в себя описание 200 видов птиц, около 100 видов млекопитающих и примерно 25 тысяч видов растений.</a:t>
            </a:r>
          </a:p>
          <a:p>
            <a:r>
              <a:rPr lang="ru-RU" dirty="0" smtClean="0"/>
              <a:t>Многие государства начали создавать свои национальные Красные книги.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4869160"/>
            <a:ext cx="3049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1966 год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Красная книга 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980928"/>
          </a:xfrm>
        </p:spPr>
        <p:txBody>
          <a:bodyPr/>
          <a:lstStyle/>
          <a:p>
            <a:pPr algn="just"/>
            <a:r>
              <a:rPr lang="ru-RU" dirty="0" smtClean="0"/>
              <a:t>Спустя 6 лет  после первого издания появилось второе более полное издание. Кроме млекопитающих, птиц, амфибий и рептилий в неё были включены рыбы, насекомые, моллюски и даже черви.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4797152"/>
            <a:ext cx="2415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1978 г.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Категории Красной книги.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1 - вид нельзя спасти без специальных мер</a:t>
            </a:r>
          </a:p>
          <a:p>
            <a:pPr algn="just"/>
            <a:r>
              <a:rPr lang="ru-RU" dirty="0" smtClean="0"/>
              <a:t>2 - численность вида высока, но катастрофически сокращается.</a:t>
            </a:r>
          </a:p>
          <a:p>
            <a:pPr algn="just"/>
            <a:r>
              <a:rPr lang="ru-RU" dirty="0" smtClean="0"/>
              <a:t>3 - исчезновение ещё не грозит, но вид встречается на ограниченной территории</a:t>
            </a:r>
          </a:p>
          <a:p>
            <a:pPr algn="just"/>
            <a:r>
              <a:rPr lang="ru-RU" dirty="0" smtClean="0"/>
              <a:t>4 - вид требует дополнительного изучения</a:t>
            </a:r>
          </a:p>
          <a:p>
            <a:pPr algn="just"/>
            <a:r>
              <a:rPr lang="ru-RU" dirty="0" smtClean="0"/>
              <a:t>5 - виды, спасённые от вымирания.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КРАСНАЯ КНИГА ХМАО - ЮГРЫ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ПОСТАНОВЛЕНИЕ от </a:t>
            </a:r>
            <a:r>
              <a:rPr lang="ru-RU" dirty="0"/>
              <a:t>17 декабря 2009 г. </a:t>
            </a:r>
            <a:endParaRPr lang="ru-RU" dirty="0" smtClean="0"/>
          </a:p>
          <a:p>
            <a:r>
              <a:rPr lang="ru-RU" dirty="0" smtClean="0"/>
              <a:t>В соответствии со  статьями 6 ,  60  Федерального закона от "Об охране окружающей среды",  статьями 6.1 ,  24  Федерального закона "О животном мире",  статьей  3  Закона ХМАО - </a:t>
            </a:r>
            <a:r>
              <a:rPr lang="ru-RU" dirty="0" err="1" smtClean="0"/>
              <a:t>Югры</a:t>
            </a:r>
            <a:r>
              <a:rPr lang="ru-RU" dirty="0" smtClean="0"/>
              <a:t> "О регулировании отдельных вопросов в области охраны окружающей среды в Ханты-Мансийском автономном округе – </a:t>
            </a:r>
            <a:r>
              <a:rPr lang="ru-RU" dirty="0" err="1" smtClean="0"/>
              <a:t>Югре</a:t>
            </a:r>
            <a:r>
              <a:rPr lang="ru-RU" dirty="0" smtClean="0"/>
              <a:t>», в целях охраны и учета редких и находящихся под угрозой исчезновения растений, животных и других организмов на территории Ханты-Мансийского автономного округа - </a:t>
            </a:r>
            <a:r>
              <a:rPr lang="ru-RU" dirty="0" err="1" smtClean="0"/>
              <a:t>Югры</a:t>
            </a:r>
            <a:r>
              <a:rPr lang="ru-RU" dirty="0" smtClean="0"/>
              <a:t> Правительство автономного округа постановляет: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ПОСТАНОВЛЕНИЕ от 17 декабря 2009 г.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b="1" dirty="0"/>
              <a:t>Утвердить  Порядок  ведения Красной книги Ханты-Мансийского автономного округа - </a:t>
            </a:r>
            <a:r>
              <a:rPr lang="ru-RU" b="1" dirty="0" err="1"/>
              <a:t>Югры</a:t>
            </a:r>
            <a:r>
              <a:rPr lang="ru-RU" b="1" dirty="0"/>
              <a:t> </a:t>
            </a:r>
            <a:r>
              <a:rPr lang="ru-RU" b="1" dirty="0" smtClean="0"/>
              <a:t>(прилагается). </a:t>
            </a:r>
            <a:r>
              <a:rPr lang="ru-RU" b="1" dirty="0"/>
              <a:t> </a:t>
            </a:r>
          </a:p>
          <a:p>
            <a:r>
              <a:rPr lang="ru-RU" dirty="0"/>
              <a:t> 2. Департаменту охраны окружающей среды и экологической безопасности автономного округа по согласованию с Управлением по использованию рыбных и охотничьих ресурсов автономного округа, Управлением по охране, контролю и регулированию использования объектов животного мира, отнесенных к объектам охоты, автономного округа в установленном порядке подготовить предложения о внесении изменений (признании утратившими силу) по ранее принятым актам автономного округа в связи с принятием настоящего постановления. </a:t>
            </a:r>
          </a:p>
          <a:p>
            <a:r>
              <a:rPr lang="ru-RU" dirty="0" smtClean="0"/>
              <a:t> </a:t>
            </a:r>
            <a:r>
              <a:rPr lang="ru-RU" dirty="0"/>
              <a:t>3. Настоящее постановление вступает в силу по истечении 10 дней со дня его официального опубликования.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Растения ХМАО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Цветущий мир </a:t>
            </a:r>
            <a:r>
              <a:rPr lang="ru-RU" dirty="0" err="1" smtClean="0"/>
              <a:t>Югры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F4B29B"/>
      </a:accent3>
      <a:accent4>
        <a:srgbClr val="EE8C69"/>
      </a:accent4>
      <a:accent5>
        <a:srgbClr val="DE6B5C"/>
      </a:accent5>
      <a:accent6>
        <a:srgbClr val="855D5D"/>
      </a:accent6>
      <a:hlink>
        <a:srgbClr val="9E3611"/>
      </a:hlink>
      <a:folHlink>
        <a:srgbClr val="EE8C6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</TotalTime>
  <Words>2464</Words>
  <Application>Microsoft Office PowerPoint</Application>
  <PresentationFormat>Экран (4:3)</PresentationFormat>
  <Paragraphs>198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Справедливость</vt:lpstr>
      <vt:lpstr>Спасём цветущий мир Югры</vt:lpstr>
      <vt:lpstr>Что вы знаете о Красной Книге?</vt:lpstr>
      <vt:lpstr>Идея создания книги.</vt:lpstr>
      <vt:lpstr>Первое издание книги.</vt:lpstr>
      <vt:lpstr>Красная книга СССР</vt:lpstr>
      <vt:lpstr>Категории Красной книги.</vt:lpstr>
      <vt:lpstr>КРАСНАЯ КНИГА ХМАО - ЮГРЫ </vt:lpstr>
      <vt:lpstr>ПОСТАНОВЛЕНИЕ от 17 декабря 2009 г.  </vt:lpstr>
      <vt:lpstr>Цветущий мир Югры.</vt:lpstr>
      <vt:lpstr>Кувшинка чисто-белая</vt:lpstr>
      <vt:lpstr>Купальница открытая</vt:lpstr>
      <vt:lpstr>Анемонаструм пермский </vt:lpstr>
      <vt:lpstr>Прострел желтеющий</vt:lpstr>
      <vt:lpstr>Пион уклоняющийся, марьин корень</vt:lpstr>
      <vt:lpstr>Мак югорский</vt:lpstr>
      <vt:lpstr>Башмачок капельный</vt:lpstr>
      <vt:lpstr>Гвоздика разноцветная</vt:lpstr>
      <vt:lpstr>Кокушник длиннорогий</vt:lpstr>
      <vt:lpstr>Пальчатокоренник пятнистый</vt:lpstr>
      <vt:lpstr>Ирис сибирский</vt:lpstr>
      <vt:lpstr>Гусиный лук зернистый</vt:lpstr>
      <vt:lpstr>Лилия саранка</vt:lpstr>
      <vt:lpstr>Родиола четырехлепестная</vt:lpstr>
      <vt:lpstr>Родиола розовая</vt:lpstr>
      <vt:lpstr>Проект «Цветущий мир Югры»</vt:lpstr>
      <vt:lpstr>Источник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18</cp:revision>
  <dcterms:created xsi:type="dcterms:W3CDTF">2013-08-28T06:47:45Z</dcterms:created>
  <dcterms:modified xsi:type="dcterms:W3CDTF">2014-12-24T16:43:40Z</dcterms:modified>
</cp:coreProperties>
</file>