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71" r:id="rId6"/>
    <p:sldId id="308" r:id="rId7"/>
    <p:sldId id="309" r:id="rId8"/>
    <p:sldId id="311" r:id="rId9"/>
    <p:sldId id="310" r:id="rId10"/>
    <p:sldId id="301" r:id="rId11"/>
    <p:sldId id="302" r:id="rId12"/>
    <p:sldId id="288" r:id="rId13"/>
    <p:sldId id="262" r:id="rId14"/>
    <p:sldId id="267" r:id="rId15"/>
    <p:sldId id="263" r:id="rId16"/>
    <p:sldId id="270" r:id="rId17"/>
    <p:sldId id="313" r:id="rId18"/>
    <p:sldId id="31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387" autoAdjust="0"/>
  </p:normalViewPr>
  <p:slideViewPr>
    <p:cSldViewPr>
      <p:cViewPr>
        <p:scale>
          <a:sx n="66" d="100"/>
          <a:sy n="66" d="100"/>
        </p:scale>
        <p:origin x="-129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60F4-547A-473A-B495-1D6793BA85C7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C1A1-05E4-49F1-A76C-76D708A939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7D24-4A6B-43BB-9DAF-12B70582C37E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2019-7AE8-43A2-91CE-4A9C3B87A3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0307-191F-4D24-B1CC-AB3C5DF77A1F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10B8-31E9-4AFE-B32A-229CACA46F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8B46-D199-4254-9538-ACDFA0C52069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9505-3294-46BA-A0E9-69D6C98D2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4664-0671-4FEC-B6F9-F71BA95D341F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EEE0-4269-4214-8406-2C00F5B697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1B19-3452-4E5C-BF4F-91877EAC4251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1737-93C8-4776-B846-01AEBFC6D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354E-36B0-4E89-9C44-B51C73DD7BC2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AC6A-26B4-4F07-8465-6092348E33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99D5-EBC7-41AD-ACB1-4A8318DC36E8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FF72-E222-468C-847A-8A9011FC2B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B47A8-54B2-4591-BAA6-A69593B4E72B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8DB5-EFAA-438E-9C76-325DA783B4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7038-9886-4506-8E18-267D8BBFFBCD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C718-C684-4090-863B-ED4F539458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55DD3-03B8-46F3-973B-863BB01699DA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C053-5A98-4423-B5E3-75AEA990CB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18C81A-C383-45B4-A81D-23998EB40CF4}" type="datetimeFigureOut">
              <a:rPr lang="ru-RU"/>
              <a:pPr>
                <a:defRPr/>
              </a:pPr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BFC8A9-0708-451C-AEB7-3E674D3154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2&amp;text=%D0%B2%D1%8B%D1%80%D1%83%D0%B1%D0%BA%D0%B0%20%D1%82%D1%80%D0%BE%D0%BF%D0%B8%D1%87%D0%B5%D1%81%D0%BA%D0%B8%D1%85%20%D0%BB%D0%B5%D1%81%D0%BE%D0%B2&amp;img_url=http://blog.webosaurs.com/wp-content/uploads/2009/11/rainforest.jpg&amp;pos=79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0%B2%D1%8B%D1%80%D1%83%D0%B1%D0%BA%D0%B0%20%D1%82%D1%80%D0%BE%D0%BF%D0%B8%D1%87%D0%B5%D1%81%D0%BA%D0%B8%D1%85%20%D0%BB%D0%B5%D1%81%D0%BE%D0%B2&amp;img_url=http://elementy.ru/images/news/deforestation_near_capixaba_acre_brazil_1000.jpg&amp;pos=50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3&amp;text=%D0%BB%D0%B5%D1%81&amp;img_url=http://img1.liveinternet.ru/images/foto/b/3/10/2301010/f_12304486.jpg&amp;pos=92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BB%D0%B5%D1%81%20%D0%B2%D1%8B%D1%80%D1%83%D0%B1%D0%BA%D0%B0&amp;img_url=http://berendei.tsu.ru/pictures/photos/forest/1229.jpg&amp;pos=10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p=19&amp;text=%D0%BB%D0%B5%D1%81%D0%B0%20%D0%B2%D1%8B%D1%80%D1%83%D0%B1%D0%BA%D0%B0&amp;img_url=http://potok.ua/uploads/posts/2012-06/1339058400_samosud.jpg&amp;pos=597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p=18&amp;text=%D0%BB%D0%B5%D1%81%D0%B0%20%D0%B2%D1%8B%D1%80%D1%83%D0%B1%D0%BA%D0%B0&amp;img_url=http://storage0.dms.mpinteractiv.ro/media/2/1381/15866/9124775/13/shutterstock-53534335-resize.jpg?width=635&amp;height=422&amp;pos=552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hyperlink" Target="http://images.yandex.ru/yandsearch?text=%D0%B7%D0%B5%D0%BB%D0%B5%D0%BD%D1%8B%D0%B9%20%D1%84%D0%BE%D0%BD&amp;img_url=http://milkoshop.okis.ru/sell/milkoshop/original/112593.jpg&amp;pos=1&amp;uinfo=sw-1423-sh-678-fw-1198-fh-472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5" Type="http://schemas.openxmlformats.org/officeDocument/2006/relationships/image" Target="../media/image2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2&amp;text=%D0%BB%D0%B5%D1%81&amp;img_url=http://img1.liveinternet.ru/images/attach/b/3/18/450/18450731_Zapretnuyy_les.jpg&amp;pos=86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B%D0%B5%D0%B3%D0%BA%D0%B8%D0%B5%20%D0%BF%D0%BB%D0%B0%D0%BD%D0%B5%D1%82%D1%8B&amp;img_url=http://2photo.ru/uploads/posts/4268/20090522/wwf/22_05_2009_0839083001242981497_wwf.jpg&amp;pos=0&amp;uinfo=sw-1423-sh-678-fw-1198-fh-472-pd-1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img_url=http://i73.ltalk.ru/49/11/131149/86/3221686/4fe0b90750bc.jpeg&amp;uinfo=sw-1423-sh-678-fw-0-fh-472-pd-1&amp;text=%D0%BB%D0%B5%D1%81%D0%B0&amp;noreask=1&amp;pos=13&amp;lr=47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www.bibliotekar.ru/k97-Zhukovskiy/1.files/image002.jpg&amp;uinfo=sw-1423-sh-678-fw-1198-fh-472-pd-1&amp;p=2&amp;text=%D0%BB%D0%B5%D1%81&amp;noreask=1&amp;pos=80&amp;rpt=simage&amp;lr=4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5" descr="http://www.travel-info.ru/uploads_user/5000/4223/173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713" y="1268413"/>
            <a:ext cx="5616575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0" b="1" dirty="0">
                <a:solidFill>
                  <a:srgbClr val="00B050"/>
                </a:solidFill>
                <a:latin typeface="+mj-lt"/>
              </a:rPr>
              <a:t>Л  Е  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9028" y="5517232"/>
            <a:ext cx="317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Кузяева А.М.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МБОУ Центр образования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Сормовского</a:t>
            </a:r>
            <a:r>
              <a:rPr lang="ru-RU" b="1" dirty="0" smtClean="0">
                <a:solidFill>
                  <a:schemeClr val="bg1"/>
                </a:solidFill>
              </a:rPr>
              <a:t> района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Г.Нижнего</a:t>
            </a:r>
            <a:r>
              <a:rPr lang="ru-RU" b="1" dirty="0" smtClean="0">
                <a:solidFill>
                  <a:schemeClr val="bg1"/>
                </a:solidFill>
              </a:rPr>
              <a:t> Новгорода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3-tub-ru.yandex.net/i?id=62104737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Тропические леса</a:t>
            </a:r>
          </a:p>
          <a:p>
            <a:pPr>
              <a:buFont typeface="Arial" charset="0"/>
              <a:buChar char="•"/>
            </a:pPr>
            <a:r>
              <a:rPr lang="ru-RU" sz="3200" b="1">
                <a:latin typeface="Calibri" pitchFamily="34" charset="0"/>
              </a:rPr>
              <a:t>Покрывают на сегодняшний день 7% земной поверхности</a:t>
            </a:r>
          </a:p>
          <a:p>
            <a:pPr>
              <a:buFont typeface="Arial" charset="0"/>
              <a:buChar char="•"/>
            </a:pPr>
            <a:endParaRPr lang="ru-RU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3200" b="1">
                <a:latin typeface="Calibri" pitchFamily="34" charset="0"/>
              </a:rPr>
              <a:t>В тропических лесах проживает от 3 до 4 миллионов видов живых организмов</a:t>
            </a:r>
          </a:p>
          <a:p>
            <a:pPr>
              <a:buFont typeface="Arial" charset="0"/>
              <a:buChar char="•"/>
            </a:pPr>
            <a:endParaRPr lang="ru-RU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3200" b="1">
                <a:latin typeface="Calibri" pitchFamily="34" charset="0"/>
              </a:rPr>
              <a:t>Тут проживает 80% насекомых, и произрастает 2/3 часть известных видов растений </a:t>
            </a:r>
          </a:p>
          <a:p>
            <a:pPr>
              <a:buFont typeface="Arial" charset="0"/>
              <a:buChar char="•"/>
            </a:pPr>
            <a:endParaRPr lang="ru-RU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3200" b="1">
                <a:latin typeface="Calibri" pitchFamily="34" charset="0"/>
              </a:rPr>
              <a:t>Тропические леса возле экватора поставляют 1/4 часть запасов кислорода.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5-tub-ru.yandex.net/i?id=44995578-2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34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С каждым годом подвергаются вырубке или поддаются другим негативным воздействиям  тропические леса, площадь которых равна площади территории всей Великобритании. </a:t>
            </a:r>
          </a:p>
          <a:p>
            <a:pPr algn="ctr"/>
            <a:endParaRPr lang="ru-RU" sz="3600" b="1">
              <a:latin typeface="Calibri" pitchFamily="34" charset="0"/>
            </a:endParaRPr>
          </a:p>
          <a:p>
            <a:pPr algn="ctr"/>
            <a:r>
              <a:rPr lang="ru-RU" sz="3600" b="1">
                <a:latin typeface="Calibri" pitchFamily="34" charset="0"/>
              </a:rPr>
              <a:t>В случае сохранения столь быстрых темпов разрушения, можно считать, что буквально через 20-30 лет от влажных тропических лесов совершенно ничего не останется.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7-tub-ru.yandex.net/i?id=207920348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Прямоугольник 3"/>
          <p:cNvSpPr>
            <a:spLocks noChangeArrowheads="1"/>
          </p:cNvSpPr>
          <p:nvPr/>
        </p:nvSpPr>
        <p:spPr bwMode="auto">
          <a:xfrm>
            <a:off x="2484438" y="908050"/>
            <a:ext cx="6659562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400" b="1">
                <a:latin typeface="Calibri" pitchFamily="34" charset="0"/>
              </a:rPr>
              <a:t>Леса – национальное богатство России, на долю которой приходится практически </a:t>
            </a:r>
            <a:r>
              <a:rPr lang="ru-RU" sz="4400" b="1" u="sng">
                <a:latin typeface="Calibri" pitchFamily="34" charset="0"/>
              </a:rPr>
              <a:t>пятая часть площади мировых лесов </a:t>
            </a:r>
            <a:r>
              <a:rPr lang="ru-RU" sz="4400" b="1">
                <a:latin typeface="Calibri" pitchFamily="34" charset="0"/>
              </a:rPr>
              <a:t>и примерно такая же часть мировых запасов древесины.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3-tub-ru.yandex.net/i?id=109524247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Прямоугольник 1"/>
          <p:cNvSpPr>
            <a:spLocks noChangeArrowheads="1"/>
          </p:cNvSpPr>
          <p:nvPr/>
        </p:nvSpPr>
        <p:spPr bwMode="auto">
          <a:xfrm>
            <a:off x="0" y="620713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4400" b="1">
                <a:latin typeface="Calibri" pitchFamily="34" charset="0"/>
              </a:rPr>
              <a:t>Каждую секунду Земля теряет более 1,5 гектаров девственного леса</a:t>
            </a:r>
          </a:p>
          <a:p>
            <a:pPr algn="ctr">
              <a:buFont typeface="Arial" charset="0"/>
              <a:buChar char="•"/>
            </a:pPr>
            <a:endParaRPr lang="ru-RU" sz="4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5-tub-ru.yandex.net/i?id=582243799-2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Прямоугольник 2"/>
          <p:cNvSpPr>
            <a:spLocks noChangeArrowheads="1"/>
          </p:cNvSpPr>
          <p:nvPr/>
        </p:nvSpPr>
        <p:spPr bwMode="auto">
          <a:xfrm>
            <a:off x="971550" y="476250"/>
            <a:ext cx="7993063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250000"/>
              </a:lnSpc>
            </a:pPr>
            <a:r>
              <a:rPr lang="ru-RU" sz="4400" b="1">
                <a:latin typeface="Calibri" pitchFamily="34" charset="0"/>
              </a:rPr>
              <a:t>Каждый год количество срубленных лесов по статистике составляет 4,5 млрд.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7-tub-ru.yandex.net/i?id=38731072-3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 contras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4400" b="1">
                <a:latin typeface="Calibri" pitchFamily="34" charset="0"/>
              </a:rPr>
              <a:t>За последние 10 тысяч лет человек уничтожил 26 млн. кв. км лесов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alienado.net/fotos/2009/11/reciclag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620713"/>
            <a:ext cx="9144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/>
            <a:r>
              <a:rPr lang="ru-RU" sz="3600" b="1">
                <a:latin typeface="Calibri" pitchFamily="34" charset="0"/>
                <a:cs typeface="Times New Roman" pitchFamily="18" charset="0"/>
              </a:rPr>
              <a:t>Для производства 1 грамма бумаги расходуется примерно 4-5 кубических сантиметров хвойной древесины (зависит от типа и качества бумаги, производителя). </a:t>
            </a:r>
          </a:p>
          <a:p>
            <a:pPr algn="just" eaLnBrk="0" hangingPunct="0"/>
            <a:endParaRPr lang="ru-RU" sz="3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 b="1">
                <a:latin typeface="Calibri" pitchFamily="34" charset="0"/>
                <a:cs typeface="Times New Roman" pitchFamily="18" charset="0"/>
              </a:rPr>
              <a:t>1 тонна макулатурной бумаги экономит 5 кубометров древесины, или до 20-25 деревьев.</a:t>
            </a:r>
            <a:endParaRPr lang="ru-RU" sz="3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0-tub-ru.yandex.net/i?id=638011229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001"/>
            <a:ext cx="91440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latin typeface="+mj-lt"/>
                <a:cs typeface="Arial" pitchFamily="34" charset="0"/>
              </a:rPr>
              <a:t>В России представлены такие породы деревьев:</a:t>
            </a:r>
          </a:p>
          <a:p>
            <a:pPr algn="ctr" eaLnBrk="0" hangingPunct="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endParaRPr lang="ru-RU" sz="7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4" name="Picture 2" descr="Береза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122396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3" descr="Дуб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2060575"/>
            <a:ext cx="13620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4" descr="Клен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060575"/>
            <a:ext cx="1038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5" descr="I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638" y="5157788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6" descr="Eль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7625" y="981075"/>
            <a:ext cx="1076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7" descr="sosn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825" y="836613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8" descr="topo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3213100"/>
            <a:ext cx="1123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9" descr="Osin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4438" y="414972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0" descr="listvenniz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088" y="3068638"/>
            <a:ext cx="10382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1" descr="lip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888" y="4149725"/>
            <a:ext cx="9906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2" descr="ryabin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5229225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3" descr="ked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5113" y="5157788"/>
            <a:ext cx="9906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051050" y="3284538"/>
            <a:ext cx="12398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Береза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5738" y="3284538"/>
            <a:ext cx="1244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Дуб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1863" y="32131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Клен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40200" y="6308725"/>
            <a:ext cx="7604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Ива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67625" y="2205038"/>
            <a:ext cx="11080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Ель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825" y="2060575"/>
            <a:ext cx="13319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Сосна</a:t>
            </a:r>
          </a:p>
          <a:p>
            <a:pPr>
              <a:defRPr/>
            </a:pPr>
            <a:endParaRPr lang="ru-RU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388" y="4437063"/>
            <a:ext cx="11557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Тополь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850" y="6381750"/>
            <a:ext cx="11874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Рябина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96188" y="4292600"/>
            <a:ext cx="2155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Лиственница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85113" y="6308725"/>
            <a:ext cx="920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Кедр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11413" y="5373688"/>
            <a:ext cx="12239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Осина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84888" y="5373688"/>
            <a:ext cx="10779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Липа</a:t>
            </a:r>
          </a:p>
        </p:txBody>
      </p:sp>
    </p:spTree>
    <p:extLst>
      <p:ext uri="{BB962C8B-B14F-4D97-AF65-F5344CB8AC3E}">
        <p14:creationId xmlns:p14="http://schemas.microsoft.com/office/powerpoint/2010/main" val="35256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http://www.proza.ru/pics/2008/08/07/3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413" y="0"/>
            <a:ext cx="9577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-252413" y="188913"/>
            <a:ext cx="957738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БЕРЕГИТЕ ЛЕС 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еждународный день ле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5292725" y="0"/>
            <a:ext cx="38512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 настоящее время общая площадь лесов на планете составляет примерно 38 млн. кв. км (это около трети площади суши), из которых 13% относятся к охраняемым природным территориям.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131397057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16000"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u="sng">
                <a:latin typeface="Calibri" pitchFamily="34" charset="0"/>
              </a:rPr>
              <a:t>Леса</a:t>
            </a:r>
            <a:r>
              <a:rPr lang="ru-RU" sz="3200" b="1" u="sng">
                <a:latin typeface="Calibri" pitchFamily="34" charset="0"/>
              </a:rPr>
              <a:t> </a:t>
            </a:r>
          </a:p>
          <a:p>
            <a:pPr lvl="1"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участвуют в формировании климата планеты</a:t>
            </a:r>
          </a:p>
          <a:p>
            <a:pPr lvl="1" algn="r">
              <a:buFont typeface="Arial" charset="0"/>
              <a:buChar char="•"/>
            </a:pPr>
            <a:endParaRPr lang="ru-RU" sz="2800" b="1">
              <a:latin typeface="Calibri" pitchFamily="34" charset="0"/>
            </a:endParaRP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обеспечивают кислородом</a:t>
            </a:r>
          </a:p>
          <a:p>
            <a:pPr algn="r">
              <a:buFont typeface="Arial" charset="0"/>
              <a:buChar char="•"/>
            </a:pPr>
            <a:endParaRPr lang="ru-RU" sz="2800" b="1">
              <a:latin typeface="Calibri" pitchFamily="34" charset="0"/>
            </a:endParaRP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 перерабатывают вредные выбросы</a:t>
            </a: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 сохраняют водные ресурсы</a:t>
            </a:r>
          </a:p>
          <a:p>
            <a:pPr algn="r">
              <a:buFont typeface="Arial" charset="0"/>
              <a:buChar char="•"/>
            </a:pPr>
            <a:endParaRPr lang="ru-RU" sz="2800" b="1">
              <a:latin typeface="Calibri" pitchFamily="34" charset="0"/>
            </a:endParaRP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 являются средой обитания множества растений и животных</a:t>
            </a:r>
          </a:p>
          <a:p>
            <a:pPr algn="r">
              <a:buFont typeface="Arial" charset="0"/>
              <a:buChar char="•"/>
            </a:pPr>
            <a:endParaRPr lang="ru-RU" sz="2800" b="1">
              <a:latin typeface="Calibri" pitchFamily="34" charset="0"/>
            </a:endParaRP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обеспечивают пищу и здоровую среду для людей</a:t>
            </a:r>
          </a:p>
          <a:p>
            <a:pPr algn="r">
              <a:buFont typeface="Arial" charset="0"/>
              <a:buChar char="•"/>
            </a:pPr>
            <a:endParaRPr lang="ru-RU" sz="2800" b="1">
              <a:latin typeface="Calibri" pitchFamily="34" charset="0"/>
            </a:endParaRPr>
          </a:p>
          <a:p>
            <a:pPr algn="r">
              <a:buFont typeface="Arial" charset="0"/>
              <a:buChar char="•"/>
            </a:pPr>
            <a:r>
              <a:rPr lang="ru-RU" sz="2800" b="1">
                <a:latin typeface="Calibri" pitchFamily="34" charset="0"/>
              </a:rPr>
              <a:t> помогают сохранить плодородность почв и ландшафты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im2-tub-ru.yandex.net/i?id=235890739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 contrast="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0" y="620713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u="sng">
                <a:latin typeface="Calibri" pitchFamily="34" charset="0"/>
              </a:rPr>
              <a:t>Леса – легкие нашей планеты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8-tub-ru.yandex.net/i?id=241625500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4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268413"/>
            <a:ext cx="9144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n-lt"/>
              </a:rPr>
              <a:t>Леса покрывают почти 10 % земной поверхности. Но когда-то они занимали целых 50 %. Большинство людей отождествляют лес с деревьями, но понятие лесной экосистемы гораздо глубже и включает множество видов растений, грибов, бактерий, насекомых, животных, а также потоки энергии и питательный цикл.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6-tub-ru.yandex.net/i?id=100010033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32000" contrast="-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16013" y="908050"/>
            <a:ext cx="69850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Производство - 30%</a:t>
            </a: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Защита - 8%</a:t>
            </a: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Сохранение среды - 12%</a:t>
            </a: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 Социальные функции - 4%</a:t>
            </a: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Сразу несколько функций - 7%</a:t>
            </a:r>
          </a:p>
          <a:p>
            <a:pPr algn="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Неизвестный науке функции - 16%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atin typeface="+mj-lt"/>
              </a:rPr>
              <a:t>Функции леса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oadkings.ru/uploads/posts/2011-03/1300987523_chelovechistv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atin typeface="+mj-lt"/>
              </a:rPr>
              <a:t>Глобальное потепление</a:t>
            </a:r>
            <a:endParaRPr lang="ru-RU" sz="4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975"/>
            <a:ext cx="91440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600" b="1" dirty="0">
                <a:latin typeface="+mn-lt"/>
              </a:rPr>
              <a:t>       Леса - это источники углерода, который вытесняет углекислый газ из атмосферы. Они превращают этот газ в углерод и кислород. В лесах углерода больше, чем во всей атмосфере Земли - 650 </a:t>
            </a:r>
            <a:r>
              <a:rPr lang="ru-RU" sz="3600" b="1" dirty="0" err="1">
                <a:latin typeface="+mn-lt"/>
              </a:rPr>
              <a:t>млрд</a:t>
            </a:r>
            <a:r>
              <a:rPr lang="ru-RU" sz="3600" b="1" dirty="0">
                <a:latin typeface="+mn-lt"/>
              </a:rPr>
              <a:t> тонн.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http://im6-tub-ru.yandex.net/i?id=488364550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1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atin typeface="+mj-lt"/>
              </a:rPr>
              <a:t>Одно дерево за год</a:t>
            </a:r>
            <a:endParaRPr lang="ru-RU" sz="4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52513"/>
            <a:ext cx="91440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Изолирует 33 кг углерода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Абсорбирует 20 кг пыли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Производит 700 кг кислород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Нейтрализует 80 кг вредных </a:t>
            </a:r>
            <a:r>
              <a:rPr lang="ru-RU" sz="2800" b="1" dirty="0" err="1">
                <a:latin typeface="+mn-lt"/>
              </a:rPr>
              <a:t>вещест</a:t>
            </a: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Фильтрует 100 </a:t>
            </a:r>
            <a:r>
              <a:rPr lang="ru-RU" sz="2800" b="1" dirty="0" err="1">
                <a:latin typeface="+mn-lt"/>
              </a:rPr>
              <a:t>тыс</a:t>
            </a:r>
            <a:r>
              <a:rPr lang="ru-RU" sz="2800" b="1" dirty="0">
                <a:latin typeface="+mn-lt"/>
              </a:rPr>
              <a:t> кубометров воздух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800" b="1" dirty="0">
                <a:latin typeface="+mn-lt"/>
              </a:rPr>
              <a:t>Снижает температуру около себя на 4 градуса Цельсия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59.radikal.ru/i164/0909/80/675dc3ef510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atin typeface="+mj-lt"/>
              </a:rPr>
              <a:t>1 гектар леса содержит углерода</a:t>
            </a:r>
            <a:endParaRPr lang="ru-RU" sz="4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413"/>
            <a:ext cx="91440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ru-RU" sz="3600" b="1" dirty="0">
                <a:latin typeface="+mn-lt"/>
              </a:rPr>
              <a:t>Тундра - 135 т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36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3600" b="1" dirty="0">
                <a:latin typeface="+mn-lt"/>
              </a:rPr>
              <a:t>Умеренный климат - 165 т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36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3600" b="1" dirty="0">
                <a:latin typeface="+mn-lt"/>
              </a:rPr>
              <a:t>Тропический лес - 260 т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3600" b="1" dirty="0">
              <a:latin typeface="+mn-lt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ru-RU" sz="3600" b="1" dirty="0">
                <a:latin typeface="+mn-lt"/>
              </a:rPr>
              <a:t>Арктический лес- 460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478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История</cp:lastModifiedBy>
  <cp:revision>61</cp:revision>
  <dcterms:created xsi:type="dcterms:W3CDTF">2013-03-15T17:05:12Z</dcterms:created>
  <dcterms:modified xsi:type="dcterms:W3CDTF">2014-03-12T07:56:01Z</dcterms:modified>
</cp:coreProperties>
</file>