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6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229600" cy="1828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Бореальные леса Евразии (тайга)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6248400"/>
            <a:ext cx="7315200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: </a:t>
            </a:r>
            <a:r>
              <a:rPr lang="ru-RU" dirty="0" err="1" smtClean="0"/>
              <a:t>Струева</a:t>
            </a:r>
            <a:r>
              <a:rPr lang="ru-RU" dirty="0" smtClean="0"/>
              <a:t> </a:t>
            </a:r>
            <a:r>
              <a:rPr lang="ru-RU" dirty="0" smtClean="0"/>
              <a:t>Ольга Васильевна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C000"/>
                </a:solidFill>
              </a:rPr>
              <a:t>Белокорая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пихта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H:\Картинки\Белокорая пихта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676" b="22676"/>
          <a:stretch>
            <a:fillRect/>
          </a:stretch>
        </p:blipFill>
        <p:spPr bwMode="auto">
          <a:xfrm>
            <a:off x="1828800" y="1600200"/>
            <a:ext cx="5486400" cy="472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Каменная берёза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Картинки\Каменная берез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884416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Кедровые </a:t>
            </a:r>
            <a:r>
              <a:rPr lang="ru-RU" sz="3200" dirty="0" smtClean="0">
                <a:solidFill>
                  <a:srgbClr val="FFC000"/>
                </a:solidFill>
              </a:rPr>
              <a:t>стланики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Картинки\кедровые сдланик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705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Серая  ольха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Картинки\Серая оль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86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C000"/>
                </a:solidFill>
              </a:rPr>
              <a:t>Чозения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H:\Картинки\Чозен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137" b="20137"/>
          <a:stretch>
            <a:fillRect/>
          </a:stretch>
        </p:blipFill>
        <p:spPr bwMode="auto">
          <a:xfrm>
            <a:off x="1600200" y="1066800"/>
            <a:ext cx="65532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Душистый тополь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Картинки\Душистый топол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781800" cy="556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791200" cy="12954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Животный мир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</p:spPr>
        <p:txBody>
          <a:bodyPr>
            <a:normAutofit/>
          </a:bodyPr>
          <a:lstStyle/>
          <a:p>
            <a:r>
              <a:rPr lang="ru-RU" dirty="0" smtClean="0"/>
              <a:t>Малая мощность </a:t>
            </a:r>
            <a:r>
              <a:rPr lang="ru-RU" sz="2300" dirty="0" smtClean="0"/>
              <a:t>гумусового</a:t>
            </a:r>
            <a:r>
              <a:rPr lang="ru-RU" dirty="0" smtClean="0"/>
              <a:t> горизонта , кислая среда , накопление грубого перегноя и подстилки – всё это не слишком благоприятные факторы для </a:t>
            </a:r>
            <a:r>
              <a:rPr lang="ru-RU" sz="2120" dirty="0" smtClean="0"/>
              <a:t>формирования</a:t>
            </a:r>
            <a:r>
              <a:rPr lang="ru-RU" dirty="0" smtClean="0"/>
              <a:t> богатого и разнообразного  комплекса дождевых червей ,свойственного широколиственным лесам</a:t>
            </a:r>
            <a:r>
              <a:rPr lang="ru-RU" dirty="0" smtClean="0"/>
              <a:t>. Здесь </a:t>
            </a:r>
            <a:r>
              <a:rPr lang="ru-RU" dirty="0" smtClean="0"/>
              <a:t>преобладают немногие виды  , обитающие главным образом в подстилке и в самом верхнем горизонте собственно почвы.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Панцирные клещи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3314" name="Picture 2" descr="H:\Картинки\панцирные клещ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248400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Ногохвостки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4338" name="Picture 2" descr="H:\Картинки\Ногохвостк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91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Сибирский шелкопряд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5362" name="Picture 2" descr="H:\Картинки\Сибирский шелкопря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67400" cy="507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Географическое распространение</a:t>
            </a:r>
            <a:br>
              <a:rPr lang="ru-RU" sz="4800" dirty="0" smtClean="0">
                <a:solidFill>
                  <a:srgbClr val="00B050"/>
                </a:solidFill>
              </a:rPr>
            </a:b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1524000"/>
          </a:xfrm>
        </p:spPr>
        <p:txBody>
          <a:bodyPr/>
          <a:lstStyle/>
          <a:p>
            <a:r>
              <a:rPr lang="ru-RU" dirty="0" smtClean="0"/>
              <a:t>Простирается от Скандинавского полуострова на западе до полуострова Камчатка и острова Сахалин на востоке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Усачи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6386" name="Picture 2" descr="H:\Картинки\Усач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9436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Златки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Пользователь\Desktop\Рисунок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533" b="6533"/>
          <a:stretch>
            <a:fillRect/>
          </a:stretch>
        </p:blipFill>
        <p:spPr bwMode="auto">
          <a:xfrm>
            <a:off x="1524000" y="1524000"/>
            <a:ext cx="6224954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Проволочники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:\Картинки\Проволочник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791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Муравьи-древоточцы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:\Картинки\муравьи древоточц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172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Гигротермический режим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общая продолжительность периода вегетации сокращается</a:t>
            </a:r>
          </a:p>
          <a:p>
            <a:r>
              <a:rPr lang="ru-RU" dirty="0" smtClean="0"/>
              <a:t>-увеличивается увлажненность </a:t>
            </a:r>
          </a:p>
          <a:p>
            <a:r>
              <a:rPr lang="ru-RU" dirty="0" smtClean="0"/>
              <a:t>-уменьшается теплообеспеченность</a:t>
            </a:r>
          </a:p>
          <a:p>
            <a:pPr>
              <a:buNone/>
            </a:pPr>
            <a:r>
              <a:rPr lang="ru-RU" dirty="0" smtClean="0"/>
              <a:t>Что приводит к формированию промывного режима почвенной толщи , а кислая реакция растворов приводит к интенсивному вымыванию карбонатов и развитию процессов подзолообразования.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Растительный мир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2514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обычно </a:t>
            </a:r>
            <a:r>
              <a:rPr lang="ru-RU" dirty="0" smtClean="0"/>
              <a:t>представлены тёмнохвойными и темнохвойно-мелколиственными лесами с доминированием елей.</a:t>
            </a:r>
            <a:endParaRPr lang="ru-RU" dirty="0"/>
          </a:p>
        </p:txBody>
      </p:sp>
      <p:pic>
        <p:nvPicPr>
          <p:cNvPr id="1026" name="Picture 2" descr="C:\Users\Пользователь\Desktop\107572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5181600" cy="38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Сибирская лиственница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1027" name="Picture 3" descr="H:\Картинки\Сибирская пихта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210" b="25210"/>
          <a:stretch>
            <a:fillRect/>
          </a:stretch>
        </p:blipFill>
        <p:spPr bwMode="auto">
          <a:xfrm>
            <a:off x="1535948" y="1143000"/>
            <a:ext cx="5916565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Сибирская пихта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Картинки\Сибирская пихт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943601" cy="574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486400" cy="827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Сибирский кедр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H:\Картинки\Сибирская кедр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9326" b="29326"/>
          <a:stretch>
            <a:fillRect/>
          </a:stretch>
        </p:blipFill>
        <p:spPr bwMode="auto">
          <a:xfrm>
            <a:off x="1600200" y="1143000"/>
            <a:ext cx="59436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Корейский кедр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Картинки\Корейский кед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943600" cy="567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C000"/>
                </a:solidFill>
              </a:rPr>
              <a:t>Аянская</a:t>
            </a:r>
            <a:r>
              <a:rPr lang="ru-RU" sz="3200" dirty="0" smtClean="0">
                <a:solidFill>
                  <a:srgbClr val="FFC000"/>
                </a:solidFill>
              </a:rPr>
              <a:t> ель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Картинки\Аянская ел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5943600" cy="572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159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Бореальные леса Евразии (тайга)</vt:lpstr>
      <vt:lpstr>Географическое распространение </vt:lpstr>
      <vt:lpstr>Гигротермический режим</vt:lpstr>
      <vt:lpstr>Растительный мир</vt:lpstr>
      <vt:lpstr>Сибирская лиственница</vt:lpstr>
      <vt:lpstr>Сибирская пихта</vt:lpstr>
      <vt:lpstr>Сибирский кедр</vt:lpstr>
      <vt:lpstr>Корейский кедр</vt:lpstr>
      <vt:lpstr>Аянская ель</vt:lpstr>
      <vt:lpstr>Белокорая пихта</vt:lpstr>
      <vt:lpstr>Каменная берёза</vt:lpstr>
      <vt:lpstr>Кедровые стланики</vt:lpstr>
      <vt:lpstr>Серая  ольха</vt:lpstr>
      <vt:lpstr>Чозения</vt:lpstr>
      <vt:lpstr>Душистый тополь</vt:lpstr>
      <vt:lpstr>Животный мир</vt:lpstr>
      <vt:lpstr>Панцирные клещи</vt:lpstr>
      <vt:lpstr>Ногохвостки</vt:lpstr>
      <vt:lpstr>Сибирский шелкопряд</vt:lpstr>
      <vt:lpstr>Усачи</vt:lpstr>
      <vt:lpstr>Златки</vt:lpstr>
      <vt:lpstr>Проволочники</vt:lpstr>
      <vt:lpstr>Муравьи-древоточцы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Бореальные леса Евразии(тайга)</dc:title>
  <dc:creator>Пользователь</dc:creator>
  <cp:lastModifiedBy>RePack by SPecialiST</cp:lastModifiedBy>
  <cp:revision>16</cp:revision>
  <dcterms:modified xsi:type="dcterms:W3CDTF">2013-11-06T12:15:23Z</dcterms:modified>
</cp:coreProperties>
</file>