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activeX/activeX2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Override PartName="/ppt/notesSlides/notesSlide3.xml" ContentType="application/vnd.openxmlformats-officedocument.presentationml.notesSlide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activeX/activeX3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cuID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1"/>
  </p:notesMasterIdLst>
  <p:sldIdLst>
    <p:sldId id="256" r:id="rId2"/>
    <p:sldId id="258" r:id="rId3"/>
    <p:sldId id="259" r:id="rId4"/>
    <p:sldId id="261" r:id="rId5"/>
    <p:sldId id="260" r:id="rId6"/>
    <p:sldId id="263" r:id="rId7"/>
    <p:sldId id="265" r:id="rId8"/>
    <p:sldId id="264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043" autoAdjust="0"/>
    <p:restoredTop sz="94434" autoAdjust="0"/>
  </p:normalViewPr>
  <p:slideViewPr>
    <p:cSldViewPr>
      <p:cViewPr varScale="1">
        <p:scale>
          <a:sx n="69" d="100"/>
          <a:sy n="69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06/relationships/vbaProject" Target="vbaProject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16777215"/>
  <ax:ocxPr ax:name="Size" ax:value="8202;794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Size" ax:value="10760;811"/>
  <ax:ocxPr ax:name="FontName" ax:value="Arial"/>
  <ax:ocxPr ax:name="FontHeight" ax:value="285"/>
  <ax:ocxPr ax:name="FontCharSet" ax:value="204"/>
  <ax:ocxPr ax:name="FontPitchAndFamily" ax:value="2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Size" ax:value="10760;811"/>
  <ax:ocxPr ax:name="FontName" ax:value="Arial"/>
  <ax:ocxPr ax:name="FontHeight" ax:value="285"/>
  <ax:ocxPr ax:name="FontCharSet" ax:value="204"/>
  <ax:ocxPr ax:name="FontPitchAndFamily" ax:value="2"/>
</ax:ocx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Size" ax:value="10760;811"/>
  <ax:ocxPr ax:name="FontName" ax:value="Arial"/>
  <ax:ocxPr ax:name="FontHeight" ax:value="285"/>
  <ax:ocxPr ax:name="FontCharSet" ax:value="204"/>
  <ax:ocxPr ax:name="FontPitchAndFamily" ax:value="2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DD22A-0AA9-4CF5-9010-F4F19F86E8A8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8681-29FD-449C-94B3-EDED9152E2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07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Версия </a:t>
            </a:r>
            <a:r>
              <a:rPr lang="ru-RU" smtClean="0"/>
              <a:t>от 10.03.2013 </a:t>
            </a:r>
            <a:r>
              <a:rPr lang="ru-RU" dirty="0" smtClean="0"/>
              <a:t>г. Последнюю версию конструктора смотрите на сайте «Тестирование в </a:t>
            </a:r>
            <a:r>
              <a:rPr lang="en-US" dirty="0" smtClean="0"/>
              <a:t>MS PowerPoint</a:t>
            </a:r>
            <a:r>
              <a:rPr lang="ru-RU" dirty="0" smtClean="0"/>
              <a:t>» http://www.rosinka.vrn.ru/pp/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742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 конструкторе использована идея перемещения объектов в режиме просмотра демонстрации, предложенная Гансом </a:t>
            </a:r>
            <a:r>
              <a:rPr lang="ru-RU" dirty="0" err="1" smtClean="0"/>
              <a:t>Хофманом</a:t>
            </a:r>
            <a:r>
              <a:rPr lang="ru-RU" dirty="0" smtClean="0"/>
              <a:t> (</a:t>
            </a:r>
            <a:r>
              <a:rPr lang="ru-RU" dirty="0" err="1" smtClean="0"/>
              <a:t>Hans</a:t>
            </a:r>
            <a:r>
              <a:rPr lang="ru-RU" dirty="0" smtClean="0"/>
              <a:t> </a:t>
            </a:r>
            <a:r>
              <a:rPr lang="ru-RU" dirty="0" err="1" smtClean="0"/>
              <a:t>Werner</a:t>
            </a:r>
            <a:r>
              <a:rPr lang="ru-RU" dirty="0" smtClean="0"/>
              <a:t> </a:t>
            </a:r>
            <a:r>
              <a:rPr lang="ru-RU" dirty="0" err="1" smtClean="0"/>
              <a:t>Hofmann</a:t>
            </a:r>
            <a:r>
              <a:rPr lang="ru-RU" dirty="0" smtClean="0"/>
              <a:t> </a:t>
            </a:r>
            <a:r>
              <a:rPr lang="en-US" dirty="0" smtClean="0"/>
              <a:t>hw@lemitec.de</a:t>
            </a:r>
            <a:r>
              <a:rPr lang="ru-RU" smtClean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544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11560" y="3212976"/>
            <a:ext cx="6400800" cy="648072"/>
          </a:xfrm>
        </p:spPr>
        <p:txBody>
          <a:bodyPr/>
          <a:lstStyle>
            <a:lvl1pPr marL="342900" indent="-342900" algn="ctr">
              <a:spcBef>
                <a:spcPct val="20000"/>
              </a:spcBef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latin typeface="Arial" charset="0"/>
              </a:rPr>
              <a:t>по предмету, теме</a:t>
            </a:r>
            <a:endParaRPr lang="ru-RU" sz="3200" dirty="0">
              <a:latin typeface="Arial" charset="0"/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0131662-8875-4E84-BC6B-F057167AD8AA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7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image" Target="../media/image6.jpeg"/><Relationship Id="rId5" Type="http://schemas.openxmlformats.org/officeDocument/2006/relationships/tags" Target="../tags/tag8.xml"/><Relationship Id="rId10" Type="http://schemas.openxmlformats.org/officeDocument/2006/relationships/image" Target="../media/image5.jpeg"/><Relationship Id="rId4" Type="http://schemas.openxmlformats.org/officeDocument/2006/relationships/tags" Target="../tags/tag7.xm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C:\Users\user\Desktop\30.10.%20-%20&#1082;&#1091;&#1088;&#1089;&#1099;%20&#1057;&#1054;&#1064;%2013\&#1050;&#1086;&#1085;&#1089;&#1090;&#1088;&#1091;&#1082;&#1090;&#1086;&#1088;%20&#1090;&#1077;&#1089;&#1090;&#1086;&#1074;\&#1055;&#1088;&#1080;&#1084;&#1077;&#1088;%20&#1090;&#1077;&#1089;&#1090;&#1072;\film.wmv" TargetMode="External"/><Relationship Id="rId7" Type="http://schemas.openxmlformats.org/officeDocument/2006/relationships/image" Target="../media/image9.png"/><Relationship Id="rId2" Type="http://schemas.openxmlformats.org/officeDocument/2006/relationships/tags" Target="../tags/tag11.xml"/><Relationship Id="rId1" Type="http://schemas.openxmlformats.org/officeDocument/2006/relationships/vmlDrawing" Target="../drawings/vmlDrawing2.v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3.vml"/><Relationship Id="rId4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4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312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Tx_min"/>
          <p:cNvSpPr txBox="1">
            <a:spLocks noChangeArrowheads="1"/>
          </p:cNvSpPr>
          <p:nvPr/>
        </p:nvSpPr>
        <p:spPr bwMode="auto">
          <a:xfrm>
            <a:off x="8629650" y="6441306"/>
            <a:ext cx="431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мин.</a:t>
            </a:r>
          </a:p>
        </p:txBody>
      </p:sp>
      <p:sp>
        <p:nvSpPr>
          <p:cNvPr id="4" name="Out_Tim"/>
          <p:cNvSpPr txBox="1">
            <a:spLocks noChangeArrowheads="1"/>
          </p:cNvSpPr>
          <p:nvPr/>
        </p:nvSpPr>
        <p:spPr bwMode="auto">
          <a:xfrm>
            <a:off x="8053388" y="638574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chemeClr val="hlink"/>
                </a:solidFill>
                <a:latin typeface="Arial" charset="0"/>
              </a:rPr>
              <a:t>5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Tx_Tim"/>
          <p:cNvSpPr txBox="1">
            <a:spLocks noChangeArrowheads="1"/>
          </p:cNvSpPr>
          <p:nvPr/>
        </p:nvSpPr>
        <p:spPr bwMode="auto">
          <a:xfrm>
            <a:off x="6227763" y="6441306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Время тестирования</a:t>
            </a:r>
          </a:p>
        </p:txBody>
      </p:sp>
      <p:sp>
        <p:nvSpPr>
          <p:cNvPr id="6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378600"/>
            <a:ext cx="2159000" cy="338137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  <a:sym typeface="Webdings" pitchFamily="18" charset="2"/>
              </a:rPr>
              <a:t>Начать тестирование</a:t>
            </a:r>
          </a:p>
        </p:txBody>
      </p:sp>
      <p:sp>
        <p:nvSpPr>
          <p:cNvPr id="7" name="Out_Zd"/>
          <p:cNvSpPr txBox="1">
            <a:spLocks noChangeArrowheads="1"/>
          </p:cNvSpPr>
          <p:nvPr/>
        </p:nvSpPr>
        <p:spPr bwMode="auto">
          <a:xfrm>
            <a:off x="1835150" y="6385743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ru-RU" b="1" smtClean="0">
                <a:solidFill>
                  <a:schemeClr val="hlink"/>
                </a:solidFill>
                <a:latin typeface="Arial" charset="0"/>
              </a:rPr>
              <a:t>6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" name="Tx_Zd"/>
          <p:cNvSpPr txBox="1">
            <a:spLocks noChangeArrowheads="1"/>
          </p:cNvSpPr>
          <p:nvPr/>
        </p:nvSpPr>
        <p:spPr bwMode="auto">
          <a:xfrm>
            <a:off x="539750" y="6441306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9" name="Text FI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Arial" charset="0"/>
              </a:rPr>
              <a:t>Введите фамилию и имя</a:t>
            </a:r>
          </a:p>
        </p:txBody>
      </p:sp>
      <p:grpSp>
        <p:nvGrpSpPr>
          <p:cNvPr id="10" name="Logo"/>
          <p:cNvGrpSpPr>
            <a:grpSpLocks/>
          </p:cNvGrpSpPr>
          <p:nvPr/>
        </p:nvGrpSpPr>
        <p:grpSpPr bwMode="auto">
          <a:xfrm>
            <a:off x="227013" y="908050"/>
            <a:ext cx="463550" cy="369888"/>
            <a:chOff x="143" y="794"/>
            <a:chExt cx="292" cy="233"/>
          </a:xfrm>
        </p:grpSpPr>
        <p:grpSp>
          <p:nvGrpSpPr>
            <p:cNvPr id="11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21" name="Frfm 14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fm 1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fm 1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fm 11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fm 10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fm 9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fm 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14" name="Frfm 7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fm 6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fm 5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fm 4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fm 3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fm 2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fm 1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" name="Rect1">
              <a:hlinkClick r:id="" action="ppaction://macro?name=AddCmdBar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" name="Headline"/>
          <p:cNvSpPr/>
          <p:nvPr/>
        </p:nvSpPr>
        <p:spPr>
          <a:xfrm>
            <a:off x="3300413" y="1772816"/>
            <a:ext cx="2497800" cy="1323439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8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Тест</a:t>
            </a:r>
            <a:endParaRPr lang="ru-RU" sz="80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Подзаголовок 2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 географии</a:t>
            </a:r>
            <a:endParaRPr lang="ru-RU" dirty="0"/>
          </a:p>
        </p:txBody>
      </p:sp>
    </p:spTree>
    <p:custDataLst>
      <p:tags r:id="rId2"/>
    </p:custDataLst>
    <p:controls>
      <p:control spid="1115" name="TextBox1" r:id="rId3" imgW="2952720" imgH="285840"/>
    </p:controls>
    <p:extLst>
      <p:ext uri="{BB962C8B-B14F-4D97-AF65-F5344CB8AC3E}">
        <p14:creationId xmlns:p14="http://schemas.microsoft.com/office/powerpoint/2010/main" xmlns="" val="2104119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B83D68"/>
              </a:gs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643042" y="928670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Россия граничит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1571604" y="1928802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Казахстан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1571604" y="271462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Германия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1571604" y="342900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Эстония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1571604" y="4071942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Венгрия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B83D68"/>
              </a:gs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B83D68"/>
              </a:gs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B83D68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285852" y="357166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Отметить реки на территории России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1643042" y="2143116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Амур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1571604" y="278605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Волга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1571604" y="335756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Тигр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1571604" y="4000504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Дунай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B83D68"/>
              </a:gs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2 бал.</a:t>
            </a:r>
            <a:endParaRPr lang="ru-RU" sz="10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B83D68"/>
              </a:gs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sp>
        <p:nvSpPr>
          <p:cNvPr id="19" name="POS 1"/>
          <p:cNvSpPr/>
          <p:nvPr/>
        </p:nvSpPr>
        <p:spPr>
          <a:xfrm>
            <a:off x="1071538" y="2357430"/>
            <a:ext cx="2714644" cy="7560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/>
              </a:rPr>
              <a:t>Равнинный рельеф</a:t>
            </a:r>
            <a:endParaRPr lang="ru-RU" sz="1400" b="1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0" name="POS 2"/>
          <p:cNvSpPr/>
          <p:nvPr/>
        </p:nvSpPr>
        <p:spPr>
          <a:xfrm>
            <a:off x="4786314" y="2357430"/>
            <a:ext cx="2571768" cy="7560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/>
              </a:rPr>
              <a:t>Горный рельеф</a:t>
            </a:r>
            <a:endParaRPr lang="ru-RU" sz="1400" b="1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57290" y="500042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Распределить правильно рисунки</a:t>
            </a:r>
            <a:endParaRPr lang="ru-RU" sz="2800" dirty="0"/>
          </a:p>
        </p:txBody>
      </p:sp>
      <p:sp>
        <p:nvSpPr>
          <p:cNvPr id="14" name="KAN 1">
            <a:hlinkClick r:id="" action="ppaction://macro?name=MovePos"/>
          </p:cNvPr>
          <p:cNvSpPr/>
          <p:nvPr>
            <p:custDataLst>
              <p:tags r:id="rId2"/>
            </p:custDataLst>
          </p:nvPr>
        </p:nvSpPr>
        <p:spPr>
          <a:xfrm>
            <a:off x="1689100" y="4445000"/>
            <a:ext cx="1332000" cy="1116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sz="800" dirty="0" smtClean="0">
                <a:solidFill>
                  <a:schemeClr val="tx1"/>
                </a:solidFill>
                <a:latin typeface="Arial"/>
              </a:rPr>
              <a:t>1</a:t>
            </a:r>
            <a:endParaRPr lang="ru-RU" sz="8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5" name="KAN 2">
            <a:hlinkClick r:id="" action="ppaction://macro?name=MovePos"/>
          </p:cNvPr>
          <p:cNvSpPr/>
          <p:nvPr>
            <p:custDataLst>
              <p:tags r:id="rId3"/>
            </p:custDataLst>
          </p:nvPr>
        </p:nvSpPr>
        <p:spPr>
          <a:xfrm>
            <a:off x="3162300" y="4445000"/>
            <a:ext cx="1332000" cy="1116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sz="800" dirty="0" smtClean="0">
                <a:solidFill>
                  <a:schemeClr val="tx1"/>
                </a:solidFill>
                <a:latin typeface="Arial"/>
              </a:rPr>
              <a:t>2</a:t>
            </a:r>
            <a:endParaRPr lang="ru-RU" sz="8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6" name="KAN 3">
            <a:hlinkClick r:id="" action="ppaction://macro?name=MovePos"/>
          </p:cNvPr>
          <p:cNvSpPr/>
          <p:nvPr>
            <p:custDataLst>
              <p:tags r:id="rId4"/>
            </p:custDataLst>
          </p:nvPr>
        </p:nvSpPr>
        <p:spPr>
          <a:xfrm>
            <a:off x="4635500" y="4445000"/>
            <a:ext cx="1332000" cy="1116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sz="800" smtClean="0">
                <a:solidFill>
                  <a:schemeClr val="tx1"/>
                </a:solidFill>
                <a:latin typeface="Arial"/>
              </a:rPr>
              <a:t>3</a:t>
            </a:r>
            <a:endParaRPr lang="ru-RU" sz="800">
              <a:solidFill>
                <a:schemeClr val="tx1"/>
              </a:solidFill>
              <a:latin typeface="Arial"/>
            </a:endParaRPr>
          </a:p>
        </p:txBody>
      </p:sp>
      <p:sp>
        <p:nvSpPr>
          <p:cNvPr id="17" name="KAN 4">
            <a:hlinkClick r:id="" action="ppaction://macro?name=MovePos"/>
          </p:cNvPr>
          <p:cNvSpPr/>
          <p:nvPr>
            <p:custDataLst>
              <p:tags r:id="rId5"/>
            </p:custDataLst>
          </p:nvPr>
        </p:nvSpPr>
        <p:spPr>
          <a:xfrm>
            <a:off x="6108700" y="4445000"/>
            <a:ext cx="1332000" cy="1116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sz="800" smtClean="0">
                <a:solidFill>
                  <a:schemeClr val="tx1"/>
                </a:solidFill>
                <a:latin typeface="Arial"/>
              </a:rPr>
              <a:t>4</a:t>
            </a:r>
            <a:endParaRPr lang="ru-RU" sz="800">
              <a:solidFill>
                <a:schemeClr val="tx1"/>
              </a:solidFill>
              <a:latin typeface="Arial"/>
            </a:endParaRPr>
          </a:p>
        </p:txBody>
      </p:sp>
      <p:sp>
        <p:nvSpPr>
          <p:cNvPr id="18" name="KAN 5">
            <a:hlinkClick r:id="" action="ppaction://macro?name=MovePos"/>
          </p:cNvPr>
          <p:cNvSpPr/>
          <p:nvPr>
            <p:custDataLst>
              <p:tags r:id="rId6"/>
            </p:custDataLst>
          </p:nvPr>
        </p:nvSpPr>
        <p:spPr>
          <a:xfrm>
            <a:off x="7581900" y="4445000"/>
            <a:ext cx="1332000" cy="11160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ru-RU" sz="800" dirty="0" smtClean="0">
                <a:solidFill>
                  <a:schemeClr val="tx1"/>
                </a:solidFill>
                <a:latin typeface="Arial"/>
              </a:rPr>
              <a:t>5</a:t>
            </a:r>
            <a:endParaRPr lang="ru-RU" sz="800" dirty="0">
              <a:solidFill>
                <a:schemeClr val="tx1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B83D68"/>
              </a:gs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 hidden="1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 hidden="1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 hidden="1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8" name="Заголовок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Выполняй правильно</a:t>
            </a:r>
            <a:endParaRPr lang="ru-RU" dirty="0"/>
          </a:p>
        </p:txBody>
      </p:sp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819584"/>
          </a:xfrm>
        </p:spPr>
        <p:txBody>
          <a:bodyPr/>
          <a:lstStyle/>
          <a:p>
            <a:r>
              <a:rPr lang="ru-RU" dirty="0" smtClean="0"/>
              <a:t>Читай внимательно</a:t>
            </a:r>
          </a:p>
          <a:p>
            <a:r>
              <a:rPr lang="ru-RU" dirty="0" smtClean="0"/>
              <a:t>Анализируй ответы</a:t>
            </a:r>
          </a:p>
          <a:p>
            <a:r>
              <a:rPr lang="ru-RU" dirty="0" smtClean="0"/>
              <a:t>Развивай логику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B83D68"/>
              </a:gs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4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Tx_Inp"/>
          <p:cNvSpPr txBox="1"/>
          <p:nvPr/>
        </p:nvSpPr>
        <p:spPr>
          <a:xfrm>
            <a:off x="2514600" y="5638800"/>
            <a:ext cx="2374900" cy="461665"/>
          </a:xfrm>
          <a:prstGeom prst="rect">
            <a:avLst/>
          </a:prstGeom>
          <a:noFill/>
        </p:spPr>
        <p:txBody>
          <a:bodyPr vert="horz" rtlCol="0" anchor="ctr">
            <a:spAutoFit/>
          </a:bodyPr>
          <a:lstStyle/>
          <a:p>
            <a:pPr algn="r"/>
            <a:r>
              <a:rPr lang="ru-RU" sz="2400" smtClean="0">
                <a:latin typeface="Arial"/>
              </a:rPr>
              <a:t>Введите ответ:</a:t>
            </a:r>
            <a:endParaRPr lang="ru-RU" sz="2400">
              <a:latin typeface="Arial"/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какой природной зоне обитает это животное?</a:t>
            </a:r>
            <a:endParaRPr lang="ru-RU" dirty="0"/>
          </a:p>
        </p:txBody>
      </p:sp>
      <p:pic>
        <p:nvPicPr>
          <p:cNvPr id="21" name="film.wmv">
            <a:hlinkClick r:id="" action="ppaction://media"/>
          </p:cNvPr>
          <p:cNvPicPr>
            <a:picLocks noGrp="1" noRot="1" noChangeAspect="1"/>
          </p:cNvPicPr>
          <p:nvPr>
            <p:ph idx="4294967295"/>
            <a:videoFile r:link="rId3"/>
          </p:nvPr>
        </p:nvPicPr>
        <p:blipFill>
          <a:blip r:embed="rId7"/>
          <a:stretch>
            <a:fillRect/>
          </a:stretch>
        </p:blipFill>
        <p:spPr>
          <a:xfrm>
            <a:off x="1428728" y="1928813"/>
            <a:ext cx="5143536" cy="3429000"/>
          </a:xfrm>
          <a:prstGeom prst="rect">
            <a:avLst/>
          </a:prstGeom>
        </p:spPr>
      </p:pic>
    </p:spTree>
    <p:custDataLst>
      <p:tags r:id="rId2"/>
    </p:custDataLst>
    <p:controls>
      <p:control spid="11266" name="KAN_1" r:id="rId4" imgW="3876840" imgH="2952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99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B83D68"/>
              </a:gs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5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Tx_Inp"/>
          <p:cNvSpPr txBox="1"/>
          <p:nvPr/>
        </p:nvSpPr>
        <p:spPr>
          <a:xfrm>
            <a:off x="2514600" y="5638800"/>
            <a:ext cx="2374900" cy="461665"/>
          </a:xfrm>
          <a:prstGeom prst="rect">
            <a:avLst/>
          </a:prstGeom>
          <a:noFill/>
        </p:spPr>
        <p:txBody>
          <a:bodyPr vert="horz" rtlCol="0" anchor="ctr">
            <a:spAutoFit/>
          </a:bodyPr>
          <a:lstStyle/>
          <a:p>
            <a:pPr algn="r"/>
            <a:r>
              <a:rPr lang="ru-RU" sz="2400" smtClean="0">
                <a:latin typeface="Arial"/>
              </a:rPr>
              <a:t>Введите ответ:</a:t>
            </a:r>
            <a:endParaRPr lang="ru-RU" sz="2400">
              <a:latin typeface="Arial"/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Скопление городов - это</a:t>
            </a:r>
            <a:endParaRPr lang="ru-RU" dirty="0"/>
          </a:p>
        </p:txBody>
      </p:sp>
    </p:spTree>
    <p:custDataLst>
      <p:tags r:id="rId2"/>
    </p:custDataLst>
    <p:controls>
      <p:control spid="13314" name="KAN_1" r:id="rId3" imgW="3876840" imgH="29520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B83D68"/>
              </a:gs>
              <a:gs pos="0">
                <a:srgbClr val="FFFFFF"/>
              </a:gs>
              <a:gs pos="100000">
                <a:srgbClr val="FFFFFF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Итоги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6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Tx_Inp"/>
          <p:cNvSpPr txBox="1"/>
          <p:nvPr/>
        </p:nvSpPr>
        <p:spPr>
          <a:xfrm>
            <a:off x="2514600" y="5638800"/>
            <a:ext cx="2374900" cy="461665"/>
          </a:xfrm>
          <a:prstGeom prst="rect">
            <a:avLst/>
          </a:prstGeom>
          <a:noFill/>
        </p:spPr>
        <p:txBody>
          <a:bodyPr vert="horz" rtlCol="0" anchor="ctr">
            <a:spAutoFit/>
          </a:bodyPr>
          <a:lstStyle/>
          <a:p>
            <a:pPr algn="r"/>
            <a:r>
              <a:rPr lang="ru-RU" sz="2400" smtClean="0">
                <a:latin typeface="Arial"/>
              </a:rPr>
              <a:t>Введите ответ:</a:t>
            </a:r>
            <a:endParaRPr lang="ru-RU" sz="2400">
              <a:latin typeface="Arial"/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57200" y="1214430"/>
            <a:ext cx="724204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Урбанизация - это</a:t>
            </a:r>
            <a:endParaRPr lang="ru-RU" dirty="0"/>
          </a:p>
        </p:txBody>
      </p:sp>
    </p:spTree>
    <p:custDataLst>
      <p:tags r:id="rId2"/>
    </p:custDataLst>
    <p:controls>
      <p:control spid="12290" name="KAN_1" r:id="rId3" imgW="3876840" imgH="29520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Out_Tim"/>
          <p:cNvSpPr txBox="1">
            <a:spLocks noChangeArrowheads="1"/>
          </p:cNvSpPr>
          <p:nvPr/>
        </p:nvSpPr>
        <p:spPr bwMode="auto">
          <a:xfrm>
            <a:off x="8101013" y="6436711"/>
            <a:ext cx="647700" cy="22186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5" name="Exit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Выход</a:t>
            </a:r>
            <a:endParaRPr lang="ru-RU" sz="1400" b="1" dirty="0">
              <a:solidFill>
                <a:schemeClr val="tx2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6" name="Again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Снова</a:t>
            </a:r>
          </a:p>
        </p:txBody>
      </p:sp>
      <p:sp>
        <p:nvSpPr>
          <p:cNvPr id="7" name="Cena"/>
          <p:cNvSpPr>
            <a:spLocks noChangeArrowheads="1"/>
          </p:cNvSpPr>
          <p:nvPr/>
        </p:nvSpPr>
        <p:spPr bwMode="auto">
          <a:xfrm>
            <a:off x="2424113" y="6440488"/>
            <a:ext cx="563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 sz="1000" smtClean="0">
                <a:solidFill>
                  <a:schemeClr val="tx2"/>
                </a:solidFill>
              </a:rPr>
              <a:t> бал.</a:t>
            </a:r>
            <a:endParaRPr lang="ru-RU" sz="1000">
              <a:solidFill>
                <a:schemeClr val="tx2"/>
              </a:solidFill>
            </a:endParaRPr>
          </a:p>
        </p:txBody>
      </p:sp>
      <p:sp>
        <p:nvSpPr>
          <p:cNvPr id="8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10" name="Out_osh"/>
          <p:cNvSpPr txBox="1">
            <a:spLocks noChangeArrowheads="1"/>
          </p:cNvSpPr>
          <p:nvPr/>
        </p:nvSpPr>
        <p:spPr bwMode="auto">
          <a:xfrm>
            <a:off x="2627313" y="4830763"/>
            <a:ext cx="5976937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000">
              <a:latin typeface="Arial" charset="0"/>
            </a:endParaRPr>
          </a:p>
        </p:txBody>
      </p:sp>
      <p:sp>
        <p:nvSpPr>
          <p:cNvPr id="11" name="T_osh"/>
          <p:cNvSpPr txBox="1">
            <a:spLocks noChangeArrowheads="1"/>
          </p:cNvSpPr>
          <p:nvPr/>
        </p:nvSpPr>
        <p:spPr bwMode="auto">
          <a:xfrm>
            <a:off x="1330325" y="46783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Arial" charset="0"/>
              </a:rPr>
              <a:t>Ошибки в выборе ответов на задания:</a:t>
            </a:r>
          </a:p>
        </p:txBody>
      </p:sp>
      <p:sp>
        <p:nvSpPr>
          <p:cNvPr id="12" name="Out_oc"/>
          <p:cNvSpPr txBox="1">
            <a:spLocks noChangeArrowheads="1"/>
          </p:cNvSpPr>
          <p:nvPr/>
        </p:nvSpPr>
        <p:spPr bwMode="auto">
          <a:xfrm>
            <a:off x="7020250" y="3101975"/>
            <a:ext cx="1584000" cy="1223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spcBef>
                <a:spcPct val="50000"/>
              </a:spcBef>
              <a:defRPr/>
            </a:pPr>
            <a:endParaRPr lang="ru-RU" sz="6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Out_prb"/>
          <p:cNvSpPr txBox="1">
            <a:spLocks noChangeArrowheads="1"/>
          </p:cNvSpPr>
          <p:nvPr/>
        </p:nvSpPr>
        <p:spPr bwMode="auto">
          <a:xfrm>
            <a:off x="6047744" y="381952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4" name="Out_bal"/>
          <p:cNvSpPr txBox="1">
            <a:spLocks noChangeArrowheads="1"/>
          </p:cNvSpPr>
          <p:nvPr/>
        </p:nvSpPr>
        <p:spPr bwMode="auto">
          <a:xfrm>
            <a:off x="5075238" y="38163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5" name="Out_proc"/>
          <p:cNvSpPr txBox="1">
            <a:spLocks noChangeArrowheads="1"/>
          </p:cNvSpPr>
          <p:nvPr/>
        </p:nvSpPr>
        <p:spPr bwMode="auto">
          <a:xfrm>
            <a:off x="6047744" y="31051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6" name="Out_ver"/>
          <p:cNvSpPr txBox="1">
            <a:spLocks noChangeArrowheads="1"/>
          </p:cNvSpPr>
          <p:nvPr/>
        </p:nvSpPr>
        <p:spPr bwMode="auto">
          <a:xfrm>
            <a:off x="5075238" y="310197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7" name="Tx_NabBall"/>
          <p:cNvSpPr>
            <a:spLocks noChangeArrowheads="1"/>
          </p:cNvSpPr>
          <p:nvPr/>
        </p:nvSpPr>
        <p:spPr bwMode="auto">
          <a:xfrm>
            <a:off x="788988" y="3773488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Набранных баллов</a:t>
            </a:r>
          </a:p>
        </p:txBody>
      </p:sp>
      <p:sp>
        <p:nvSpPr>
          <p:cNvPr id="18" name="Tx_PrOtv"/>
          <p:cNvSpPr>
            <a:spLocks noChangeArrowheads="1"/>
          </p:cNvSpPr>
          <p:nvPr/>
        </p:nvSpPr>
        <p:spPr bwMode="auto">
          <a:xfrm>
            <a:off x="788988" y="3052763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Правильных ответов</a:t>
            </a:r>
          </a:p>
        </p:txBody>
      </p:sp>
      <p:sp>
        <p:nvSpPr>
          <p:cNvPr id="19" name="Tx_Ocen"/>
          <p:cNvSpPr>
            <a:spLocks noChangeArrowheads="1"/>
          </p:cNvSpPr>
          <p:nvPr/>
        </p:nvSpPr>
        <p:spPr bwMode="auto">
          <a:xfrm>
            <a:off x="6964002" y="2518097"/>
            <a:ext cx="16891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solidFill>
                  <a:schemeClr val="tx2"/>
                </a:solidFill>
                <a:latin typeface="Arial" charset="0"/>
              </a:rPr>
              <a:t>Оценка</a:t>
            </a:r>
          </a:p>
        </p:txBody>
      </p:sp>
      <p:sp>
        <p:nvSpPr>
          <p:cNvPr id="20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/>
              <a:t>Подождите!</a:t>
            </a:r>
          </a:p>
          <a:p>
            <a:pPr algn="ctr">
              <a:defRPr/>
            </a:pPr>
            <a:r>
              <a:rPr lang="ru-RU"/>
              <a:t>Идет обработка данных</a:t>
            </a:r>
          </a:p>
        </p:txBody>
      </p:sp>
      <p:sp>
        <p:nvSpPr>
          <p:cNvPr id="21" name="RezTest"/>
          <p:cNvSpPr/>
          <p:nvPr/>
        </p:nvSpPr>
        <p:spPr>
          <a:xfrm>
            <a:off x="2146497" y="123181"/>
            <a:ext cx="485100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Результаты</a:t>
            </a:r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6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тестирования</a:t>
            </a:r>
            <a:endParaRPr lang="ru-RU" sz="36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254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79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O" val="True"/>
  <p:tag name="TFS" val="False"/>
  <p:tag name="TSB" val="5"/>
  <p:tag name="TFO" val="False"/>
  <p:tag name="TFF" val="True"/>
  <p:tag name="TK" val="0.9"/>
  <p:tag name="TFM" val="True"/>
  <p:tag name="TTIM" val="5"/>
  <p:tag name="TFT" val="True"/>
  <p:tag name="TFC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" val="0"/>
  <p:tag name="KO" val="0"/>
  <p:tag name="KP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1" val="саванны"/>
  <p:tag name="KO" val="1"/>
  <p:tag name="KP" val="0"/>
  <p:tag name="V3" val="саваны"/>
  <p:tag name="V4" val="савены"/>
  <p:tag name="V2" val="саванн"/>
  <p:tag name="V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1"/>
  <p:tag name="KP" val="0"/>
  <p:tag name="V1" val="агломерация"/>
  <p:tag name="V3" val="огломерация"/>
  <p:tag name="V2" val="агломирация"/>
  <p:tag name="V4" val="огломерация"/>
  <p:tag name="V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1"/>
  <p:tag name="KP" val="0"/>
  <p:tag name="V1" val="рост городов"/>
  <p:tag name="V3" val="рост городов, распространение городского образа жизни"/>
  <p:tag name="V2" val="городское население"/>
  <p:tag name="V4" val="городской образ жизни"/>
  <p:tag name="V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5"/>
  <p:tag name="KP" val="2"/>
  <p:tag name="V" val="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133"/>
  <p:tag name="Y" val="350"/>
  <p:tag name="V" val="1"/>
  <p:tag name="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249"/>
  <p:tag name="Y" val="350"/>
  <p:tag name="V" val="1"/>
  <p:tag name="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365"/>
  <p:tag name="Y" val="350"/>
  <p:tag name="V" val="2"/>
  <p:tag name="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481"/>
  <p:tag name="Y" val="350"/>
  <p:tag name="V" val="2"/>
  <p:tag name="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597"/>
  <p:tag name="Y" val="350"/>
  <p:tag name="V" val="2"/>
  <p:tag name="R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_rels/customUI.xml.rels><?xml version="1.0" encoding="UTF-8" standalone="yes"?>
<Relationships xmlns="http://schemas.openxmlformats.org/package/2006/relationships"><Relationship Id="fix3_png" Type="http://schemas.openxmlformats.org/officeDocument/2006/relationships/image" Target="images/fix3.png"/><Relationship Id="Delmac_png" Type="http://schemas.openxmlformats.org/officeDocument/2006/relationships/image" Target="images/Delmac.png"/><Relationship Id="ocenka_png" Type="http://schemas.openxmlformats.org/officeDocument/2006/relationships/image" Target="images/ocenka.png"/><Relationship Id="NewName_png" Type="http://schemas.openxmlformats.org/officeDocument/2006/relationships/image" Target="images/NewName.png"/><Relationship Id="Office-2004_jpg" Type="http://schemas.openxmlformats.org/officeDocument/2006/relationships/image" Target="NULL"/><Relationship Id="Timer_png" Type="http://schemas.openxmlformats.org/officeDocument/2006/relationships/image" Target="NULL"/><Relationship Id="Hour_png" Type="http://schemas.openxmlformats.org/officeDocument/2006/relationships/image" Target="images/Hour.png"/><Relationship Id="Vopros_png" Type="http://schemas.openxmlformats.org/officeDocument/2006/relationships/image" Target="images/Vopros.png"/><Relationship Id="Vosst_png" Type="http://schemas.openxmlformats.org/officeDocument/2006/relationships/image" Target="images/Vosst.png"/></Relationships>
</file>

<file path=customUI/customUI.xml><?xml version="1.0" encoding="utf-8"?>
<!--RibbonX Visual Designer 1.92 for Microsoft PowerPoint 14.0. XML Code produced on 2011.08.13-->
<customUI xmlns="http://schemas.microsoft.com/office/2006/01/customui">
  <ribbon>
    <tabs>
      <tab id="TabTest" insertBeforeMso="TabDesign" label="Тестирование" visible="true">
        <!--Osnovnye nastroiki testa-->
        <!--Vstavka slaydov razlichnyh tipov-->
        <group id="Group2" label="Вставка слайдов">
          <menu id="Menu1" imageMso="ActiveXRadioButton" label="Единственный выбор" supertip="Вставка слайда с переключателями для задания с выбором единственного правильного ответа">
            <button id="Button1" label="2 ответа" onAction="IS120"/>
            <button id="Button2" label="3 ответа" onAction="IS130"/>
            <button id="Button3" label="4 ответа" onAction="IS140"/>
            <button id="Button4" label="5 ответов" onAction="IS150"/>
            <button id="Button5" label="6 ответов" onAction="IS160"/>
          </menu>
          <menu id="Menu2" imageMso="SourceControlOptions" label="Множественный выбор" supertip="Вставка слайда с флажками для задания с выбором нескольких правильных ответов">
            <button id="Button7" label="2 ответа" onAction="IS220"/>
            <button id="Button8" label="3 ответа" onAction="IS230"/>
            <button id="Button9" label="4 ответа" onAction="IS240"/>
            <button id="Button10" label="5 ответов" onAction="IS250"/>
            <button id="Button11" label="6 ответов" onAction="IS260"/>
          </menu>
          <menu id="Menu3" imageMso="ReplicationRecoverDesignMaster" label="Соответствие" supertip="Вставка слайда с перемещаемыми объектами и объектами конечных позиций для заданий на установление соответствия и упорядочение">
            <menu id="Menu4" label="1 объект">
              <button id="Button13" label="1 позиция" onAction="IS311"/>
              <button id="Button14" label="2 позиции" onAction="IS312"/>
              <button id="Button15" label="3 позиции" onAction="IS313"/>
              <button id="Button16" label="4 позиции" onAction="IS314"/>
              <button id="Button17" label="5 позиций" onAction="IS315"/>
              <button id="Button18" label="6 позиций" onAction="IS316"/>
              <button id="Button19" label="7 позиций" onAction="IS317"/>
              <button id="Button20" label="8 позиций" onAction="IS318"/>
              <button id="Button21" label="9 позиций" onAction="IS319"/>
              <button id="Button22" label="10 позиций" onAction="IS310"/>
            </menu>
            <menu id="Menu6" label="2 объекта">
              <button id="Button23" label="1 позиция" onAction="IS321"/>
              <button id="Button24" label="2 позиции" onAction="IS322"/>
              <button id="Button25" label="3 позиции" onAction="IS323"/>
              <button id="Button26" label="4 позиции" onAction="IS324"/>
              <button id="Button27" label="5 позиций" onAction="IS325"/>
              <button id="Button28" label="6 позиций" onAction="IS326"/>
              <button id="Button29" label="7 позиций" onAction="IS327"/>
              <button id="Button30" label="8 позиций" onAction="IS328"/>
              <button id="Button31" label="9 позиций" onAction="IS329"/>
              <button id="Button32" label="10 позиций" onAction="IS320"/>
            </menu>
            <menu id="Menu7" label="3 объекта">
              <button id="Button33" label="1 позиция" onAction="IS331"/>
              <button id="Button34" label="2 позиции" onAction="IS332"/>
              <button id="Button35" label="3 позиции" onAction="IS333"/>
              <button id="Button36" label="4 позиции" onAction="IS334"/>
              <button id="Button37" label="5 позиций" onAction="IS335"/>
              <button id="Button38" label="6 позиций" onAction="IS336"/>
              <button id="Button39" label="7 позиций" onAction="IS337"/>
              <button id="Button40" label="8 позиций" onAction="IS338"/>
              <button id="Button41" label="9 позиций" onAction="IS339"/>
              <button id="Button42" label="10 позиций" onAction="IS330"/>
            </menu>
            <menu id="Menu8" label="4 объекта">
              <button id="Button43" label="1 позиция" onAction="IS341"/>
              <button id="Button44" label="2 позиции" onAction="IS342"/>
              <button id="Button45" label="3 позиции" onAction="IS343"/>
              <button id="Button46" label="4 позиции" onAction="IS344"/>
              <button id="Button47" label="5 позиций" onAction="IS345"/>
              <button id="Button48" label="6 позиций" onAction="IS346"/>
              <button id="Button49" label="7 позиций" onAction="IS347"/>
              <button id="Button50" label="8 позиций" onAction="IS348"/>
              <button id="Button51" label="9 позиций" onAction="IS349"/>
              <button id="Button52" label="10 позиций" onAction="IS340"/>
            </menu>
            <menu id="Menu9" label="5 объектов">
              <button id="Button53" label="1 позиция" onAction="IS351"/>
              <button id="Button54" label="2 позиции" onAction="IS352"/>
              <button id="Button55" label="3 позиции" onAction="IS353"/>
              <button id="Button56" label="4 позиции" onAction="IS354"/>
              <button id="Button57" label="5 позиций" onAction="IS355"/>
              <button id="Button58" label="6 позиций" onAction="IS356"/>
              <button id="Button59" label="7 позиций" onAction="IS357"/>
              <button id="Button60" label="8 позиций" onAction="IS358"/>
              <button id="Button61" label="9 позиций" onAction="IS359"/>
              <button id="Button62" label="10 позиций" onAction="IS350"/>
            </menu>
            <menu id="Menu10" label="6 объектов">
              <button id="Button63" label="1 позиция" onAction="IS361"/>
              <button id="Button64" label="2 позиции" onAction="IS362"/>
              <button id="Button65" label="3 позиции" onAction="IS363"/>
              <button id="Button66" label="4 позиции" onAction="IS364"/>
              <button id="Button67" label="5 позиций" onAction="IS365"/>
              <button id="Button68" label="6 позиций" onAction="IS366"/>
              <button id="Button69" label="7 позиций" onAction="IS367"/>
              <button id="Button70" label="8 позиций" onAction="IS368"/>
              <button id="Button71" label="9 позиций" onAction="IS369"/>
              <button id="Button72" label="10 позиций" onAction="IS360"/>
            </menu>
            <menu id="Menu12" label="7 объектов">
              <button id="Button73" label="1 позиция" onAction="IS371"/>
              <button id="Button74" label="2 позиции" onAction="IS372"/>
              <button id="Button75" label="3 позиции" onAction="IS373"/>
              <button id="Button76" label="4 позиции" onAction="IS374"/>
              <button id="Button77" label="5 позиций" onAction="IS375"/>
              <button id="Button78" label="6 позиций" onAction="IS376"/>
              <button id="Button79" label="7 позиций" onAction="IS377"/>
              <button id="Button80" label="8 позиций" onAction="IS378"/>
              <button id="Button81" label="9 позиций" onAction="IS379"/>
              <button id="Button82" label="10 позиций" onAction="IS370"/>
            </menu>
            <menu id="Menu13" label="8 объектов">
              <button id="Button83" label="1 позиция" onAction="IS381"/>
              <button id="Button84" label="2 позиции" onAction="IS382"/>
              <button id="Button85" label="3 позиции" onAction="IS383"/>
              <button id="Button86" label="4 позиции" onAction="IS384"/>
              <button id="Button87" label="5 позиций" onAction="IS385"/>
              <button id="Button88" label="6 позиций" onAction="IS386"/>
              <button id="Button89" label="7 позиций" onAction="IS387"/>
              <button id="Button90" label="8 позиций" onAction="IS388"/>
              <button id="Button91" label="9 позиций" onAction="IS389"/>
              <button id="Button92" label="10 позиций" onAction="IS380"/>
            </menu>
            <menu id="Menu14" label="9 объектов">
              <button id="Button93" label="1 позиция" onAction="IS391"/>
              <button id="Button94" label="2 позиции" onAction="IS392"/>
              <button id="Button95" label="3 позиции" onAction="IS393"/>
              <button id="Button96" label="4 позиции" onAction="IS394"/>
              <button id="Button97" label="5 позиций" onAction="IS395"/>
              <button id="Button98" label="6 позиций" onAction="IS396"/>
              <button id="Button99" label="7 позиций" onAction="IS397"/>
              <button id="Button100" label="8 позиций" onAction="IS398"/>
              <button id="Button101" label="9 позиций" onAction="IS399"/>
              <button id="Button102" label="10 позиций" onAction="IS390"/>
            </menu>
            <menu id="Menu15" label="10 объектов">
              <button id="Button103" label="1 позиция" onAction="IS301"/>
              <button id="Button104" label="2 позиции" onAction="IS302"/>
              <button id="Button105" label="3 позиции" onAction="IS303"/>
              <button id="Button106" label="4 позиции" onAction="IS304"/>
              <button id="Button107" label="5 позиций" onAction="IS305"/>
              <button id="Button108" label="6 позиций" onAction="IS306"/>
              <button id="Button109" label="7 позиций" onAction="IS307"/>
              <button id="Button110" label="8 позиций" onAction="IS308"/>
              <button id="Button111" label="9 позиций" onAction="IS309"/>
              <button id="Button112" label="10 позиций" onAction="IS300"/>
            </menu>
          </menu>
          <button id="Button122" imageMso="ActiveXTextBox" label="Ввод ответа" supertip="Вставка слайда с заданием, в котором надо ввести ответ в текстовой форме" onAction="IS410"/>
          <button id="Button123" imageMso="NewContact" label="Информация" supertip="Вставка слайда для дополнительной информации или задания, не требующего ответа" onAction="IS500"/>
          <button id="RndSlide" imageMso="SmartArtRightToLeft" label="Перемешать" supertip="Перемешать слайды заданий в произвольном порядке" onAction="Tasovat"/>
        </group>
        <group id="GroupOtvety" label="Ответы" visible="true">
          <button enabled="true" id="BtOtvety" image="Vopros_png" label="Правильные ответы" showImage="true" showLabel="true" size="large" supertip="Ввод правильных ответов на задания теста" visible="true" onAction="TunOtvety"/>
        </group>
        <group id="GroupOcenka" label="Оценка" visible="true">
          <button enabled="true" id="BtOcenka" image="ocenka_png" label="Уровень требований" showImage="true" size="large" supertip="Настройка уровня требовательности к оценке" visible="true" onAction="TunOcenka"/>
        </group>
        <group id="GroupTime" label="Таймер" visible="true">
          <button id="BtTimer" image="Hour_png" label="Настройки" showImage="true" showLabel="true" size="large" supertip="Настройки использования таймера" visible="true" onAction="TunTimer"/>
        </group>
        <group id="GroupObjeck" label="Объекты" visible="true">
          <button enabled="true" id="BtName" image="NewName_png" label="Именовать" showImage="true" showLabel="true" size="large" supertip="Именование перемещаемых объектов, объектов конечных позиций и прочих объектов" visible="true" onAction="NewName"/>
          <button enabled="true" id="BtFix" image="fix3_png" label="Фиксировать" showImage="true" showLabel="true" size="large" supertip="Фиксация исходной позиции перемещаемых объектов, отображение-скрытие меток флажков и переключателей" visible="true" onAction="FixObj"/>
          <button enabled="true" id="BtFlagPerekl" image="Vosst_png" label="Обновить" showImage="true" showLabel="true" size="large" supertip="Обновление внешнего вида флажков или переключателей после преобразования одного из них" visible="true" onAction="ReconFP"/>
        </group>
        <group id="GrDelMac" label="Макросы" visible="true">
          <button enabled="true" id="BtDelMac" image="Delmac_png" label="Выключить Включить" showImage="true" showLabel="true" size="large" supertip="Отключение и включение макросов Office 2007-2010, несовместимых с Office 2003, для обеспечения работоспособности теста при сохранении в формате pps или ppt" visible="true" onAction="DelMacros"/>
        </group>
        <group id="GrOutRez" label="Результаты" visible="true">
          <checkBox description="description" enabled="true" id="ChOutFile" label="Результаты в файл" supertip="Выводить результаты тестирования в текстовый файл" visible="true" getPressed="ChOutFile_getPressed" onAction="ChB_RezTx"/>
          <checkBox enabled="true" id="ChUchetOshibok" label="Отчет об ошибках" supertip="Выводить отчет об ошибках на последний слайд" visible="true" getPressed="ChUchetOshibok_getPressed" onAction="ChB_OtOsh"/>
          <labelControl id="labC1" label="Ввывод результатов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1456</TotalTime>
  <Words>203</Words>
  <Application>Microsoft Office PowerPoint</Application>
  <PresentationFormat>Экран (4:3)</PresentationFormat>
  <Paragraphs>90</Paragraphs>
  <Slides>9</Slides>
  <Notes>3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Слайд 1</vt:lpstr>
      <vt:lpstr>Слайд 2</vt:lpstr>
      <vt:lpstr>Слайд 3</vt:lpstr>
      <vt:lpstr>Слайд 4</vt:lpstr>
      <vt:lpstr>Выполняй правильно</vt:lpstr>
      <vt:lpstr>В какой природной зоне обитает это животное?</vt:lpstr>
      <vt:lpstr>Скопление городов - это</vt:lpstr>
      <vt:lpstr>Урбанизация - это</vt:lpstr>
      <vt:lpstr>Слайд 9</vt:lpstr>
    </vt:vector>
  </TitlesOfParts>
  <Company>Россошанская школа-интернат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тестовPowerPoint</dc:title>
  <dc:creator>Комаровский Анатолий Николаевич</dc:creator>
  <dc:description>В  конструкторе использована идея перемещения объектов в режиме демонстрации, предложенная Гансом Хофманом (Hans Werner Hofmann hw@lemitec.de)</dc:description>
  <cp:lastModifiedBy>user</cp:lastModifiedBy>
  <cp:revision>200</cp:revision>
  <dcterms:created xsi:type="dcterms:W3CDTF">2011-08-18T05:12:14Z</dcterms:created>
  <dcterms:modified xsi:type="dcterms:W3CDTF">2013-10-30T02:28:07Z</dcterms:modified>
</cp:coreProperties>
</file>