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64" r:id="rId5"/>
    <p:sldId id="269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CC"/>
    <a:srgbClr val="006600"/>
    <a:srgbClr val="9900FF"/>
    <a:srgbClr val="6666FF"/>
    <a:srgbClr val="BC141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 varScale="1">
        <p:scale>
          <a:sx n="63" d="100"/>
          <a:sy n="63" d="100"/>
        </p:scale>
        <p:origin x="-46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CF85BF-EC4B-4F4F-80F5-BE8287792F8C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CCA762E-73C6-44C7-AE5A-B8E3DABF0D09}">
      <dgm:prSet phldrT="[Текст]"/>
      <dgm:spPr/>
      <dgm:t>
        <a:bodyPr/>
        <a:lstStyle/>
        <a:p>
          <a:r>
            <a:rPr lang="ru-RU" dirty="0" smtClean="0"/>
            <a:t>Трение</a:t>
          </a:r>
          <a:endParaRPr lang="ru-RU" dirty="0"/>
        </a:p>
      </dgm:t>
    </dgm:pt>
    <dgm:pt modelId="{B329A86A-4FC0-4FB0-9F40-800AE1C3795B}" type="parTrans" cxnId="{38E59EB6-10F4-4733-A1F0-8DEFBB5ABC6D}">
      <dgm:prSet/>
      <dgm:spPr/>
      <dgm:t>
        <a:bodyPr/>
        <a:lstStyle/>
        <a:p>
          <a:endParaRPr lang="ru-RU"/>
        </a:p>
      </dgm:t>
    </dgm:pt>
    <dgm:pt modelId="{93CC5693-EAAF-4B09-90C1-FFFCA207136F}" type="sibTrans" cxnId="{38E59EB6-10F4-4733-A1F0-8DEFBB5ABC6D}">
      <dgm:prSet/>
      <dgm:spPr>
        <a:noFill/>
      </dgm:spPr>
      <dgm:t>
        <a:bodyPr/>
        <a:lstStyle/>
        <a:p>
          <a:endParaRPr lang="ru-RU"/>
        </a:p>
      </dgm:t>
    </dgm:pt>
    <dgm:pt modelId="{D103D749-422B-473F-BB43-DFD33CF5E1BF}">
      <dgm:prSet phldrT="[Текст]"/>
      <dgm:spPr/>
      <dgm:t>
        <a:bodyPr/>
        <a:lstStyle/>
        <a:p>
          <a:r>
            <a:rPr lang="ru-RU" dirty="0" smtClean="0"/>
            <a:t>Полезное</a:t>
          </a:r>
          <a:endParaRPr lang="ru-RU" dirty="0"/>
        </a:p>
      </dgm:t>
    </dgm:pt>
    <dgm:pt modelId="{6C65B876-620A-467A-AB8C-AB4171E74333}" type="parTrans" cxnId="{14110113-39EB-4EA6-9F05-B32D676EFD84}">
      <dgm:prSet/>
      <dgm:spPr/>
      <dgm:t>
        <a:bodyPr/>
        <a:lstStyle/>
        <a:p>
          <a:endParaRPr lang="ru-RU"/>
        </a:p>
      </dgm:t>
    </dgm:pt>
    <dgm:pt modelId="{FD426CE1-2E42-40BC-B9BD-DCA4D224B8A1}" type="sibTrans" cxnId="{14110113-39EB-4EA6-9F05-B32D676EFD84}">
      <dgm:prSet/>
      <dgm:spPr/>
      <dgm:t>
        <a:bodyPr/>
        <a:lstStyle/>
        <a:p>
          <a:pPr algn="ctr"/>
          <a:r>
            <a:rPr lang="ru-RU" dirty="0" smtClean="0"/>
            <a:t>Силу трения увеличивают</a:t>
          </a:r>
          <a:endParaRPr lang="ru-RU" dirty="0"/>
        </a:p>
      </dgm:t>
    </dgm:pt>
    <dgm:pt modelId="{51215535-F91B-4D3E-B600-75D5004E80EF}">
      <dgm:prSet phldrT="[Текст]"/>
      <dgm:spPr/>
      <dgm:t>
        <a:bodyPr/>
        <a:lstStyle/>
        <a:p>
          <a:r>
            <a:rPr lang="ru-RU" dirty="0" smtClean="0"/>
            <a:t>Вредное</a:t>
          </a:r>
          <a:endParaRPr lang="ru-RU" dirty="0"/>
        </a:p>
      </dgm:t>
    </dgm:pt>
    <dgm:pt modelId="{2DD8B197-04F7-4614-8FDA-4D0A1AF1C3AB}" type="parTrans" cxnId="{0AED8F8C-6E6A-4552-9CD0-3D44D73BD7E3}">
      <dgm:prSet/>
      <dgm:spPr/>
      <dgm:t>
        <a:bodyPr/>
        <a:lstStyle/>
        <a:p>
          <a:endParaRPr lang="ru-RU"/>
        </a:p>
      </dgm:t>
    </dgm:pt>
    <dgm:pt modelId="{5A8C7F3C-77E7-4E9B-9949-43C3D49E2AAE}" type="sibTrans" cxnId="{0AED8F8C-6E6A-4552-9CD0-3D44D73BD7E3}">
      <dgm:prSet/>
      <dgm:spPr/>
      <dgm:t>
        <a:bodyPr/>
        <a:lstStyle/>
        <a:p>
          <a:pPr algn="ctr"/>
          <a:r>
            <a:rPr lang="ru-RU" dirty="0" smtClean="0"/>
            <a:t>Силу трения уменьшают</a:t>
          </a:r>
          <a:endParaRPr lang="ru-RU" dirty="0"/>
        </a:p>
      </dgm:t>
    </dgm:pt>
    <dgm:pt modelId="{AEF4086D-F04A-4369-843B-9FA6F2029BC0}" type="pres">
      <dgm:prSet presAssocID="{9FCF85BF-EC4B-4F4F-80F5-BE8287792F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8D53CF3-9E84-480E-A8ED-B8A8E7428827}" type="pres">
      <dgm:prSet presAssocID="{3CCA762E-73C6-44C7-AE5A-B8E3DABF0D09}" presName="hierRoot1" presStyleCnt="0">
        <dgm:presLayoutVars>
          <dgm:hierBranch val="init"/>
        </dgm:presLayoutVars>
      </dgm:prSet>
      <dgm:spPr/>
    </dgm:pt>
    <dgm:pt modelId="{97BDC76F-2501-4BFA-9FE6-5963DD5D1E4F}" type="pres">
      <dgm:prSet presAssocID="{3CCA762E-73C6-44C7-AE5A-B8E3DABF0D09}" presName="rootComposite1" presStyleCnt="0"/>
      <dgm:spPr/>
    </dgm:pt>
    <dgm:pt modelId="{E9C1234E-F46E-4167-A25D-6945879FAC0E}" type="pres">
      <dgm:prSet presAssocID="{3CCA762E-73C6-44C7-AE5A-B8E3DABF0D09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ED494490-E740-4C6B-A0CB-EF8C9F7998DE}" type="pres">
      <dgm:prSet presAssocID="{3CCA762E-73C6-44C7-AE5A-B8E3DABF0D09}" presName="titleText1" presStyleLbl="fgAcc0" presStyleIdx="0" presStyleCnt="1" custScaleX="56554" custScaleY="19464" custLinFactNeighborX="-12569" custLinFactNeighborY="-8239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CEFB544-F3E3-47DE-BEA3-0D8E60E7097C}" type="pres">
      <dgm:prSet presAssocID="{3CCA762E-73C6-44C7-AE5A-B8E3DABF0D09}" presName="rootConnector1" presStyleLbl="node1" presStyleIdx="0" presStyleCnt="2"/>
      <dgm:spPr/>
      <dgm:t>
        <a:bodyPr/>
        <a:lstStyle/>
        <a:p>
          <a:endParaRPr lang="ru-RU"/>
        </a:p>
      </dgm:t>
    </dgm:pt>
    <dgm:pt modelId="{EEF4B00C-CD00-4535-A13E-D829E0A43706}" type="pres">
      <dgm:prSet presAssocID="{3CCA762E-73C6-44C7-AE5A-B8E3DABF0D09}" presName="hierChild2" presStyleCnt="0"/>
      <dgm:spPr/>
    </dgm:pt>
    <dgm:pt modelId="{C89ED7BD-F9B7-4C6E-BCE7-6FC29D8728DA}" type="pres">
      <dgm:prSet presAssocID="{6C65B876-620A-467A-AB8C-AB4171E74333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967FA28-F744-4C0C-A973-06B0D18D1017}" type="pres">
      <dgm:prSet presAssocID="{D103D749-422B-473F-BB43-DFD33CF5E1BF}" presName="hierRoot2" presStyleCnt="0">
        <dgm:presLayoutVars>
          <dgm:hierBranch val="init"/>
        </dgm:presLayoutVars>
      </dgm:prSet>
      <dgm:spPr/>
    </dgm:pt>
    <dgm:pt modelId="{B6A1203C-9608-4174-BD30-F8A48B6B738A}" type="pres">
      <dgm:prSet presAssocID="{D103D749-422B-473F-BB43-DFD33CF5E1BF}" presName="rootComposite" presStyleCnt="0"/>
      <dgm:spPr/>
    </dgm:pt>
    <dgm:pt modelId="{0ED7F4CD-05E3-4D26-A43A-64222EB15BA5}" type="pres">
      <dgm:prSet presAssocID="{D103D749-422B-473F-BB43-DFD33CF5E1BF}" presName="rootText" presStyleLbl="node1" presStyleIdx="0" presStyleCnt="2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9C93D624-54A1-4F31-98AF-4BC29428C8E5}" type="pres">
      <dgm:prSet presAssocID="{D103D749-422B-473F-BB43-DFD33CF5E1BF}" presName="titleText2" presStyleLbl="fgAcc1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3922AC3-9A7F-4056-A061-9F16776FAAD4}" type="pres">
      <dgm:prSet presAssocID="{D103D749-422B-473F-BB43-DFD33CF5E1BF}" presName="rootConnector" presStyleLbl="node2" presStyleIdx="0" presStyleCnt="0"/>
      <dgm:spPr/>
      <dgm:t>
        <a:bodyPr/>
        <a:lstStyle/>
        <a:p>
          <a:endParaRPr lang="ru-RU"/>
        </a:p>
      </dgm:t>
    </dgm:pt>
    <dgm:pt modelId="{D1281262-87A9-4C61-9E46-7E3893D225B7}" type="pres">
      <dgm:prSet presAssocID="{D103D749-422B-473F-BB43-DFD33CF5E1BF}" presName="hierChild4" presStyleCnt="0"/>
      <dgm:spPr/>
    </dgm:pt>
    <dgm:pt modelId="{0E971B9B-4318-4FFC-BDF8-6B07F6642FB7}" type="pres">
      <dgm:prSet presAssocID="{D103D749-422B-473F-BB43-DFD33CF5E1BF}" presName="hierChild5" presStyleCnt="0"/>
      <dgm:spPr/>
    </dgm:pt>
    <dgm:pt modelId="{1C35D83F-FD07-43C5-A34D-5257CD83CE7E}" type="pres">
      <dgm:prSet presAssocID="{2DD8B197-04F7-4614-8FDA-4D0A1AF1C3AB}" presName="Name37" presStyleLbl="parChTrans1D2" presStyleIdx="1" presStyleCnt="2"/>
      <dgm:spPr/>
      <dgm:t>
        <a:bodyPr/>
        <a:lstStyle/>
        <a:p>
          <a:endParaRPr lang="ru-RU"/>
        </a:p>
      </dgm:t>
    </dgm:pt>
    <dgm:pt modelId="{B5E29C92-3168-407E-97F3-C6C986D77AE9}" type="pres">
      <dgm:prSet presAssocID="{51215535-F91B-4D3E-B600-75D5004E80EF}" presName="hierRoot2" presStyleCnt="0">
        <dgm:presLayoutVars>
          <dgm:hierBranch val="init"/>
        </dgm:presLayoutVars>
      </dgm:prSet>
      <dgm:spPr/>
    </dgm:pt>
    <dgm:pt modelId="{1B29574B-1DD3-4EA9-81B0-BC1250C57CE4}" type="pres">
      <dgm:prSet presAssocID="{51215535-F91B-4D3E-B600-75D5004E80EF}" presName="rootComposite" presStyleCnt="0"/>
      <dgm:spPr/>
    </dgm:pt>
    <dgm:pt modelId="{3690D2D1-7410-43B1-989F-BEE0EC2FB177}" type="pres">
      <dgm:prSet presAssocID="{51215535-F91B-4D3E-B600-75D5004E80EF}" presName="rootText" presStyleLbl="node1" presStyleIdx="1" presStyleCnt="2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92C679B4-769C-4F49-ABB3-0A1572A02ECB}" type="pres">
      <dgm:prSet presAssocID="{51215535-F91B-4D3E-B600-75D5004E80EF}" presName="titleText2" presStyleLbl="fgAcc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E98E9DD-4B56-49C0-A973-7B7E9F60F4B2}" type="pres">
      <dgm:prSet presAssocID="{51215535-F91B-4D3E-B600-75D5004E80EF}" presName="rootConnector" presStyleLbl="node2" presStyleIdx="0" presStyleCnt="0"/>
      <dgm:spPr/>
      <dgm:t>
        <a:bodyPr/>
        <a:lstStyle/>
        <a:p>
          <a:endParaRPr lang="ru-RU"/>
        </a:p>
      </dgm:t>
    </dgm:pt>
    <dgm:pt modelId="{088B2F11-7540-41B6-963F-3A9382E85026}" type="pres">
      <dgm:prSet presAssocID="{51215535-F91B-4D3E-B600-75D5004E80EF}" presName="hierChild4" presStyleCnt="0"/>
      <dgm:spPr/>
    </dgm:pt>
    <dgm:pt modelId="{BD392CBD-1BE1-4A12-9C96-5ECF076A08F4}" type="pres">
      <dgm:prSet presAssocID="{51215535-F91B-4D3E-B600-75D5004E80EF}" presName="hierChild5" presStyleCnt="0"/>
      <dgm:spPr/>
    </dgm:pt>
    <dgm:pt modelId="{2E6E0439-1B3B-43F4-BC1A-7360DB7355AF}" type="pres">
      <dgm:prSet presAssocID="{3CCA762E-73C6-44C7-AE5A-B8E3DABF0D09}" presName="hierChild3" presStyleCnt="0"/>
      <dgm:spPr/>
    </dgm:pt>
  </dgm:ptLst>
  <dgm:cxnLst>
    <dgm:cxn modelId="{A40CBC08-0AA6-4C27-9591-10A60635042A}" type="presOf" srcId="{FD426CE1-2E42-40BC-B9BD-DCA4D224B8A1}" destId="{9C93D624-54A1-4F31-98AF-4BC29428C8E5}" srcOrd="0" destOrd="0" presId="urn:microsoft.com/office/officeart/2008/layout/NameandTitleOrganizationalChart"/>
    <dgm:cxn modelId="{5823B69C-AA78-46F6-BBEB-5C96A1029EC2}" type="presOf" srcId="{6C65B876-620A-467A-AB8C-AB4171E74333}" destId="{C89ED7BD-F9B7-4C6E-BCE7-6FC29D8728DA}" srcOrd="0" destOrd="0" presId="urn:microsoft.com/office/officeart/2008/layout/NameandTitleOrganizationalChart"/>
    <dgm:cxn modelId="{D8C00F07-9316-4C03-8D0E-860A11582E72}" type="presOf" srcId="{93CC5693-EAAF-4B09-90C1-FFFCA207136F}" destId="{ED494490-E740-4C6B-A0CB-EF8C9F7998DE}" srcOrd="0" destOrd="0" presId="urn:microsoft.com/office/officeart/2008/layout/NameandTitleOrganizationalChart"/>
    <dgm:cxn modelId="{0637C7EC-2219-4DFF-9418-E019F035326A}" type="presOf" srcId="{5A8C7F3C-77E7-4E9B-9949-43C3D49E2AAE}" destId="{92C679B4-769C-4F49-ABB3-0A1572A02ECB}" srcOrd="0" destOrd="0" presId="urn:microsoft.com/office/officeart/2008/layout/NameandTitleOrganizationalChart"/>
    <dgm:cxn modelId="{14110113-39EB-4EA6-9F05-B32D676EFD84}" srcId="{3CCA762E-73C6-44C7-AE5A-B8E3DABF0D09}" destId="{D103D749-422B-473F-BB43-DFD33CF5E1BF}" srcOrd="0" destOrd="0" parTransId="{6C65B876-620A-467A-AB8C-AB4171E74333}" sibTransId="{FD426CE1-2E42-40BC-B9BD-DCA4D224B8A1}"/>
    <dgm:cxn modelId="{6DF487DD-0EE3-42C9-8AA4-B58EE0DEBA7D}" type="presOf" srcId="{51215535-F91B-4D3E-B600-75D5004E80EF}" destId="{BE98E9DD-4B56-49C0-A973-7B7E9F60F4B2}" srcOrd="1" destOrd="0" presId="urn:microsoft.com/office/officeart/2008/layout/NameandTitleOrganizationalChart"/>
    <dgm:cxn modelId="{FE13F7BC-141A-432F-9D9D-D0BEA983E407}" type="presOf" srcId="{51215535-F91B-4D3E-B600-75D5004E80EF}" destId="{3690D2D1-7410-43B1-989F-BEE0EC2FB177}" srcOrd="0" destOrd="0" presId="urn:microsoft.com/office/officeart/2008/layout/NameandTitleOrganizationalChart"/>
    <dgm:cxn modelId="{B4DDF3A4-AA52-4215-A838-5416594DFE3A}" type="presOf" srcId="{3CCA762E-73C6-44C7-AE5A-B8E3DABF0D09}" destId="{E9C1234E-F46E-4167-A25D-6945879FAC0E}" srcOrd="0" destOrd="0" presId="urn:microsoft.com/office/officeart/2008/layout/NameandTitleOrganizationalChart"/>
    <dgm:cxn modelId="{D8F350A9-CCDD-498E-9C81-D29E3E44E703}" type="presOf" srcId="{3CCA762E-73C6-44C7-AE5A-B8E3DABF0D09}" destId="{8CEFB544-F3E3-47DE-BEA3-0D8E60E7097C}" srcOrd="1" destOrd="0" presId="urn:microsoft.com/office/officeart/2008/layout/NameandTitleOrganizationalChart"/>
    <dgm:cxn modelId="{38E59EB6-10F4-4733-A1F0-8DEFBB5ABC6D}" srcId="{9FCF85BF-EC4B-4F4F-80F5-BE8287792F8C}" destId="{3CCA762E-73C6-44C7-AE5A-B8E3DABF0D09}" srcOrd="0" destOrd="0" parTransId="{B329A86A-4FC0-4FB0-9F40-800AE1C3795B}" sibTransId="{93CC5693-EAAF-4B09-90C1-FFFCA207136F}"/>
    <dgm:cxn modelId="{0AED8F8C-6E6A-4552-9CD0-3D44D73BD7E3}" srcId="{3CCA762E-73C6-44C7-AE5A-B8E3DABF0D09}" destId="{51215535-F91B-4D3E-B600-75D5004E80EF}" srcOrd="1" destOrd="0" parTransId="{2DD8B197-04F7-4614-8FDA-4D0A1AF1C3AB}" sibTransId="{5A8C7F3C-77E7-4E9B-9949-43C3D49E2AAE}"/>
    <dgm:cxn modelId="{E87AD56D-8DEA-45DA-BCD3-0483561E0B15}" type="presOf" srcId="{2DD8B197-04F7-4614-8FDA-4D0A1AF1C3AB}" destId="{1C35D83F-FD07-43C5-A34D-5257CD83CE7E}" srcOrd="0" destOrd="0" presId="urn:microsoft.com/office/officeart/2008/layout/NameandTitleOrganizationalChart"/>
    <dgm:cxn modelId="{ACD6C07C-46CB-424D-A1E4-2D46B3B15C99}" type="presOf" srcId="{9FCF85BF-EC4B-4F4F-80F5-BE8287792F8C}" destId="{AEF4086D-F04A-4369-843B-9FA6F2029BC0}" srcOrd="0" destOrd="0" presId="urn:microsoft.com/office/officeart/2008/layout/NameandTitleOrganizationalChart"/>
    <dgm:cxn modelId="{B9AF57D9-9281-4EAE-9B60-9D4BF18C4773}" type="presOf" srcId="{D103D749-422B-473F-BB43-DFD33CF5E1BF}" destId="{0ED7F4CD-05E3-4D26-A43A-64222EB15BA5}" srcOrd="0" destOrd="0" presId="urn:microsoft.com/office/officeart/2008/layout/NameandTitleOrganizationalChart"/>
    <dgm:cxn modelId="{545C318F-69F5-4A05-AD2D-909AA9C12DE1}" type="presOf" srcId="{D103D749-422B-473F-BB43-DFD33CF5E1BF}" destId="{83922AC3-9A7F-4056-A061-9F16776FAAD4}" srcOrd="1" destOrd="0" presId="urn:microsoft.com/office/officeart/2008/layout/NameandTitleOrganizationalChart"/>
    <dgm:cxn modelId="{1F7D9F44-9E21-4B9B-82F7-1006B91BA602}" type="presParOf" srcId="{AEF4086D-F04A-4369-843B-9FA6F2029BC0}" destId="{68D53CF3-9E84-480E-A8ED-B8A8E7428827}" srcOrd="0" destOrd="0" presId="urn:microsoft.com/office/officeart/2008/layout/NameandTitleOrganizationalChart"/>
    <dgm:cxn modelId="{F66EE204-A5F9-4F32-B4B9-01815EDC2B87}" type="presParOf" srcId="{68D53CF3-9E84-480E-A8ED-B8A8E7428827}" destId="{97BDC76F-2501-4BFA-9FE6-5963DD5D1E4F}" srcOrd="0" destOrd="0" presId="urn:microsoft.com/office/officeart/2008/layout/NameandTitleOrganizationalChart"/>
    <dgm:cxn modelId="{85034DB9-8187-4CC6-A367-DD74C534918C}" type="presParOf" srcId="{97BDC76F-2501-4BFA-9FE6-5963DD5D1E4F}" destId="{E9C1234E-F46E-4167-A25D-6945879FAC0E}" srcOrd="0" destOrd="0" presId="urn:microsoft.com/office/officeart/2008/layout/NameandTitleOrganizationalChart"/>
    <dgm:cxn modelId="{822817DC-858A-4136-ADD1-6A22F0E38E6C}" type="presParOf" srcId="{97BDC76F-2501-4BFA-9FE6-5963DD5D1E4F}" destId="{ED494490-E740-4C6B-A0CB-EF8C9F7998DE}" srcOrd="1" destOrd="0" presId="urn:microsoft.com/office/officeart/2008/layout/NameandTitleOrganizationalChart"/>
    <dgm:cxn modelId="{AC1700AA-5921-4E80-A8E5-98AF90C1D238}" type="presParOf" srcId="{97BDC76F-2501-4BFA-9FE6-5963DD5D1E4F}" destId="{8CEFB544-F3E3-47DE-BEA3-0D8E60E7097C}" srcOrd="2" destOrd="0" presId="urn:microsoft.com/office/officeart/2008/layout/NameandTitleOrganizationalChart"/>
    <dgm:cxn modelId="{A81A6351-DA6C-46B8-A83C-19ECD690522D}" type="presParOf" srcId="{68D53CF3-9E84-480E-A8ED-B8A8E7428827}" destId="{EEF4B00C-CD00-4535-A13E-D829E0A43706}" srcOrd="1" destOrd="0" presId="urn:microsoft.com/office/officeart/2008/layout/NameandTitleOrganizationalChart"/>
    <dgm:cxn modelId="{37C11441-D332-4783-BA83-EE9E0C8FC385}" type="presParOf" srcId="{EEF4B00C-CD00-4535-A13E-D829E0A43706}" destId="{C89ED7BD-F9B7-4C6E-BCE7-6FC29D8728DA}" srcOrd="0" destOrd="0" presId="urn:microsoft.com/office/officeart/2008/layout/NameandTitleOrganizationalChart"/>
    <dgm:cxn modelId="{558274F9-2904-4984-8DD5-9BBE39A438E3}" type="presParOf" srcId="{EEF4B00C-CD00-4535-A13E-D829E0A43706}" destId="{C967FA28-F744-4C0C-A973-06B0D18D1017}" srcOrd="1" destOrd="0" presId="urn:microsoft.com/office/officeart/2008/layout/NameandTitleOrganizationalChart"/>
    <dgm:cxn modelId="{3EDFAFE4-569B-4769-A59E-DDEF5490E178}" type="presParOf" srcId="{C967FA28-F744-4C0C-A973-06B0D18D1017}" destId="{B6A1203C-9608-4174-BD30-F8A48B6B738A}" srcOrd="0" destOrd="0" presId="urn:microsoft.com/office/officeart/2008/layout/NameandTitleOrganizationalChart"/>
    <dgm:cxn modelId="{44823FF9-F2E8-40F7-A96A-B367A03E8F5B}" type="presParOf" srcId="{B6A1203C-9608-4174-BD30-F8A48B6B738A}" destId="{0ED7F4CD-05E3-4D26-A43A-64222EB15BA5}" srcOrd="0" destOrd="0" presId="urn:microsoft.com/office/officeart/2008/layout/NameandTitleOrganizationalChart"/>
    <dgm:cxn modelId="{DA8E3AEE-0FE9-4DFE-8146-AC6776C069A1}" type="presParOf" srcId="{B6A1203C-9608-4174-BD30-F8A48B6B738A}" destId="{9C93D624-54A1-4F31-98AF-4BC29428C8E5}" srcOrd="1" destOrd="0" presId="urn:microsoft.com/office/officeart/2008/layout/NameandTitleOrganizationalChart"/>
    <dgm:cxn modelId="{F365C261-4ECB-4324-BAA9-F95ED58DFA6B}" type="presParOf" srcId="{B6A1203C-9608-4174-BD30-F8A48B6B738A}" destId="{83922AC3-9A7F-4056-A061-9F16776FAAD4}" srcOrd="2" destOrd="0" presId="urn:microsoft.com/office/officeart/2008/layout/NameandTitleOrganizationalChart"/>
    <dgm:cxn modelId="{4F0F5601-F8C3-4093-B67E-AC540663A488}" type="presParOf" srcId="{C967FA28-F744-4C0C-A973-06B0D18D1017}" destId="{D1281262-87A9-4C61-9E46-7E3893D225B7}" srcOrd="1" destOrd="0" presId="urn:microsoft.com/office/officeart/2008/layout/NameandTitleOrganizationalChart"/>
    <dgm:cxn modelId="{8C4186BB-3880-4E74-852A-B72244D8148B}" type="presParOf" srcId="{C967FA28-F744-4C0C-A973-06B0D18D1017}" destId="{0E971B9B-4318-4FFC-BDF8-6B07F6642FB7}" srcOrd="2" destOrd="0" presId="urn:microsoft.com/office/officeart/2008/layout/NameandTitleOrganizationalChart"/>
    <dgm:cxn modelId="{D3C331D2-E46F-4EF9-9928-7CBB9EB77D3B}" type="presParOf" srcId="{EEF4B00C-CD00-4535-A13E-D829E0A43706}" destId="{1C35D83F-FD07-43C5-A34D-5257CD83CE7E}" srcOrd="2" destOrd="0" presId="urn:microsoft.com/office/officeart/2008/layout/NameandTitleOrganizationalChart"/>
    <dgm:cxn modelId="{DC8AB3BE-8524-4D64-8889-857A562A96C7}" type="presParOf" srcId="{EEF4B00C-CD00-4535-A13E-D829E0A43706}" destId="{B5E29C92-3168-407E-97F3-C6C986D77AE9}" srcOrd="3" destOrd="0" presId="urn:microsoft.com/office/officeart/2008/layout/NameandTitleOrganizationalChart"/>
    <dgm:cxn modelId="{CBB5B410-28C2-4893-92DC-70B020599107}" type="presParOf" srcId="{B5E29C92-3168-407E-97F3-C6C986D77AE9}" destId="{1B29574B-1DD3-4EA9-81B0-BC1250C57CE4}" srcOrd="0" destOrd="0" presId="urn:microsoft.com/office/officeart/2008/layout/NameandTitleOrganizationalChart"/>
    <dgm:cxn modelId="{10C10FA5-75E3-40CE-9C23-56054F1C2F8C}" type="presParOf" srcId="{1B29574B-1DD3-4EA9-81B0-BC1250C57CE4}" destId="{3690D2D1-7410-43B1-989F-BEE0EC2FB177}" srcOrd="0" destOrd="0" presId="urn:microsoft.com/office/officeart/2008/layout/NameandTitleOrganizationalChart"/>
    <dgm:cxn modelId="{4323A320-6B0A-4EF9-B602-EBF45090A674}" type="presParOf" srcId="{1B29574B-1DD3-4EA9-81B0-BC1250C57CE4}" destId="{92C679B4-769C-4F49-ABB3-0A1572A02ECB}" srcOrd="1" destOrd="0" presId="urn:microsoft.com/office/officeart/2008/layout/NameandTitleOrganizationalChart"/>
    <dgm:cxn modelId="{B529D727-9980-4922-81B7-28B78A0F1A0B}" type="presParOf" srcId="{1B29574B-1DD3-4EA9-81B0-BC1250C57CE4}" destId="{BE98E9DD-4B56-49C0-A973-7B7E9F60F4B2}" srcOrd="2" destOrd="0" presId="urn:microsoft.com/office/officeart/2008/layout/NameandTitleOrganizationalChart"/>
    <dgm:cxn modelId="{D09CC83A-1F41-4FFA-8049-D102C5A3F01E}" type="presParOf" srcId="{B5E29C92-3168-407E-97F3-C6C986D77AE9}" destId="{088B2F11-7540-41B6-963F-3A9382E85026}" srcOrd="1" destOrd="0" presId="urn:microsoft.com/office/officeart/2008/layout/NameandTitleOrganizationalChart"/>
    <dgm:cxn modelId="{BAFFCCAF-837A-4E28-A5A1-9A48EDEC77E5}" type="presParOf" srcId="{B5E29C92-3168-407E-97F3-C6C986D77AE9}" destId="{BD392CBD-1BE1-4A12-9C96-5ECF076A08F4}" srcOrd="2" destOrd="0" presId="urn:microsoft.com/office/officeart/2008/layout/NameandTitleOrganizationalChart"/>
    <dgm:cxn modelId="{E62AC2B3-885E-40DF-8AFC-1A256D5338CE}" type="presParOf" srcId="{68D53CF3-9E84-480E-A8ED-B8A8E7428827}" destId="{2E6E0439-1B3B-43F4-BC1A-7360DB7355AF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5D83F-FD07-43C5-A34D-5257CD83CE7E}">
      <dsp:nvSpPr>
        <dsp:cNvPr id="0" name=""/>
        <dsp:cNvSpPr/>
      </dsp:nvSpPr>
      <dsp:spPr>
        <a:xfrm>
          <a:off x="3060340" y="1613068"/>
          <a:ext cx="1523869" cy="593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545"/>
              </a:lnTo>
              <a:lnTo>
                <a:pt x="1523869" y="296545"/>
              </a:lnTo>
              <a:lnTo>
                <a:pt x="1523869" y="593090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ED7BD-F9B7-4C6E-BCE7-6FC29D8728DA}">
      <dsp:nvSpPr>
        <dsp:cNvPr id="0" name=""/>
        <dsp:cNvSpPr/>
      </dsp:nvSpPr>
      <dsp:spPr>
        <a:xfrm>
          <a:off x="1291006" y="1613068"/>
          <a:ext cx="1769333" cy="593090"/>
        </a:xfrm>
        <a:custGeom>
          <a:avLst/>
          <a:gdLst/>
          <a:ahLst/>
          <a:cxnLst/>
          <a:rect l="0" t="0" r="0" b="0"/>
          <a:pathLst>
            <a:path>
              <a:moveTo>
                <a:pt x="1769333" y="0"/>
              </a:moveTo>
              <a:lnTo>
                <a:pt x="1769333" y="296545"/>
              </a:lnTo>
              <a:lnTo>
                <a:pt x="0" y="296545"/>
              </a:lnTo>
              <a:lnTo>
                <a:pt x="0" y="593090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1234E-F46E-4167-A25D-6945879FAC0E}">
      <dsp:nvSpPr>
        <dsp:cNvPr id="0" name=""/>
        <dsp:cNvSpPr/>
      </dsp:nvSpPr>
      <dsp:spPr>
        <a:xfrm>
          <a:off x="1833016" y="342161"/>
          <a:ext cx="2454647" cy="12709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179339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Трение</a:t>
          </a:r>
          <a:endParaRPr lang="ru-RU" sz="3900" kern="1200" dirty="0"/>
        </a:p>
      </dsp:txBody>
      <dsp:txXfrm>
        <a:off x="1833016" y="342161"/>
        <a:ext cx="2454647" cy="1270907"/>
      </dsp:txXfrm>
    </dsp:sp>
    <dsp:sp modelId="{ED494490-E740-4C6B-A0CB-EF8C9F7998DE}">
      <dsp:nvSpPr>
        <dsp:cNvPr id="0" name=""/>
        <dsp:cNvSpPr/>
      </dsp:nvSpPr>
      <dsp:spPr>
        <a:xfrm>
          <a:off x="2526174" y="1152162"/>
          <a:ext cx="1249381" cy="82456"/>
        </a:xfrm>
        <a:prstGeom prst="rect">
          <a:avLst/>
        </a:pr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26174" y="1152162"/>
        <a:ext cx="1249381" cy="82456"/>
      </dsp:txXfrm>
    </dsp:sp>
    <dsp:sp modelId="{0ED7F4CD-05E3-4D26-A43A-64222EB15BA5}">
      <dsp:nvSpPr>
        <dsp:cNvPr id="0" name=""/>
        <dsp:cNvSpPr/>
      </dsp:nvSpPr>
      <dsp:spPr>
        <a:xfrm>
          <a:off x="63682" y="2206159"/>
          <a:ext cx="2454647" cy="12709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179339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Полезное</a:t>
          </a:r>
          <a:endParaRPr lang="ru-RU" sz="3900" kern="1200" dirty="0"/>
        </a:p>
      </dsp:txBody>
      <dsp:txXfrm>
        <a:off x="63682" y="2206159"/>
        <a:ext cx="2454647" cy="1270907"/>
      </dsp:txXfrm>
    </dsp:sp>
    <dsp:sp modelId="{9C93D624-54A1-4F31-98AF-4BC29428C8E5}">
      <dsp:nvSpPr>
        <dsp:cNvPr id="0" name=""/>
        <dsp:cNvSpPr/>
      </dsp:nvSpPr>
      <dsp:spPr>
        <a:xfrm>
          <a:off x="554611" y="3194643"/>
          <a:ext cx="2209182" cy="4236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Силу трения увеличивают</a:t>
          </a:r>
          <a:endParaRPr lang="ru-RU" sz="1300" kern="1200" dirty="0"/>
        </a:p>
      </dsp:txBody>
      <dsp:txXfrm>
        <a:off x="554611" y="3194643"/>
        <a:ext cx="2209182" cy="423635"/>
      </dsp:txXfrm>
    </dsp:sp>
    <dsp:sp modelId="{3690D2D1-7410-43B1-989F-BEE0EC2FB177}">
      <dsp:nvSpPr>
        <dsp:cNvPr id="0" name=""/>
        <dsp:cNvSpPr/>
      </dsp:nvSpPr>
      <dsp:spPr>
        <a:xfrm>
          <a:off x="3356885" y="2206159"/>
          <a:ext cx="2454647" cy="1270907"/>
        </a:xfrm>
        <a:prstGeom prst="rect">
          <a:avLst/>
        </a:prstGeom>
        <a:solidFill>
          <a:schemeClr val="accent5">
            <a:hueOff val="6718553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179339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Вредное</a:t>
          </a:r>
          <a:endParaRPr lang="ru-RU" sz="3900" kern="1200" dirty="0"/>
        </a:p>
      </dsp:txBody>
      <dsp:txXfrm>
        <a:off x="3356885" y="2206159"/>
        <a:ext cx="2454647" cy="1270907"/>
      </dsp:txXfrm>
    </dsp:sp>
    <dsp:sp modelId="{92C679B4-769C-4F49-ABB3-0A1572A02ECB}">
      <dsp:nvSpPr>
        <dsp:cNvPr id="0" name=""/>
        <dsp:cNvSpPr/>
      </dsp:nvSpPr>
      <dsp:spPr>
        <a:xfrm>
          <a:off x="3847814" y="3194643"/>
          <a:ext cx="2209182" cy="4236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6718553"/>
              <a:satOff val="9479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Силу трения уменьшают</a:t>
          </a:r>
          <a:endParaRPr lang="ru-RU" sz="1300" kern="1200" dirty="0"/>
        </a:p>
      </dsp:txBody>
      <dsp:txXfrm>
        <a:off x="3847814" y="3194643"/>
        <a:ext cx="2209182" cy="423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96C5064-06CF-4628-98E1-013AECA20A9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57F946-90E5-495A-A869-49B71F18F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6C5064-06CF-4628-98E1-013AECA20A9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57F946-90E5-495A-A869-49B71F18F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6C5064-06CF-4628-98E1-013AECA20A9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57F946-90E5-495A-A869-49B71F18F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5064-06CF-4628-98E1-013AECA20A9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F946-90E5-495A-A869-49B71F18F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5064-06CF-4628-98E1-013AECA20A9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F946-90E5-495A-A869-49B71F18F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5064-06CF-4628-98E1-013AECA20A9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F946-90E5-495A-A869-49B71F18F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5064-06CF-4628-98E1-013AECA20A9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F946-90E5-495A-A869-49B71F18F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5064-06CF-4628-98E1-013AECA20A9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F946-90E5-495A-A869-49B71F18F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5064-06CF-4628-98E1-013AECA20A9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F946-90E5-495A-A869-49B71F18F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5064-06CF-4628-98E1-013AECA20A9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F946-90E5-495A-A869-49B71F18F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5064-06CF-4628-98E1-013AECA20A9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F946-90E5-495A-A869-49B71F18F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6C5064-06CF-4628-98E1-013AECA20A9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57F946-90E5-495A-A869-49B71F18FA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5064-06CF-4628-98E1-013AECA20A9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57F946-90E5-495A-A869-49B71F18FA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5064-06CF-4628-98E1-013AECA20A9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F946-90E5-495A-A869-49B71F18F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5064-06CF-4628-98E1-013AECA20A9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F946-90E5-495A-A869-49B71F18F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6C5064-06CF-4628-98E1-013AECA20A9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57F946-90E5-495A-A869-49B71F18FA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6C5064-06CF-4628-98E1-013AECA20A9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57F946-90E5-495A-A869-49B71F18FA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6C5064-06CF-4628-98E1-013AECA20A9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57F946-90E5-495A-A869-49B71F18F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6C5064-06CF-4628-98E1-013AECA20A9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57F946-90E5-495A-A869-49B71F18FA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6C5064-06CF-4628-98E1-013AECA20A9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57F946-90E5-495A-A869-49B71F18F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96C5064-06CF-4628-98E1-013AECA20A9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57F946-90E5-495A-A869-49B71F18F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96C5064-06CF-4628-98E1-013AECA20A9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57F946-90E5-495A-A869-49B71F18FA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96C5064-06CF-4628-98E1-013AECA20A9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657F946-90E5-495A-A869-49B71F18F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6C5064-06CF-4628-98E1-013AECA20A94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57F946-90E5-495A-A869-49B71F18FA2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988840"/>
            <a:ext cx="77768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Сила трения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9904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83665"/>
            <a:ext cx="4586081" cy="58477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00FF"/>
                </a:solidFill>
              </a:rPr>
              <a:t>Вредное трение</a:t>
            </a:r>
            <a:endParaRPr lang="ru-RU" sz="3200" b="1" dirty="0">
              <a:solidFill>
                <a:srgbClr val="9900FF"/>
              </a:solidFill>
            </a:endParaRPr>
          </a:p>
        </p:txBody>
      </p:sp>
      <p:pic>
        <p:nvPicPr>
          <p:cNvPr id="5122" name="Picture 2" descr="C:\Users\Лёлик\Desktop\для презентаций\0029-016-Esli-trenie-polezno-ego-usilivajut-esli-vredno-umenshaj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" y="2907775"/>
            <a:ext cx="1617334" cy="18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Лёлик\Desktop\для презентаций\honda-accord-2011-001986e-1280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3751119"/>
            <a:ext cx="3515330" cy="313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Лёлик\Desktop\для презентаций\0_53188_917aa084_XL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79148"/>
            <a:ext cx="2771801" cy="207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Лёлик\Desktop\для презентаций\0011-008-Trenie-i-tekhnika-Raketam-samoletam-avtomobiljam-dvizhuschimsja-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4777012"/>
            <a:ext cx="2808312" cy="21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Лёлик\Desktop\для презентаций\800px-Motor_oil_refill_with_funne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39158"/>
            <a:ext cx="2484277" cy="18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6009" y="678950"/>
            <a:ext cx="89994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Трение тормозит движение; на преодоление трения всех видов расходуется громадное количество ценного топлива. Трение вызывает износ трущихся </a:t>
            </a:r>
            <a:r>
              <a:rPr lang="ru-RU" sz="2000" dirty="0" smtClean="0"/>
              <a:t>поверхностей. Для уменьшения трения используют смазку. В движущихся частях машин используют подшипники, в которых трение скольжения заменяется трением качения. Рыбы и птицы имеют обтекаемую форму тела, что также уменьшает трение. Поэтому автомобилям, самолетам и ракетам придают обтекаемую форму.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60501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8830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718830"/>
            <a:ext cx="7380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Увеличение силы сопротивления движению при  росте скорости приводит к установившемуся равномерному движению тела при падении с большой высоты в жидкости или газе (например, в атмосфере).  Так парашютист до раскрытия парашюта  может приобрести скорость всего лишь до   50 м/с, а  капли дождя, в зависимости от их размеров, достигают скоростей от 2 до 7 м/с.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551837"/>
            <a:ext cx="69404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Самый низкий коэффициент  трения для твёрдого тела (0,02) имеет  известный вам </a:t>
            </a:r>
            <a:r>
              <a:rPr lang="ru-RU" dirty="0" err="1"/>
              <a:t>тефлон</a:t>
            </a:r>
            <a:r>
              <a:rPr lang="ru-RU" dirty="0" smtClean="0"/>
              <a:t>. </a:t>
            </a:r>
            <a:r>
              <a:rPr lang="ru-RU" dirty="0"/>
              <a:t>У каждого  современного человека есть на кухне  кастрюли и сковородки с антипригарным  тефлоновым покрытием.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375014"/>
            <a:ext cx="2070348" cy="158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96657" y="4525742"/>
            <a:ext cx="6534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Гидрокостюмы, которые специально разрабатываются  для подводной охоты и </a:t>
            </a:r>
            <a:r>
              <a:rPr lang="ru-RU" dirty="0" err="1"/>
              <a:t>фридайвинга</a:t>
            </a:r>
            <a:r>
              <a:rPr lang="ru-RU" dirty="0"/>
              <a:t>,  выпускаются   со  </a:t>
            </a:r>
            <a:r>
              <a:rPr lang="ru-RU" dirty="0" err="1"/>
              <a:t>сверхгладким</a:t>
            </a:r>
            <a:r>
              <a:rPr lang="ru-RU" dirty="0"/>
              <a:t> покрытием с внешней стороны для уменьшения потерь на трение при скольжении в воде.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96657" y="134055"/>
            <a:ext cx="3087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</a:rPr>
              <a:t>Это интересно!</a:t>
            </a:r>
            <a:endParaRPr lang="ru-RU" sz="3200" dirty="0">
              <a:solidFill>
                <a:schemeClr val="accent6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52166"/>
            <a:ext cx="1742306" cy="274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20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234" y="1412776"/>
            <a:ext cx="89289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Какая сила не позволяет сдвинуть с места тяжелый шкаф?</a:t>
            </a:r>
          </a:p>
          <a:p>
            <a:r>
              <a:rPr lang="ru-RU" dirty="0" smtClean="0"/>
              <a:t>А</a:t>
            </a:r>
            <a:r>
              <a:rPr lang="ru-RU" dirty="0"/>
              <a:t>. Силы трения скольжения. Б. Сила трения покоя. В. Сила тяжести.</a:t>
            </a:r>
          </a:p>
          <a:p>
            <a:endParaRPr lang="ru-RU" dirty="0"/>
          </a:p>
          <a:p>
            <a:r>
              <a:rPr lang="ru-RU" dirty="0"/>
              <a:t>2. Парашютист, масса которого 70 кг, равномерно опускается. Чему равна сила сопротивления воздуха?</a:t>
            </a:r>
          </a:p>
          <a:p>
            <a:r>
              <a:rPr lang="ru-RU" dirty="0" smtClean="0"/>
              <a:t>А</a:t>
            </a:r>
            <a:r>
              <a:rPr lang="ru-RU" dirty="0"/>
              <a:t>. 700 Н. Б. 0 Н. В. 70 Н.</a:t>
            </a:r>
          </a:p>
          <a:p>
            <a:endParaRPr lang="ru-RU" dirty="0"/>
          </a:p>
          <a:p>
            <a:r>
              <a:rPr lang="ru-RU" dirty="0"/>
              <a:t>3. При смазке трущихся поверхностей сила трения …</a:t>
            </a:r>
          </a:p>
          <a:p>
            <a:r>
              <a:rPr lang="ru-RU" dirty="0" smtClean="0"/>
              <a:t>А</a:t>
            </a:r>
            <a:r>
              <a:rPr lang="ru-RU" dirty="0"/>
              <a:t>. не изменяется. Б. увеличивается. В. уменьшается.</a:t>
            </a:r>
          </a:p>
          <a:p>
            <a:endParaRPr lang="ru-RU" dirty="0"/>
          </a:p>
          <a:p>
            <a:r>
              <a:rPr lang="ru-RU" dirty="0"/>
              <a:t>4. Как направлена сила трения, когда брусок движется по столу вправо?</a:t>
            </a:r>
          </a:p>
          <a:p>
            <a:r>
              <a:rPr lang="ru-RU" dirty="0" smtClean="0"/>
              <a:t>А</a:t>
            </a:r>
            <a:r>
              <a:rPr lang="ru-RU" dirty="0"/>
              <a:t>. Вправо. Б. Влево. В. Вертикально вниз.</a:t>
            </a:r>
          </a:p>
          <a:p>
            <a:endParaRPr lang="ru-RU" dirty="0"/>
          </a:p>
          <a:p>
            <a:r>
              <a:rPr lang="ru-RU" dirty="0"/>
              <a:t>5. В гололед тротуары посыпают песком. При этом трение подошв обуви о лед …</a:t>
            </a:r>
          </a:p>
          <a:p>
            <a:r>
              <a:rPr lang="ru-RU" dirty="0" smtClean="0"/>
              <a:t>А</a:t>
            </a:r>
            <a:r>
              <a:rPr lang="ru-RU" dirty="0"/>
              <a:t>. не изменяется. Б. уменьшается. В. увеличивается.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03817" y="185545"/>
            <a:ext cx="2959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Задания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35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6566" y="476672"/>
            <a:ext cx="73774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Объясните следующие поговорки: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sz="2400" b="1" dirty="0" smtClean="0"/>
              <a:t>не </a:t>
            </a:r>
            <a:r>
              <a:rPr lang="ru-RU" sz="2400" b="1" dirty="0"/>
              <a:t>подмажешь, не поедешь;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sz="2400" b="1" dirty="0"/>
              <a:t>пошло дело как по маслу;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sz="2400" b="1" dirty="0"/>
              <a:t>угря в руках не удержишь;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sz="2400" b="1" dirty="0"/>
              <a:t>что кругло – легко катится;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sz="2400" b="1" dirty="0"/>
              <a:t>лыжи скользят по погоде;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sz="2400" b="1" dirty="0"/>
              <a:t>из навощенной нити сеть не сплетешь;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sz="2400" b="1" dirty="0"/>
              <a:t>колодезная веревка сруб перетирает;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sz="2400" b="1" dirty="0"/>
              <a:t>ржавый плуг только на пахоте очищается;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sz="2400" b="1" dirty="0" smtClean="0"/>
              <a:t>нет </a:t>
            </a:r>
            <a:r>
              <a:rPr lang="ru-RU" sz="2400" b="1" dirty="0"/>
              <a:t>такого человека, который бы хоть раз не поскользнулся на льду.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9549"/>
            <a:ext cx="4680520" cy="197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80728"/>
            <a:ext cx="1866686" cy="173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096" y="4631656"/>
            <a:ext cx="3003782" cy="214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585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980726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Домашнее задание:</a:t>
            </a:r>
          </a:p>
          <a:p>
            <a:pPr algn="ctr"/>
            <a:r>
              <a:rPr lang="ru-RU" sz="4000" dirty="0" smtClean="0">
                <a:latin typeface="Arial Black" panose="020B0A04020102020204" pitchFamily="34" charset="0"/>
              </a:rPr>
              <a:t>§§ 30-32</a:t>
            </a:r>
            <a:endParaRPr lang="ru-RU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305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69" y="332656"/>
            <a:ext cx="91189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Сила трения – это сила, возникающая при </a:t>
            </a:r>
          </a:p>
          <a:p>
            <a:r>
              <a:rPr lang="ru-RU" sz="3200" dirty="0" smtClean="0"/>
              <a:t>движении одного тела по поверхности </a:t>
            </a:r>
            <a:endParaRPr lang="ru-RU" sz="3200" dirty="0" smtClean="0"/>
          </a:p>
          <a:p>
            <a:r>
              <a:rPr lang="ru-RU" sz="3200" dirty="0" smtClean="0"/>
              <a:t>другого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2270" y="2834401"/>
            <a:ext cx="14445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r>
              <a:rPr lang="ru-RU" sz="7200" b="1" baseline="-25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74" y="2348880"/>
            <a:ext cx="6248400" cy="3019425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637909" y="2996952"/>
            <a:ext cx="500974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338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7626" y="404664"/>
            <a:ext cx="67120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Сила трения всегда направлена </a:t>
            </a:r>
          </a:p>
          <a:p>
            <a:pPr algn="ctr"/>
            <a:r>
              <a:rPr lang="ru-RU" sz="3200" b="1" dirty="0" smtClean="0"/>
              <a:t>противоположно движению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02" y="3588344"/>
            <a:ext cx="4045424" cy="33077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02" y="1591008"/>
            <a:ext cx="4045424" cy="20227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322" y="2492896"/>
            <a:ext cx="5123678" cy="379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20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for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7262890" cy="484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64" y="1124744"/>
            <a:ext cx="7349911" cy="140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33265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Существует несколько видов трения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708920"/>
            <a:ext cx="87211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Сухое трение </a:t>
            </a:r>
            <a:r>
              <a:rPr lang="ru-RU" dirty="0"/>
              <a:t>возникает при движении  твердых соприкасающихся тел относительно друг друга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 smtClean="0">
                <a:solidFill>
                  <a:srgbClr val="FF0000"/>
                </a:solidFill>
              </a:rPr>
              <a:t>Трение скольжения </a:t>
            </a:r>
            <a:r>
              <a:rPr lang="ru-RU" dirty="0" smtClean="0"/>
              <a:t>возникает при скольжении одного тела по поверхности другого.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Трение качения </a:t>
            </a:r>
            <a:r>
              <a:rPr lang="ru-RU" dirty="0" smtClean="0"/>
              <a:t>возникает, когда одно тело катится по поверхности другого.</a:t>
            </a:r>
          </a:p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Вязкое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(иначе </a:t>
            </a:r>
            <a:r>
              <a:rPr lang="ru-RU" b="1" dirty="0">
                <a:solidFill>
                  <a:srgbClr val="FF0000"/>
                </a:solidFill>
              </a:rPr>
              <a:t>жидкое</a:t>
            </a:r>
            <a:r>
              <a:rPr lang="ru-RU" dirty="0"/>
              <a:t>) трение возникает при движении твёрдых тел в жидкой или газообразной среде, или когда жидкость или газ текут мимо неподвижных твёрдых тел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 smtClean="0">
                <a:solidFill>
                  <a:srgbClr val="FF0000"/>
                </a:solidFill>
              </a:rPr>
              <a:t>Трение </a:t>
            </a:r>
            <a:r>
              <a:rPr lang="ru-RU" b="1" dirty="0">
                <a:solidFill>
                  <a:srgbClr val="FF0000"/>
                </a:solidFill>
              </a:rPr>
              <a:t>покоя </a:t>
            </a:r>
            <a:r>
              <a:rPr lang="ru-RU" dirty="0"/>
              <a:t>возникает, когда к телу прикладывают силу, пытающуюся сдвинуть это тело.</a:t>
            </a:r>
          </a:p>
        </p:txBody>
      </p:sp>
    </p:spTree>
    <p:extLst>
      <p:ext uri="{BB962C8B-B14F-4D97-AF65-F5344CB8AC3E}">
        <p14:creationId xmlns:p14="http://schemas.microsoft.com/office/powerpoint/2010/main" val="2137220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</a:rPr>
              <a:t>Причинами</a:t>
            </a:r>
            <a:r>
              <a:rPr lang="ru-RU" sz="2800" dirty="0">
                <a:solidFill>
                  <a:srgbClr val="7030A0"/>
                </a:solidFill>
              </a:rPr>
              <a:t> возникновения силы трения являются: неровность соприкасающихся поверхностей и взаимное притяжение молекул соприкасающихся тел.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88840"/>
            <a:ext cx="8712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Сила трения зависит от: </a:t>
            </a:r>
          </a:p>
          <a:p>
            <a:pPr lvl="0"/>
            <a:r>
              <a:rPr lang="ru-RU" sz="2800" dirty="0" smtClean="0"/>
              <a:t>- силы </a:t>
            </a:r>
            <a:r>
              <a:rPr lang="ru-RU" sz="2800" dirty="0"/>
              <a:t>тяжести, действующей на движущееся тело</a:t>
            </a:r>
            <a:r>
              <a:rPr lang="ru-RU" sz="2800" dirty="0" smtClean="0"/>
              <a:t>;</a:t>
            </a:r>
          </a:p>
          <a:p>
            <a:pPr lvl="0"/>
            <a:r>
              <a:rPr lang="ru-RU" sz="2800" dirty="0" smtClean="0"/>
              <a:t>- качества </a:t>
            </a:r>
            <a:r>
              <a:rPr lang="ru-RU" sz="2800" dirty="0"/>
              <a:t>поверхности;</a:t>
            </a:r>
          </a:p>
          <a:p>
            <a:pPr lvl="0"/>
            <a:r>
              <a:rPr lang="ru-RU" sz="2800" dirty="0" smtClean="0"/>
              <a:t>- площади </a:t>
            </a:r>
            <a:r>
              <a:rPr lang="ru-RU" sz="2800" dirty="0"/>
              <a:t>трущихся поверхностей;</a:t>
            </a:r>
          </a:p>
          <a:p>
            <a:pPr lvl="0"/>
            <a:r>
              <a:rPr lang="ru-RU" sz="2800" dirty="0" smtClean="0"/>
              <a:t>- вида трения.</a:t>
            </a:r>
            <a:endParaRPr lang="ru-RU" sz="2800" dirty="0"/>
          </a:p>
          <a:p>
            <a:endParaRPr lang="ru-RU" sz="2800" dirty="0" smtClean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653136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Соприкасающиеся  поверхности  тел никогда не являются идеально плоскими и  имеют  неровности.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05064"/>
            <a:ext cx="2520280" cy="159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804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56292"/>
            <a:ext cx="6184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BC1414"/>
                </a:solidFill>
              </a:rPr>
              <a:t>Как измерить силу трения?</a:t>
            </a:r>
            <a:endParaRPr lang="ru-RU" sz="3200" b="1" dirty="0">
              <a:solidFill>
                <a:srgbClr val="BC141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93985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Это можно сделать при помощи динамометра. </a:t>
            </a:r>
          </a:p>
          <a:p>
            <a:r>
              <a:rPr lang="ru-RU" sz="2800" dirty="0" smtClean="0"/>
              <a:t>При </a:t>
            </a:r>
            <a:r>
              <a:rPr lang="ru-RU" sz="2800" dirty="0"/>
              <a:t>равномерном движении тела динамометр показывает силу тяги, равную силе трения.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64" y="3128162"/>
            <a:ext cx="7200800" cy="165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3264" y="4797152"/>
            <a:ext cx="7465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Е</a:t>
            </a:r>
            <a:r>
              <a:rPr lang="ru-RU" sz="2800" dirty="0" smtClean="0"/>
              <a:t>диница измерения силы трения в СИ – 1 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25571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08891"/>
            <a:ext cx="69637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/>
                </a:solidFill>
              </a:rPr>
              <a:t>Трение имеет большое значение </a:t>
            </a:r>
          </a:p>
          <a:p>
            <a:pPr algn="ctr"/>
            <a:r>
              <a:rPr lang="ru-RU" sz="3200" b="1" dirty="0" smtClean="0">
                <a:solidFill>
                  <a:schemeClr val="accent6"/>
                </a:solidFill>
              </a:rPr>
              <a:t>в природе и технике.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87552167"/>
              </p:ext>
            </p:extLst>
          </p:nvPr>
        </p:nvGraphicFramePr>
        <p:xfrm>
          <a:off x="1331640" y="1340768"/>
          <a:ext cx="612068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8004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Лёлик\Desktop\для презентаций\Michelin Energy Sa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99155"/>
            <a:ext cx="2232248" cy="335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Лёлик\Desktop\для презентаций\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653136"/>
            <a:ext cx="2520281" cy="219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Лёлик\Desktop\для презентаций\0011-022-Trenie-v-tekhnik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4653136"/>
            <a:ext cx="2447925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Лёлик\Desktop\для презентаций\0017-009-Sila-trenija-v-priro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501009"/>
            <a:ext cx="2025883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83665"/>
            <a:ext cx="4586081" cy="58477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00FF"/>
                </a:solidFill>
              </a:rPr>
              <a:t>Полезное трение</a:t>
            </a:r>
            <a:endParaRPr lang="ru-RU" sz="3200" b="1" dirty="0">
              <a:solidFill>
                <a:srgbClr val="99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625310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09975"/>
            <a:ext cx="878497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Трение помогает человеку и животным ходить по земле.</a:t>
            </a:r>
          </a:p>
          <a:p>
            <a:pPr algn="just"/>
            <a:r>
              <a:rPr lang="ru-RU" sz="2000" dirty="0" smtClean="0"/>
              <a:t>Если </a:t>
            </a:r>
            <a:r>
              <a:rPr lang="ru-RU" sz="2000" dirty="0"/>
              <a:t>бы между телам не было трения, мы ничего не смогли бы взять и руки. Подошвы кроссовок делают из рифленой резины, чтобы увеличить их трение о землю. Трение используется во многих механизмах. </a:t>
            </a:r>
            <a:r>
              <a:rPr lang="ru-RU" sz="2000" dirty="0" smtClean="0"/>
              <a:t>На </a:t>
            </a:r>
            <a:r>
              <a:rPr lang="ru-RU" sz="2000" dirty="0"/>
              <a:t>поверхность шины наноситься своего рода «узор». Он улучшает сцепление резины с дорогой</a:t>
            </a:r>
            <a:r>
              <a:rPr lang="ru-RU" sz="2000" dirty="0" smtClean="0"/>
              <a:t>.</a:t>
            </a:r>
            <a:r>
              <a:rPr lang="ru-RU" sz="2000" dirty="0"/>
              <a:t> Для увеличения трения в гололед тротуары посыпают песком</a:t>
            </a:r>
          </a:p>
          <a:p>
            <a:endParaRPr lang="ru-RU" dirty="0"/>
          </a:p>
        </p:txBody>
      </p:sp>
      <p:pic>
        <p:nvPicPr>
          <p:cNvPr id="10" name="Picture 3" descr="C:\Users\Лёлик\Desktop\для презентаций\1235551541_vol8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3028658"/>
            <a:ext cx="1728192" cy="160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2882866"/>
            <a:ext cx="2664296" cy="174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936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146</TotalTime>
  <Words>686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Открытая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 трения</dc:title>
  <dc:creator>Ирина</dc:creator>
  <cp:lastModifiedBy>ооо</cp:lastModifiedBy>
  <cp:revision>17</cp:revision>
  <dcterms:created xsi:type="dcterms:W3CDTF">2012-01-01T19:18:42Z</dcterms:created>
  <dcterms:modified xsi:type="dcterms:W3CDTF">2014-01-21T16:53:13Z</dcterms:modified>
</cp:coreProperties>
</file>