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7" r:id="rId3"/>
    <p:sldId id="259" r:id="rId4"/>
    <p:sldId id="262" r:id="rId5"/>
    <p:sldId id="282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84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5" r:id="rId23"/>
    <p:sldId id="257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9900"/>
    <a:srgbClr val="190369"/>
    <a:srgbClr val="2D02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8" autoAdjust="0"/>
    <p:restoredTop sz="94576" autoAdjust="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9694E-69BA-45CD-B452-5B84BE56A7AD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0A4B0-97B6-4029-A342-2016B5C5F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0A4B0-97B6-4029-A342-2016B5C5FFC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32E15-83E2-4265-86CD-8F08BD983DDC}" type="datetimeFigureOut">
              <a:rPr lang="ru-RU"/>
              <a:pPr>
                <a:defRPr/>
              </a:pPr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7813-86B9-4295-9389-F31250966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885F3-DABE-4574-8590-BF49059958FA}" type="datetimeFigureOut">
              <a:rPr lang="ru-RU"/>
              <a:pPr>
                <a:defRPr/>
              </a:pPr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C532C-D991-4AF0-9E63-F7E616D4A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33FBC-A3F8-4767-B6CC-2CAF61944B1B}" type="datetimeFigureOut">
              <a:rPr lang="ru-RU"/>
              <a:pPr>
                <a:defRPr/>
              </a:pPr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F0CCF-7DFE-489A-9DAD-D2A1DF26A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12302-9B88-4BCB-8565-749135086EB6}" type="datetimeFigureOut">
              <a:rPr lang="ru-RU"/>
              <a:pPr>
                <a:defRPr/>
              </a:pPr>
              <a:t>25.10.2011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0AD3E-2164-4278-A6A6-D338DF8FF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4390C-3A00-488A-9C32-015FDF4C7238}" type="datetimeFigureOut">
              <a:rPr lang="ru-RU"/>
              <a:pPr>
                <a:defRPr/>
              </a:pPr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3FB14-02F7-4D17-A541-76F995C53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095E1-B84A-4235-A16C-4F507B54D754}" type="datetimeFigureOut">
              <a:rPr lang="ru-RU"/>
              <a:pPr>
                <a:defRPr/>
              </a:pPr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90EE1-9E2B-4C3C-85E0-490BAA507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F9D9E-BDCB-4C23-B7E9-F79D03B2BDD3}" type="datetimeFigureOut">
              <a:rPr lang="ru-RU"/>
              <a:pPr>
                <a:defRPr/>
              </a:pPr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09137-64AE-477D-87DB-3A20551B8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75552-F7F6-4F38-A963-C2AD85D0D703}" type="datetimeFigureOut">
              <a:rPr lang="ru-RU"/>
              <a:pPr>
                <a:defRPr/>
              </a:pPr>
              <a:t>25.10.2011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DFB80-841A-4D1E-9F53-D6757DE6B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A0DA4-59CC-4EE2-A2F7-C07B450350A7}" type="datetimeFigureOut">
              <a:rPr lang="ru-RU"/>
              <a:pPr>
                <a:defRPr/>
              </a:pPr>
              <a:t>25.10.2011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A3D20-EC07-404E-A882-44A77E299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FC2FD-759B-49BB-9C57-4D220E2623AC}" type="datetimeFigureOut">
              <a:rPr lang="ru-RU"/>
              <a:pPr>
                <a:defRPr/>
              </a:pPr>
              <a:t>25.10.2011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05EC6-28E4-4372-8C08-32C99663F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32340-4E08-4F51-8531-8682E8DAEA33}" type="datetimeFigureOut">
              <a:rPr lang="ru-RU"/>
              <a:pPr>
                <a:defRPr/>
              </a:pPr>
              <a:t>25.10.2011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C69F9-C40D-46C8-9FB3-BCF5AA3FF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4523F-E32E-450A-A3C9-C78EC99EFBFE}" type="datetimeFigureOut">
              <a:rPr lang="ru-RU"/>
              <a:pPr>
                <a:defRPr/>
              </a:pPr>
              <a:t>25.10.2011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6A107-3719-4E02-9EE9-A49C33A13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E14B1-9DFF-483B-B339-5466C80A2676}" type="datetimeFigureOut">
              <a:rPr lang="ru-RU"/>
              <a:pPr>
                <a:defRPr/>
              </a:pPr>
              <a:t>25.10.2011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AD134-869C-40CF-BD3C-4E40D085A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18B2DE-BF77-41C7-91CB-A8B75AD7010C}" type="datetimeFigureOut">
              <a:rPr lang="ru-RU"/>
              <a:pPr>
                <a:defRPr/>
              </a:pPr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00CF34-CB90-40EC-A6E6-92D23233B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390301">
            <a:off x="3411538" y="3656013"/>
            <a:ext cx="3744912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6" descr="Image71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214688"/>
            <a:ext cx="42862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Сила трения скольжения</a:t>
            </a:r>
          </a:p>
        </p:txBody>
      </p:sp>
      <p:pic>
        <p:nvPicPr>
          <p:cNvPr id="35843" name="Picture 4" descr="Image719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500174"/>
            <a:ext cx="4445000" cy="3214688"/>
          </a:xfrm>
        </p:spPr>
      </p:pic>
      <p:sp>
        <p:nvSpPr>
          <p:cNvPr id="7" name="Скругленный прямоугольник 6"/>
          <p:cNvSpPr/>
          <p:nvPr/>
        </p:nvSpPr>
        <p:spPr>
          <a:xfrm>
            <a:off x="0" y="0"/>
            <a:ext cx="9144000" cy="6500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5400" b="1" u="sng" dirty="0" smtClean="0">
                <a:solidFill>
                  <a:srgbClr val="C00000"/>
                </a:solidFill>
              </a:rPr>
              <a:t>Сила трения скольжения </a:t>
            </a:r>
            <a:r>
              <a:rPr lang="ru-RU" sz="5400" b="1" dirty="0" smtClean="0">
                <a:solidFill>
                  <a:srgbClr val="C00000"/>
                </a:solidFill>
              </a:rPr>
              <a:t>– это сопротивления при скольжении одного тела по поверхности другого.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5845" name="TextBox 9"/>
          <p:cNvSpPr txBox="1">
            <a:spLocks noChangeArrowheads="1"/>
          </p:cNvSpPr>
          <p:nvPr/>
        </p:nvSpPr>
        <p:spPr bwMode="auto">
          <a:xfrm>
            <a:off x="428625" y="1500188"/>
            <a:ext cx="82153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 descr="Image7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857250"/>
            <a:ext cx="33099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4" descr="Image719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42938" y="857250"/>
            <a:ext cx="3311525" cy="2665413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0"/>
            <a:ext cx="9144000" cy="6357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1785926"/>
            <a:ext cx="7850418" cy="304698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Трение качения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это сила </a:t>
            </a:r>
          </a:p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сопротивления при </a:t>
            </a:r>
          </a:p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качении одного тела по </a:t>
            </a:r>
          </a:p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поверхности другого.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190369"/>
                </a:solidFill>
              </a:rPr>
              <a:t>Виды силы трения</a:t>
            </a:r>
          </a:p>
        </p:txBody>
      </p:sp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285750" y="1500188"/>
            <a:ext cx="2773363" cy="1208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/>
              <a:t>Трение </a:t>
            </a:r>
          </a:p>
          <a:p>
            <a:pPr algn="ctr"/>
            <a:r>
              <a:rPr lang="ru-RU" sz="3200"/>
              <a:t>покоя</a:t>
            </a:r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3276600" y="1500188"/>
            <a:ext cx="2590800" cy="1208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/>
              <a:t>Трение  </a:t>
            </a:r>
          </a:p>
          <a:p>
            <a:pPr algn="ctr"/>
            <a:r>
              <a:rPr lang="ru-RU" sz="3200"/>
              <a:t>скольжения</a:t>
            </a:r>
          </a:p>
        </p:txBody>
      </p:sp>
      <p:sp>
        <p:nvSpPr>
          <p:cNvPr id="36868" name="Rectangle 8"/>
          <p:cNvSpPr>
            <a:spLocks noChangeArrowheads="1"/>
          </p:cNvSpPr>
          <p:nvPr/>
        </p:nvSpPr>
        <p:spPr bwMode="auto">
          <a:xfrm>
            <a:off x="6084888" y="1500188"/>
            <a:ext cx="2590800" cy="1208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/>
              <a:t>Трение </a:t>
            </a:r>
          </a:p>
          <a:p>
            <a:pPr algn="ctr"/>
            <a:r>
              <a:rPr lang="ru-RU" sz="3200"/>
              <a:t>качения</a:t>
            </a:r>
          </a:p>
        </p:txBody>
      </p:sp>
      <p:pic>
        <p:nvPicPr>
          <p:cNvPr id="20493" name="Picture 19" descr="4BC5503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t="24384" r="61253" b="53340"/>
          <a:stretch>
            <a:fillRect/>
          </a:stretch>
        </p:blipFill>
        <p:spPr>
          <a:xfrm>
            <a:off x="3419475" y="2954338"/>
            <a:ext cx="2447925" cy="979487"/>
          </a:xfrm>
        </p:spPr>
      </p:pic>
      <p:pic>
        <p:nvPicPr>
          <p:cNvPr id="20491" name="Picture 17"/>
          <p:cNvPicPr>
            <a:picLocks noChangeAspect="1" noChangeArrowheads="1"/>
          </p:cNvPicPr>
          <p:nvPr/>
        </p:nvPicPr>
        <p:blipFill>
          <a:blip r:embed="rId3"/>
          <a:srcRect l="2631" r="2631"/>
          <a:stretch>
            <a:fillRect/>
          </a:stretch>
        </p:blipFill>
        <p:spPr bwMode="auto">
          <a:xfrm>
            <a:off x="2987675" y="5072063"/>
            <a:ext cx="2808288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22" descr="4BC55034"/>
          <p:cNvPicPr>
            <a:picLocks noChangeAspect="1" noChangeArrowheads="1"/>
          </p:cNvPicPr>
          <p:nvPr/>
        </p:nvPicPr>
        <p:blipFill>
          <a:blip r:embed="rId2"/>
          <a:srcRect l="37695" t="22861" r="35339" b="53340"/>
          <a:stretch>
            <a:fillRect/>
          </a:stretch>
        </p:blipFill>
        <p:spPr bwMode="auto">
          <a:xfrm>
            <a:off x="6227763" y="2852738"/>
            <a:ext cx="20288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6"/>
          <p:cNvPicPr>
            <a:picLocks noChangeAspect="1" noChangeArrowheads="1"/>
          </p:cNvPicPr>
          <p:nvPr/>
        </p:nvPicPr>
        <p:blipFill>
          <a:blip r:embed="rId4"/>
          <a:srcRect l="6589"/>
          <a:stretch>
            <a:fillRect/>
          </a:stretch>
        </p:blipFill>
        <p:spPr bwMode="auto">
          <a:xfrm>
            <a:off x="6084888" y="5084763"/>
            <a:ext cx="2789237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21" descr="4BC55034"/>
          <p:cNvPicPr>
            <a:picLocks noChangeAspect="1" noChangeArrowheads="1"/>
          </p:cNvPicPr>
          <p:nvPr/>
        </p:nvPicPr>
        <p:blipFill>
          <a:blip r:embed="rId2"/>
          <a:srcRect l="61253" t="24384" b="53340"/>
          <a:stretch>
            <a:fillRect/>
          </a:stretch>
        </p:blipFill>
        <p:spPr bwMode="auto">
          <a:xfrm>
            <a:off x="539750" y="3213100"/>
            <a:ext cx="2376488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5"/>
          <p:cNvPicPr>
            <a:picLocks noChangeAspect="1" noChangeArrowheads="1"/>
          </p:cNvPicPr>
          <p:nvPr/>
        </p:nvPicPr>
        <p:blipFill>
          <a:blip r:embed="rId5"/>
          <a:srcRect l="14441"/>
          <a:stretch>
            <a:fillRect/>
          </a:stretch>
        </p:blipFill>
        <p:spPr bwMode="auto">
          <a:xfrm>
            <a:off x="250825" y="5157788"/>
            <a:ext cx="2579688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трелка вниз 14"/>
          <p:cNvSpPr/>
          <p:nvPr/>
        </p:nvSpPr>
        <p:spPr>
          <a:xfrm>
            <a:off x="6500813" y="928688"/>
            <a:ext cx="357187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500563" y="928688"/>
            <a:ext cx="357187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571750" y="928688"/>
            <a:ext cx="357188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Сравнение силы трения качения и силы трения скольжения</a:t>
            </a:r>
          </a:p>
        </p:txBody>
      </p:sp>
      <p:pic>
        <p:nvPicPr>
          <p:cNvPr id="37890" name="Picture 11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557338"/>
            <a:ext cx="31686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17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36922">
            <a:off x="5659438" y="1206500"/>
            <a:ext cx="1646237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11" descr="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2011363"/>
            <a:ext cx="3095625" cy="2084387"/>
          </a:xfrm>
        </p:spPr>
      </p:pic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611188" y="4221163"/>
            <a:ext cx="77057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u="sng" dirty="0">
                <a:solidFill>
                  <a:srgbClr val="000066"/>
                </a:solidFill>
              </a:rPr>
              <a:t>Вывод:</a:t>
            </a:r>
            <a:r>
              <a:rPr lang="ru-RU" sz="4000" b="1" dirty="0">
                <a:solidFill>
                  <a:srgbClr val="000066"/>
                </a:solidFill>
              </a:rPr>
              <a:t> при равных нагрузках сила трения качения всегда меньше силы трения скольжения.</a:t>
            </a:r>
          </a:p>
        </p:txBody>
      </p:sp>
      <p:pic>
        <p:nvPicPr>
          <p:cNvPr id="10" name="Picture 17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50774">
            <a:off x="1547872" y="1975604"/>
            <a:ext cx="1646237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37347E-6 L 0.19843 0.249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12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31269E-6 L 0.09115 0.1044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olub1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</p:spPr>
      </p:pic>
      <p:pic>
        <p:nvPicPr>
          <p:cNvPr id="4100" name="Picture 4" descr="d3365a70f64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673"/>
          <a:stretch>
            <a:fillRect/>
          </a:stretch>
        </p:blipFill>
        <p:spPr bwMode="auto">
          <a:xfrm>
            <a:off x="1187450" y="2420938"/>
            <a:ext cx="1873250" cy="1709737"/>
          </a:xfrm>
          <a:prstGeom prst="rect">
            <a:avLst/>
          </a:prstGeom>
          <a:noFill/>
        </p:spPr>
      </p:pic>
      <p:pic>
        <p:nvPicPr>
          <p:cNvPr id="4101" name="Picture 5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6804025" y="476250"/>
            <a:ext cx="1871663" cy="1606550"/>
          </a:xfrm>
          <a:prstGeom prst="rect">
            <a:avLst/>
          </a:prstGeom>
          <a:noFill/>
        </p:spPr>
      </p:pic>
      <p:pic>
        <p:nvPicPr>
          <p:cNvPr id="4102" name="Picture 6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816"/>
          <a:stretch>
            <a:fillRect/>
          </a:stretch>
        </p:blipFill>
        <p:spPr bwMode="auto">
          <a:xfrm>
            <a:off x="539750" y="4797425"/>
            <a:ext cx="1800225" cy="1606550"/>
          </a:xfrm>
          <a:prstGeom prst="rect">
            <a:avLst/>
          </a:prstGeom>
          <a:noFill/>
        </p:spPr>
      </p:pic>
      <p:pic>
        <p:nvPicPr>
          <p:cNvPr id="4103" name="Picture 7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816"/>
          <a:stretch>
            <a:fillRect/>
          </a:stretch>
        </p:blipFill>
        <p:spPr bwMode="auto">
          <a:xfrm>
            <a:off x="395288" y="260350"/>
            <a:ext cx="1800225" cy="1606550"/>
          </a:xfrm>
          <a:prstGeom prst="rect">
            <a:avLst/>
          </a:prstGeom>
          <a:noFill/>
        </p:spPr>
      </p:pic>
      <p:pic>
        <p:nvPicPr>
          <p:cNvPr id="4104" name="Picture 8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902"/>
          <a:stretch>
            <a:fillRect/>
          </a:stretch>
        </p:blipFill>
        <p:spPr bwMode="auto">
          <a:xfrm>
            <a:off x="6732588" y="4868863"/>
            <a:ext cx="1798637" cy="1606550"/>
          </a:xfrm>
          <a:prstGeom prst="rect">
            <a:avLst/>
          </a:prstGeom>
          <a:noFill/>
        </p:spPr>
      </p:pic>
      <p:pic>
        <p:nvPicPr>
          <p:cNvPr id="410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нежинки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07181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1 0.04325 L 0.33472 -0.23983 L 0.58681 0.04325 L 0.33472 0.32678 L 0.08281 0.04325 Z " pathEditMode="relative" rAng="0" ptsTypes="FFFFF">
                                      <p:cBhvr>
                                        <p:cTn id="8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2 0.04325 C 0.08282 -0.10985 0.17761 -0.23474 0.29393 -0.23474 C 0.41094 -0.23474 0.50591 -0.10985 0.50591 0.04325 C 0.50573 0.19611 0.4106 0.32123 0.29428 0.32123 C 0.17761 0.32123 0.08282 0.19611 0.08282 0.04325 Z " pathEditMode="relative" rAng="16200000" ptsTypes="fffff">
                                      <p:cBhvr>
                                        <p:cTn id="11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" presetID="26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73 -0.33449 C 0.20486 -0.33449 0.14566 -0.25857 0.14566 -0.16528 C 0.14566 -0.05579 0.21111 -0.01621 0.25069 0.00046 L 0.30278 0.01782 C 0.34219 0.03495 0.40781 0.07685 0.40781 0.20069 C 0.40781 0.28032 0.34861 0.3706 0.27673 0.3706 C 0.20486 0.3706 0.14566 0.28032 0.14566 0.20069 C 0.14566 0.07685 0.21128 0.03495 0.25069 0.01782 L 0.30278 0.00046 C 0.34219 -0.01621 0.40781 -0.05579 0.40781 -0.16528 C 0.40781 -0.25857 0.34861 -0.33449 0.27673 -0.33449 Z " pathEditMode="relative" rAng="5400000" ptsTypes="ffFffffFfff">
                                      <p:cBhvr>
                                        <p:cTn id="14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accent2"/>
                </a:solidFill>
              </a:rPr>
              <a:t>Выясним от чего зависит сила трения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755650" y="908050"/>
            <a:ext cx="18002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1 группа</a:t>
            </a:r>
          </a:p>
        </p:txBody>
      </p:sp>
      <p:sp>
        <p:nvSpPr>
          <p:cNvPr id="38916" name="Rectangle 9"/>
          <p:cNvSpPr>
            <a:spLocks noChangeArrowheads="1"/>
          </p:cNvSpPr>
          <p:nvPr/>
        </p:nvSpPr>
        <p:spPr bwMode="auto">
          <a:xfrm>
            <a:off x="3348038" y="908050"/>
            <a:ext cx="2376487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2 группа</a:t>
            </a:r>
          </a:p>
        </p:txBody>
      </p:sp>
      <p:sp>
        <p:nvSpPr>
          <p:cNvPr id="38917" name="Rectangle 10"/>
          <p:cNvSpPr>
            <a:spLocks noChangeArrowheads="1"/>
          </p:cNvSpPr>
          <p:nvPr/>
        </p:nvSpPr>
        <p:spPr bwMode="auto">
          <a:xfrm>
            <a:off x="6877050" y="908050"/>
            <a:ext cx="1944688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3 группа</a:t>
            </a:r>
          </a:p>
        </p:txBody>
      </p:sp>
      <p:sp>
        <p:nvSpPr>
          <p:cNvPr id="38918" name="Rectangle 11"/>
          <p:cNvSpPr>
            <a:spLocks noChangeArrowheads="1"/>
          </p:cNvSpPr>
          <p:nvPr/>
        </p:nvSpPr>
        <p:spPr bwMode="auto">
          <a:xfrm>
            <a:off x="3348038" y="4149725"/>
            <a:ext cx="24479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4 группа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5288" y="2349500"/>
            <a:ext cx="2376487" cy="2305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Установить зависимость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силы трения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от  площади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поверхности</a:t>
            </a:r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>
            <a:off x="3214678" y="1928802"/>
            <a:ext cx="2592387" cy="20891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Установить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зависимость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силы </a:t>
            </a:r>
            <a:r>
              <a:rPr lang="ru-RU" sz="2000" b="1" dirty="0">
                <a:solidFill>
                  <a:schemeClr val="bg1"/>
                </a:solidFill>
              </a:rPr>
              <a:t>трения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от смазки </a:t>
            </a:r>
          </a:p>
        </p:txBody>
      </p:sp>
      <p:sp>
        <p:nvSpPr>
          <p:cNvPr id="38929" name="AutoShape 17"/>
          <p:cNvSpPr>
            <a:spLocks noChangeArrowheads="1"/>
          </p:cNvSpPr>
          <p:nvPr/>
        </p:nvSpPr>
        <p:spPr bwMode="auto">
          <a:xfrm>
            <a:off x="6516688" y="2565400"/>
            <a:ext cx="2627312" cy="23034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Установить </a:t>
            </a:r>
          </a:p>
          <a:p>
            <a:pPr algn="ctr"/>
            <a:r>
              <a:rPr lang="ru-RU" sz="2000" b="1">
                <a:solidFill>
                  <a:schemeClr val="bg1"/>
                </a:solidFill>
              </a:rPr>
              <a:t>зависимость</a:t>
            </a:r>
          </a:p>
          <a:p>
            <a:pPr algn="ctr"/>
            <a:r>
              <a:rPr lang="ru-RU" sz="2000" b="1">
                <a:solidFill>
                  <a:schemeClr val="bg1"/>
                </a:solidFill>
              </a:rPr>
              <a:t>силы трения </a:t>
            </a:r>
          </a:p>
          <a:p>
            <a:pPr algn="ctr"/>
            <a:r>
              <a:rPr lang="ru-RU" sz="2000" b="1">
                <a:solidFill>
                  <a:schemeClr val="bg1"/>
                </a:solidFill>
              </a:rPr>
              <a:t>от силы, </a:t>
            </a:r>
          </a:p>
          <a:p>
            <a:pPr algn="ctr"/>
            <a:r>
              <a:rPr lang="ru-RU" sz="2000" b="1">
                <a:solidFill>
                  <a:schemeClr val="bg1"/>
                </a:solidFill>
              </a:rPr>
              <a:t>прижимающей</a:t>
            </a:r>
          </a:p>
          <a:p>
            <a:pPr algn="ctr"/>
            <a:r>
              <a:rPr lang="ru-RU" sz="2000" b="1">
                <a:solidFill>
                  <a:schemeClr val="bg1"/>
                </a:solidFill>
              </a:rPr>
              <a:t> к поверхности</a:t>
            </a:r>
          </a:p>
        </p:txBody>
      </p:sp>
      <p:sp>
        <p:nvSpPr>
          <p:cNvPr id="38946" name="AutoShape 34"/>
          <p:cNvSpPr>
            <a:spLocks noChangeArrowheads="1"/>
          </p:cNvSpPr>
          <p:nvPr/>
        </p:nvSpPr>
        <p:spPr bwMode="auto">
          <a:xfrm>
            <a:off x="3132138" y="5373689"/>
            <a:ext cx="2808287" cy="14843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Установить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 силы трения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 от рода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 трущихся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поверхностей</a:t>
            </a:r>
          </a:p>
        </p:txBody>
      </p:sp>
      <p:sp>
        <p:nvSpPr>
          <p:cNvPr id="38924" name="AutoShape 39"/>
          <p:cNvSpPr>
            <a:spLocks noChangeArrowheads="1"/>
          </p:cNvSpPr>
          <p:nvPr/>
        </p:nvSpPr>
        <p:spPr bwMode="auto">
          <a:xfrm>
            <a:off x="1476375" y="1557338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8925" name="AutoShape 40"/>
          <p:cNvSpPr>
            <a:spLocks noChangeArrowheads="1"/>
          </p:cNvSpPr>
          <p:nvPr/>
        </p:nvSpPr>
        <p:spPr bwMode="auto">
          <a:xfrm>
            <a:off x="4427538" y="4724400"/>
            <a:ext cx="215900" cy="720725"/>
          </a:xfrm>
          <a:prstGeom prst="downArrow">
            <a:avLst>
              <a:gd name="adj1" fmla="val 50000"/>
              <a:gd name="adj2" fmla="val 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6" name="AutoShape 41"/>
          <p:cNvSpPr>
            <a:spLocks noChangeArrowheads="1"/>
          </p:cNvSpPr>
          <p:nvPr/>
        </p:nvSpPr>
        <p:spPr bwMode="auto">
          <a:xfrm>
            <a:off x="7740650" y="1484313"/>
            <a:ext cx="215900" cy="1152525"/>
          </a:xfrm>
          <a:prstGeom prst="down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7" name="AutoShape 42"/>
          <p:cNvSpPr>
            <a:spLocks noChangeArrowheads="1"/>
          </p:cNvSpPr>
          <p:nvPr/>
        </p:nvSpPr>
        <p:spPr bwMode="auto">
          <a:xfrm>
            <a:off x="4427538" y="1557338"/>
            <a:ext cx="215900" cy="358775"/>
          </a:xfrm>
          <a:prstGeom prst="downArrow">
            <a:avLst>
              <a:gd name="adj1" fmla="val 50000"/>
              <a:gd name="adj2" fmla="val 415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8928" grpId="0" animBg="1"/>
      <p:bldP spid="38929" grpId="0" animBg="1"/>
      <p:bldP spid="389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WordArt 4"/>
          <p:cNvSpPr>
            <a:spLocks noChangeArrowheads="1" noChangeShapeType="1" noTextEdit="1"/>
          </p:cNvSpPr>
          <p:nvPr/>
        </p:nvSpPr>
        <p:spPr bwMode="auto">
          <a:xfrm>
            <a:off x="1187450" y="333375"/>
            <a:ext cx="6408738" cy="10842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887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сила трения</a:t>
            </a:r>
          </a:p>
        </p:txBody>
      </p:sp>
      <p:sp>
        <p:nvSpPr>
          <p:cNvPr id="39938" name="AutoShape 5"/>
          <p:cNvSpPr>
            <a:spLocks noGrp="1" noChangeArrowheads="1"/>
          </p:cNvSpPr>
          <p:nvPr>
            <p:ph type="body" idx="1"/>
          </p:nvPr>
        </p:nvSpPr>
        <p:spPr>
          <a:xfrm>
            <a:off x="357188" y="1785938"/>
            <a:ext cx="8497887" cy="1658937"/>
          </a:xfrm>
          <a:prstGeom prst="horizontalScroll">
            <a:avLst>
              <a:gd name="adj" fmla="val 22972"/>
            </a:avLst>
          </a:prstGeom>
          <a:gradFill rotWithShape="1">
            <a:gsLst>
              <a:gs pos="0">
                <a:srgbClr val="C6A9E9"/>
              </a:gs>
              <a:gs pos="50000">
                <a:srgbClr val="FFFFFF"/>
              </a:gs>
              <a:gs pos="100000">
                <a:srgbClr val="C6A9E9"/>
              </a:gs>
            </a:gsLst>
            <a:lin ang="5400000" scaled="1"/>
          </a:gradFill>
          <a:ln>
            <a:solidFill>
              <a:srgbClr val="7834CA"/>
            </a:solidFill>
            <a:rou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smtClean="0">
                <a:solidFill>
                  <a:schemeClr val="bg1"/>
                </a:solidFill>
              </a:rPr>
              <a:t>Сила трения не зависит: </a:t>
            </a:r>
            <a:endParaRPr lang="ru-RU" b="1" smtClean="0"/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285750" y="3857625"/>
            <a:ext cx="8424863" cy="2000250"/>
          </a:xfrm>
          <a:prstGeom prst="horizontalScroll">
            <a:avLst>
              <a:gd name="adj" fmla="val 19421"/>
            </a:avLst>
          </a:prstGeom>
          <a:gradFill rotWithShape="1">
            <a:gsLst>
              <a:gs pos="0">
                <a:srgbClr val="C6A9E9"/>
              </a:gs>
              <a:gs pos="50000">
                <a:srgbClr val="FFFFFF"/>
              </a:gs>
              <a:gs pos="100000">
                <a:srgbClr val="C6A9E9"/>
              </a:gs>
            </a:gsLst>
            <a:lin ang="5400000" scaled="1"/>
          </a:gradFill>
          <a:ln w="9525">
            <a:solidFill>
              <a:srgbClr val="7834CA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540054"/>
                </a:solidFill>
                <a:cs typeface="Arial" charset="0"/>
              </a:rPr>
              <a:t>от площади соприкасающихся поверхностей.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WordArt 4"/>
          <p:cNvSpPr>
            <a:spLocks noChangeArrowheads="1" noChangeShapeType="1" noTextEdit="1"/>
          </p:cNvSpPr>
          <p:nvPr/>
        </p:nvSpPr>
        <p:spPr bwMode="auto">
          <a:xfrm>
            <a:off x="2268538" y="549275"/>
            <a:ext cx="4464050" cy="7191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887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сила трения</a:t>
            </a:r>
          </a:p>
        </p:txBody>
      </p:sp>
      <p:sp>
        <p:nvSpPr>
          <p:cNvPr id="43013" name="AutoShap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31150" cy="140017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C6A9E9"/>
              </a:gs>
              <a:gs pos="50000">
                <a:srgbClr val="FFFFFF"/>
              </a:gs>
              <a:gs pos="100000">
                <a:srgbClr val="C6A9E9"/>
              </a:gs>
            </a:gsLst>
            <a:lin ang="5400000" scaled="1"/>
          </a:gradFill>
          <a:ln>
            <a:solidFill>
              <a:srgbClr val="7834CA"/>
            </a:solidFill>
            <a:round/>
          </a:ln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chemeClr val="bg1"/>
                </a:solidFill>
              </a:rPr>
              <a:t>Сила трения зависит:</a:t>
            </a:r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357188" y="3857625"/>
            <a:ext cx="8353425" cy="17145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C6A9E9"/>
              </a:gs>
              <a:gs pos="50000">
                <a:srgbClr val="FFFFFF"/>
              </a:gs>
              <a:gs pos="100000">
                <a:srgbClr val="C6A9E9"/>
              </a:gs>
            </a:gsLst>
            <a:lin ang="5400000" scaled="1"/>
          </a:gradFill>
          <a:ln w="9525">
            <a:solidFill>
              <a:srgbClr val="7834CA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при использовании смазки сила трения меньше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  <p:bldP spid="430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AutoShape 4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640763" cy="1181100"/>
          </a:xfrm>
          <a:prstGeom prst="horizontalScroll">
            <a:avLst>
              <a:gd name="adj" fmla="val 24407"/>
            </a:avLst>
          </a:prstGeom>
          <a:gradFill rotWithShape="1">
            <a:gsLst>
              <a:gs pos="0">
                <a:srgbClr val="C6A9E9"/>
              </a:gs>
              <a:gs pos="50000">
                <a:srgbClr val="FFFFFF"/>
              </a:gs>
              <a:gs pos="100000">
                <a:srgbClr val="C6A9E9"/>
              </a:gs>
            </a:gsLst>
            <a:lin ang="5400000" scaled="1"/>
          </a:gradFill>
          <a:ln>
            <a:solidFill>
              <a:srgbClr val="7834CA"/>
            </a:solidFill>
            <a:rou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smtClean="0">
                <a:solidFill>
                  <a:schemeClr val="bg1"/>
                </a:solidFill>
              </a:rPr>
              <a:t>Сила трения зависит: </a:t>
            </a:r>
            <a:r>
              <a:rPr lang="ru-RU" b="1" smtClean="0"/>
              <a:t>от:</a:t>
            </a:r>
          </a:p>
        </p:txBody>
      </p:sp>
      <p:sp>
        <p:nvSpPr>
          <p:cNvPr id="41986" name="AutoShape 5"/>
          <p:cNvSpPr>
            <a:spLocks noChangeArrowheads="1"/>
          </p:cNvSpPr>
          <p:nvPr/>
        </p:nvSpPr>
        <p:spPr bwMode="auto">
          <a:xfrm>
            <a:off x="323850" y="2643188"/>
            <a:ext cx="8640763" cy="1643062"/>
          </a:xfrm>
          <a:prstGeom prst="horizontalScroll">
            <a:avLst>
              <a:gd name="adj" fmla="val 24407"/>
            </a:avLst>
          </a:prstGeom>
          <a:gradFill rotWithShape="1">
            <a:gsLst>
              <a:gs pos="0">
                <a:srgbClr val="C6A9E9"/>
              </a:gs>
              <a:gs pos="50000">
                <a:srgbClr val="FFFFFF"/>
              </a:gs>
              <a:gs pos="100000">
                <a:srgbClr val="C6A9E9"/>
              </a:gs>
            </a:gsLst>
            <a:lin ang="5400000" scaled="1"/>
          </a:gradFill>
          <a:ln w="9525">
            <a:solidFill>
              <a:srgbClr val="7834CA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540054"/>
                </a:solidFill>
              </a:rPr>
              <a:t>от силы, прижимающей тело к поверхности.</a:t>
            </a:r>
          </a:p>
        </p:txBody>
      </p:sp>
      <p:sp>
        <p:nvSpPr>
          <p:cNvPr id="41987" name="WordArt 6"/>
          <p:cNvSpPr>
            <a:spLocks noChangeArrowheads="1" noChangeShapeType="1" noTextEdit="1"/>
          </p:cNvSpPr>
          <p:nvPr/>
        </p:nvSpPr>
        <p:spPr bwMode="auto">
          <a:xfrm>
            <a:off x="1908175" y="274638"/>
            <a:ext cx="5688013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887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сила трения</a:t>
            </a:r>
          </a:p>
        </p:txBody>
      </p:sp>
      <p:pic>
        <p:nvPicPr>
          <p:cNvPr id="44039" name="Picture 7" descr="550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286250"/>
            <a:ext cx="3889375" cy="2332038"/>
          </a:xfrm>
          <a:prstGeom prst="rect">
            <a:avLst/>
          </a:prstGeom>
          <a:noFill/>
          <a:ln w="57150" cmpd="thinThick">
            <a:solidFill>
              <a:srgbClr val="660066"/>
            </a:solidFill>
            <a:miter lim="800000"/>
            <a:headEnd/>
            <a:tailEnd/>
          </a:ln>
        </p:spPr>
      </p:pic>
      <p:pic>
        <p:nvPicPr>
          <p:cNvPr id="44040" name="Picture 8" descr="5575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214818"/>
            <a:ext cx="4105275" cy="2376487"/>
          </a:xfrm>
          <a:prstGeom prst="rect">
            <a:avLst/>
          </a:prstGeom>
          <a:noFill/>
          <a:ln w="57150" cmpd="thickThin">
            <a:solidFill>
              <a:srgbClr val="66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WordArt 4"/>
          <p:cNvSpPr>
            <a:spLocks noChangeArrowheads="1" noChangeShapeType="1" noTextEdit="1"/>
          </p:cNvSpPr>
          <p:nvPr/>
        </p:nvSpPr>
        <p:spPr bwMode="auto">
          <a:xfrm>
            <a:off x="2051050" y="274638"/>
            <a:ext cx="5041900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887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сила трения</a:t>
            </a:r>
          </a:p>
        </p:txBody>
      </p:sp>
      <p:sp>
        <p:nvSpPr>
          <p:cNvPr id="43010" name="AutoShap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036638"/>
          </a:xfrm>
          <a:prstGeom prst="horizontalScroll">
            <a:avLst>
              <a:gd name="adj" fmla="val 24407"/>
            </a:avLst>
          </a:prstGeom>
          <a:gradFill rotWithShape="1">
            <a:gsLst>
              <a:gs pos="0">
                <a:srgbClr val="C6A9E9"/>
              </a:gs>
              <a:gs pos="50000">
                <a:srgbClr val="FFFFFF"/>
              </a:gs>
              <a:gs pos="100000">
                <a:srgbClr val="C6A9E9"/>
              </a:gs>
            </a:gsLst>
            <a:lin ang="5400000" scaled="1"/>
          </a:gradFill>
          <a:ln>
            <a:solidFill>
              <a:srgbClr val="7834CA"/>
            </a:solidFill>
            <a:rou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b="1" smtClean="0">
                <a:solidFill>
                  <a:schemeClr val="bg1"/>
                </a:solidFill>
              </a:rPr>
              <a:t>Сила трения зависит: </a:t>
            </a:r>
            <a:r>
              <a:rPr lang="ru-RU" b="1" smtClean="0"/>
              <a:t>от:</a:t>
            </a:r>
          </a:p>
        </p:txBody>
      </p:sp>
      <p:sp>
        <p:nvSpPr>
          <p:cNvPr id="43011" name="AutoShape 6"/>
          <p:cNvSpPr>
            <a:spLocks noChangeArrowheads="1"/>
          </p:cNvSpPr>
          <p:nvPr/>
        </p:nvSpPr>
        <p:spPr bwMode="auto">
          <a:xfrm>
            <a:off x="395288" y="2492375"/>
            <a:ext cx="8353425" cy="1223963"/>
          </a:xfrm>
          <a:prstGeom prst="horizontalScroll">
            <a:avLst>
              <a:gd name="adj" fmla="val 24407"/>
            </a:avLst>
          </a:prstGeom>
          <a:gradFill rotWithShape="1">
            <a:gsLst>
              <a:gs pos="0">
                <a:srgbClr val="C6A9E9"/>
              </a:gs>
              <a:gs pos="50000">
                <a:srgbClr val="FFFFFF"/>
              </a:gs>
              <a:gs pos="100000">
                <a:srgbClr val="C6A9E9"/>
              </a:gs>
            </a:gsLst>
            <a:lin ang="5400000" scaled="1"/>
          </a:gradFill>
          <a:ln w="9525">
            <a:solidFill>
              <a:srgbClr val="7834CA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/>
            <a:r>
              <a:rPr lang="ru-RU" sz="3200" b="1" dirty="0">
                <a:solidFill>
                  <a:srgbClr val="540054"/>
                </a:solidFill>
                <a:latin typeface="Calibri" pitchFamily="34" charset="0"/>
              </a:rPr>
              <a:t>от вида соприкасающихся поверхностей.</a:t>
            </a:r>
          </a:p>
          <a:p>
            <a:pPr marL="342900" indent="-342900" algn="ctr"/>
            <a:endParaRPr lang="ru-RU" sz="3200" b="1" dirty="0">
              <a:latin typeface="Calibri" pitchFamily="34" charset="0"/>
            </a:endParaRPr>
          </a:p>
        </p:txBody>
      </p:sp>
      <p:pic>
        <p:nvPicPr>
          <p:cNvPr id="45063" name="Picture 7" descr="sp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3716338"/>
            <a:ext cx="3600450" cy="2520950"/>
          </a:xfrm>
          <a:prstGeom prst="rect">
            <a:avLst/>
          </a:prstGeom>
          <a:noFill/>
          <a:ln w="57150" cmpd="thinThick">
            <a:solidFill>
              <a:srgbClr val="660066"/>
            </a:solidFill>
            <a:miter lim="800000"/>
            <a:headEnd/>
            <a:tailEnd/>
          </a:ln>
        </p:spPr>
      </p:pic>
      <p:pic>
        <p:nvPicPr>
          <p:cNvPr id="45064" name="Picture 8" descr="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716338"/>
            <a:ext cx="3802062" cy="2678112"/>
          </a:xfrm>
          <a:prstGeom prst="rect">
            <a:avLst/>
          </a:prstGeom>
          <a:noFill/>
          <a:ln w="57150" cmpd="thickThin">
            <a:solidFill>
              <a:srgbClr val="66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250825" y="981075"/>
            <a:ext cx="792163" cy="71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042988" y="981075"/>
            <a:ext cx="792162" cy="71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835150" y="981075"/>
            <a:ext cx="792163" cy="71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Ю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627313" y="981075"/>
            <a:ext cx="792162" cy="71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419475" y="981075"/>
            <a:ext cx="792163" cy="71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211638" y="981075"/>
            <a:ext cx="792162" cy="71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042988" y="1700213"/>
            <a:ext cx="792162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50825" y="1700213"/>
            <a:ext cx="792163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835150" y="1700213"/>
            <a:ext cx="792163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627313" y="1700213"/>
            <a:ext cx="792162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419475" y="1700213"/>
            <a:ext cx="792163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Ц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211638" y="1700213"/>
            <a:ext cx="792162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5003800" y="1700213"/>
            <a:ext cx="792163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835150" y="2420938"/>
            <a:ext cx="792163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627313" y="2420938"/>
            <a:ext cx="792162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419475" y="2420938"/>
            <a:ext cx="792163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042988" y="3141663"/>
            <a:ext cx="792162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835150" y="3141663"/>
            <a:ext cx="792163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2627313" y="3141663"/>
            <a:ext cx="792162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3419475" y="3141663"/>
            <a:ext cx="792163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4211638" y="3141663"/>
            <a:ext cx="792162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5003800" y="3141663"/>
            <a:ext cx="792163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5795963" y="3141663"/>
            <a:ext cx="792162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6588125" y="3141663"/>
            <a:ext cx="792163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7380288" y="3141663"/>
            <a:ext cx="792162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8172450" y="3141663"/>
            <a:ext cx="792163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1835150" y="3860800"/>
            <a:ext cx="792163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2627313" y="3860800"/>
            <a:ext cx="792162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3419475" y="3860800"/>
            <a:ext cx="792163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4211638" y="3860800"/>
            <a:ext cx="792162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250825" y="4581525"/>
            <a:ext cx="792163" cy="71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1042988" y="4581525"/>
            <a:ext cx="792162" cy="71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1835150" y="4581525"/>
            <a:ext cx="792163" cy="71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2627313" y="4581525"/>
            <a:ext cx="792162" cy="71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419475" y="4581525"/>
            <a:ext cx="792163" cy="71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4211638" y="4581525"/>
            <a:ext cx="792162" cy="71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5003800" y="4581525"/>
            <a:ext cx="792163" cy="71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5795963" y="4581525"/>
            <a:ext cx="792162" cy="71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Сила трения</a:t>
            </a:r>
          </a:p>
        </p:txBody>
      </p:sp>
      <p:graphicFrame>
        <p:nvGraphicFramePr>
          <p:cNvPr id="46109" name="Group 2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792480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771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зависит  от: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зависит  от: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6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рода  трущихся поверхностей;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силы, прижимающей тело к поверхности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площади соприкосновения тела с поверхностью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dirty="0" smtClean="0"/>
              <a:t>«Полезное» трение.</a:t>
            </a:r>
          </a:p>
        </p:txBody>
      </p:sp>
      <p:pic>
        <p:nvPicPr>
          <p:cNvPr id="45058" name="Picture 4" descr="Image7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484312"/>
            <a:ext cx="3032118" cy="2230439"/>
          </a:xfrm>
        </p:spPr>
      </p:pic>
      <p:pic>
        <p:nvPicPr>
          <p:cNvPr id="45059" name="Picture 5" descr="Image72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4" y="1428736"/>
            <a:ext cx="444343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6" descr="Image72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630" y="2928934"/>
            <a:ext cx="288368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7" descr="Image72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4797424"/>
            <a:ext cx="207645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8" descr="Image720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4500570"/>
            <a:ext cx="264162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785794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«Вредное» трение</a:t>
            </a: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2357430"/>
            <a:ext cx="77867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Способы уменьшения трения:</a:t>
            </a:r>
          </a:p>
          <a:p>
            <a:pPr marL="342900" indent="-342900">
              <a:buAutoNum type="arabicPeriod"/>
            </a:pPr>
            <a:r>
              <a:rPr lang="ru-RU" sz="4800" dirty="0" smtClean="0">
                <a:solidFill>
                  <a:srgbClr val="C00000"/>
                </a:solidFill>
              </a:rPr>
              <a:t>Замена трения скольжения трением качения.</a:t>
            </a:r>
          </a:p>
          <a:p>
            <a:pPr marL="342900" indent="-342900">
              <a:buAutoNum type="arabicPeriod"/>
            </a:pPr>
            <a:r>
              <a:rPr lang="ru-RU" sz="4800" dirty="0" smtClean="0">
                <a:solidFill>
                  <a:srgbClr val="C00000"/>
                </a:solidFill>
              </a:rPr>
              <a:t>Введение смазки между трущимися поверхностями.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1643063" y="428625"/>
            <a:ext cx="5143500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/>
              <a:t>Вывод:</a:t>
            </a:r>
          </a:p>
        </p:txBody>
      </p:sp>
      <p:sp>
        <p:nvSpPr>
          <p:cNvPr id="47106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0" name="Текст 79"/>
          <p:cNvSpPr>
            <a:spLocks noGrp="1"/>
          </p:cNvSpPr>
          <p:nvPr>
            <p:ph type="body" sz="half" idx="1"/>
          </p:nvPr>
        </p:nvSpPr>
        <p:spPr>
          <a:xfrm>
            <a:off x="0" y="1500188"/>
            <a:ext cx="4286250" cy="5357812"/>
          </a:xfrm>
        </p:spPr>
        <p:txBody>
          <a:bodyPr/>
          <a:lstStyle/>
          <a:p>
            <a:pPr eaLnBrk="1" hangingPunct="1"/>
            <a:r>
              <a:rPr lang="ru-RU" sz="2800" smtClean="0"/>
              <a:t>Сила трения возникает между соприкасающимися поверхностями.</a:t>
            </a:r>
          </a:p>
          <a:p>
            <a:pPr eaLnBrk="1" hangingPunct="1"/>
            <a:r>
              <a:rPr lang="ru-RU" sz="2800" smtClean="0"/>
              <a:t>Сила трения зависит от рода соприкасающихся поверхностей.</a:t>
            </a:r>
          </a:p>
          <a:p>
            <a:pPr eaLnBrk="1" hangingPunct="1"/>
            <a:r>
              <a:rPr lang="ru-RU" sz="2800" smtClean="0"/>
              <a:t>Сила трения не зависит от площади трущихся поверхностей.</a:t>
            </a:r>
          </a:p>
        </p:txBody>
      </p:sp>
      <p:sp>
        <p:nvSpPr>
          <p:cNvPr id="81" name="Содержимое 80"/>
          <p:cNvSpPr>
            <a:spLocks noGrp="1"/>
          </p:cNvSpPr>
          <p:nvPr>
            <p:ph sz="half" idx="2"/>
          </p:nvPr>
        </p:nvSpPr>
        <p:spPr>
          <a:xfrm>
            <a:off x="4572000" y="1571625"/>
            <a:ext cx="4038600" cy="4525963"/>
          </a:xfrm>
        </p:spPr>
        <p:txBody>
          <a:bodyPr/>
          <a:lstStyle/>
          <a:p>
            <a:pPr eaLnBrk="1" hangingPunct="1"/>
            <a:r>
              <a:rPr lang="ru-RU" sz="2800" smtClean="0"/>
              <a:t>Сила трения уменьшается при замене трения скольжения трением качения, при смазывании трущихся поверхностей.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Таблица ответов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63" y="1428750"/>
          <a:ext cx="7858151" cy="367507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500169"/>
                <a:gridCol w="1643074"/>
                <a:gridCol w="1643074"/>
                <a:gridCol w="1571636"/>
                <a:gridCol w="1500198"/>
              </a:tblGrid>
              <a:tr h="1837537"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1</a:t>
                      </a:r>
                      <a:endParaRPr lang="ru-RU" sz="4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2</a:t>
                      </a:r>
                      <a:endParaRPr lang="ru-RU" sz="4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3</a:t>
                      </a:r>
                      <a:endParaRPr lang="ru-RU" sz="4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4</a:t>
                      </a:r>
                      <a:endParaRPr lang="ru-RU" sz="4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5</a:t>
                      </a:r>
                      <a:endParaRPr lang="ru-RU" sz="4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837537"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у</a:t>
                      </a:r>
                      <a:endParaRPr lang="ru-RU" sz="4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с</a:t>
                      </a:r>
                      <a:endParaRPr lang="ru-RU" sz="4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dirty="0" err="1" smtClean="0"/>
                        <a:t>п</a:t>
                      </a:r>
                      <a:endParaRPr lang="ru-RU" sz="4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е</a:t>
                      </a:r>
                      <a:endParaRPr lang="ru-RU" sz="4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dirty="0" err="1" smtClean="0"/>
                        <a:t>х</a:t>
                      </a:r>
                      <a:endParaRPr lang="ru-RU" sz="4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rgbClr val="C00000"/>
                </a:solidFill>
              </a:rPr>
              <a:t>Домашнее задание.</a:t>
            </a:r>
          </a:p>
        </p:txBody>
      </p:sp>
      <p:sp>
        <p:nvSpPr>
          <p:cNvPr id="491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4000" smtClean="0">
                <a:solidFill>
                  <a:schemeClr val="bg1"/>
                </a:solidFill>
              </a:rPr>
              <a:t>Ответьте письменно  в тетрадях на вопрос:</a:t>
            </a:r>
          </a:p>
          <a:p>
            <a:pPr algn="ctr" eaLnBrk="1" hangingPunct="1">
              <a:buFont typeface="Arial" charset="0"/>
              <a:buNone/>
            </a:pPr>
            <a:r>
              <a:rPr lang="ru-RU" sz="4000" smtClean="0">
                <a:solidFill>
                  <a:schemeClr val="bg1"/>
                </a:solidFill>
              </a:rPr>
              <a:t>Если бы вдруг исчезла сила трения, что бы мы закричали: « Ура» или </a:t>
            </a:r>
          </a:p>
          <a:p>
            <a:pPr algn="ctr" eaLnBrk="1" hangingPunct="1">
              <a:buFont typeface="Arial" charset="0"/>
              <a:buNone/>
            </a:pPr>
            <a:r>
              <a:rPr lang="ru-RU" sz="4000" smtClean="0">
                <a:solidFill>
                  <a:schemeClr val="bg1"/>
                </a:solidFill>
              </a:rPr>
              <a:t>« Караул»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2281237"/>
          </a:xfrm>
        </p:spPr>
        <p:txBody>
          <a:bodyPr/>
          <a:lstStyle/>
          <a:p>
            <a:pPr eaLnBrk="1" hangingPunct="1"/>
            <a:r>
              <a:rPr lang="ru-RU" sz="8000" b="1" i="1" smtClean="0">
                <a:solidFill>
                  <a:srgbClr val="FF0000"/>
                </a:solidFill>
              </a:rPr>
              <a:t>Спасибо за урок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539750" y="2565400"/>
            <a:ext cx="806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7200" b="1" i="1">
                <a:solidFill>
                  <a:srgbClr val="CC3300"/>
                </a:solidFill>
                <a:latin typeface="Bodoni MT Poster Compressed" pitchFamily="18" charset="0"/>
              </a:rPr>
              <a:t>С наступающим  Новым годом!!!</a:t>
            </a:r>
          </a:p>
        </p:txBody>
      </p:sp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33375"/>
            <a:ext cx="7200900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dirty="0"/>
              <a:t>Тема урока:</a:t>
            </a:r>
          </a:p>
          <a:p>
            <a:pPr algn="ctr"/>
            <a:r>
              <a:rPr lang="ru-RU" sz="9600" dirty="0"/>
              <a:t>«Сила трения»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8992" y="5143512"/>
            <a:ext cx="5357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Урок составила учитель физики : </a:t>
            </a:r>
          </a:p>
          <a:p>
            <a:r>
              <a:rPr lang="ru-RU" sz="3200" dirty="0" smtClean="0"/>
              <a:t>Леонтьева Нина Алексеевна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1476375" y="476250"/>
            <a:ext cx="61912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C00000"/>
                </a:solidFill>
              </a:rPr>
              <a:t>Какие силы вам известны? 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11188" y="2971800"/>
            <a:ext cx="76327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chemeClr val="bg1"/>
                </a:solidFill>
              </a:rPr>
              <a:t>-сила тяжести</a:t>
            </a:r>
          </a:p>
          <a:p>
            <a:pPr algn="ctr"/>
            <a:r>
              <a:rPr lang="ru-RU" sz="4800" b="1">
                <a:solidFill>
                  <a:schemeClr val="bg1"/>
                </a:solidFill>
              </a:rPr>
              <a:t>-сила упругости</a:t>
            </a:r>
          </a:p>
          <a:p>
            <a:pPr algn="ctr"/>
            <a:r>
              <a:rPr lang="ru-RU" sz="4800" b="1">
                <a:solidFill>
                  <a:schemeClr val="bg1"/>
                </a:solidFill>
              </a:rPr>
              <a:t>-вес тела</a:t>
            </a:r>
          </a:p>
          <a:p>
            <a:pPr algn="ctr"/>
            <a:r>
              <a:rPr lang="ru-RU" sz="4800" b="1">
                <a:solidFill>
                  <a:schemeClr val="bg1"/>
                </a:solidFill>
              </a:rPr>
              <a:t>- сила всемирного тяготения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0" y="571500"/>
            <a:ext cx="914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C00000"/>
                </a:solidFill>
              </a:rPr>
              <a:t>От  чего зависит  </a:t>
            </a:r>
          </a:p>
          <a:p>
            <a:pPr algn="ctr"/>
            <a:r>
              <a:rPr lang="ru-RU" sz="5400" b="1">
                <a:solidFill>
                  <a:srgbClr val="C00000"/>
                </a:solidFill>
              </a:rPr>
              <a:t>результат действия  силы?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8625" y="3214688"/>
            <a:ext cx="78581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4400" b="1" i="1">
                <a:solidFill>
                  <a:schemeClr val="bg1"/>
                </a:solidFill>
              </a:rPr>
              <a:t> от направления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4400" b="1" i="1">
                <a:solidFill>
                  <a:schemeClr val="bg1"/>
                </a:solidFill>
              </a:rPr>
              <a:t> числового значения  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4400" b="1" i="1">
                <a:solidFill>
                  <a:schemeClr val="bg1"/>
                </a:solidFill>
              </a:rPr>
              <a:t> точки приложения.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8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989138"/>
            <a:ext cx="81788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755650" y="476250"/>
            <a:ext cx="741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/>
              <a:t> Что произойдет со скоростью автомобиля, </a:t>
            </a:r>
            <a:r>
              <a:rPr lang="ru-RU" sz="3200" dirty="0" smtClean="0"/>
              <a:t>если водитель выключит двигатель?</a:t>
            </a:r>
            <a:endParaRPr lang="ru-RU" sz="3200" dirty="0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4868863"/>
            <a:ext cx="914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0066"/>
                </a:solidFill>
              </a:rPr>
              <a:t>Сила трения направлена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66"/>
                </a:solidFill>
              </a:rPr>
              <a:t> </a:t>
            </a:r>
            <a:r>
              <a:rPr lang="ru-RU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противоположно </a:t>
            </a:r>
            <a:r>
              <a:rPr lang="ru-RU" sz="3200" b="1" dirty="0">
                <a:solidFill>
                  <a:srgbClr val="000066"/>
                </a:solidFill>
              </a:rPr>
              <a:t>направлению движения,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66"/>
                </a:solidFill>
              </a:rPr>
              <a:t>приложена в точке контакта трущихся тел.</a:t>
            </a:r>
          </a:p>
        </p:txBody>
      </p:sp>
      <p:pic>
        <p:nvPicPr>
          <p:cNvPr id="8212" name="Picture 20" descr="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1663"/>
            <a:ext cx="30972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трелка вправо 17"/>
          <p:cNvSpPr/>
          <p:nvPr/>
        </p:nvSpPr>
        <p:spPr>
          <a:xfrm rot="10800000">
            <a:off x="5508625" y="4149725"/>
            <a:ext cx="935038" cy="2159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5795963" y="3644900"/>
            <a:ext cx="64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0000FF"/>
                </a:solidFill>
              </a:rPr>
              <a:t>F</a:t>
            </a:r>
            <a:r>
              <a:rPr lang="ru-RU" sz="2400" b="1" i="1" baseline="-25000">
                <a:solidFill>
                  <a:srgbClr val="0000FF"/>
                </a:solidFill>
              </a:rPr>
              <a:t>тр</a:t>
            </a:r>
          </a:p>
        </p:txBody>
      </p:sp>
      <p:sp>
        <p:nvSpPr>
          <p:cNvPr id="33" name="Стрелка вправо 32"/>
          <p:cNvSpPr/>
          <p:nvPr/>
        </p:nvSpPr>
        <p:spPr>
          <a:xfrm>
            <a:off x="5867400" y="3644900"/>
            <a:ext cx="576263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0.62327 0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  <p:bldP spid="18" grpId="0" animBg="1"/>
      <p:bldP spid="19" grpId="0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468313" y="549275"/>
            <a:ext cx="7991475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/>
              <a:t>Трение – вид взаимодействия тел</a:t>
            </a:r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928662" y="2428868"/>
            <a:ext cx="7416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/>
              <a:t>Сила, возникающая </a:t>
            </a:r>
          </a:p>
          <a:p>
            <a:pPr algn="ctr"/>
            <a:r>
              <a:rPr lang="ru-RU" sz="3200" b="1" i="1" dirty="0"/>
              <a:t>при </a:t>
            </a:r>
            <a:r>
              <a:rPr lang="ru-RU" sz="3200" b="1" i="1" dirty="0" smtClean="0"/>
              <a:t>соприкосновении </a:t>
            </a:r>
            <a:r>
              <a:rPr lang="ru-RU" sz="3200" b="1" i="1" dirty="0"/>
              <a:t>поверхностей</a:t>
            </a:r>
          </a:p>
          <a:p>
            <a:pPr algn="ctr"/>
            <a:r>
              <a:rPr lang="ru-RU" sz="3200" b="1" i="1" dirty="0" smtClean="0"/>
              <a:t>тел </a:t>
            </a:r>
            <a:r>
              <a:rPr lang="ru-RU" sz="3200" b="1" i="1" dirty="0"/>
              <a:t>и препятствующая </a:t>
            </a:r>
          </a:p>
          <a:p>
            <a:pPr algn="ctr"/>
            <a:r>
              <a:rPr lang="ru-RU" sz="3200" b="1" i="1" dirty="0"/>
              <a:t>их относительному </a:t>
            </a:r>
          </a:p>
          <a:p>
            <a:pPr algn="ctr"/>
            <a:r>
              <a:rPr lang="ru-RU" sz="3200" b="1" i="1" dirty="0"/>
              <a:t>движению, называется </a:t>
            </a:r>
          </a:p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силой трения.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86446" y="5143512"/>
            <a:ext cx="15716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215074" y="5143512"/>
            <a:ext cx="50006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Причины возникновения</a:t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>трения:</a:t>
            </a:r>
          </a:p>
        </p:txBody>
      </p:sp>
      <p:sp>
        <p:nvSpPr>
          <p:cNvPr id="46105" name="AutoShape 25"/>
          <p:cNvSpPr>
            <a:spLocks noGrp="1" noChangeArrowheads="1"/>
          </p:cNvSpPr>
          <p:nvPr>
            <p:ph type="body" sz="half" idx="1"/>
          </p:nvPr>
        </p:nvSpPr>
        <p:spPr bwMode="gray">
          <a:xfrm>
            <a:off x="457200" y="1484313"/>
            <a:ext cx="4038600" cy="1873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5E2F"/>
              </a:gs>
              <a:gs pos="50000">
                <a:srgbClr val="00CC66"/>
              </a:gs>
              <a:gs pos="100000">
                <a:srgbClr val="005E2F"/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</a:ln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Шероховатость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поверхностей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соприкасающихся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тел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111" name="AutoShape 31"/>
          <p:cNvSpPr>
            <a:spLocks noChangeArrowheads="1"/>
          </p:cNvSpPr>
          <p:nvPr/>
        </p:nvSpPr>
        <p:spPr bwMode="auto">
          <a:xfrm rot="5400000">
            <a:off x="1692276" y="3716337"/>
            <a:ext cx="1295400" cy="720725"/>
          </a:xfrm>
          <a:prstGeom prst="notchedRightArrow">
            <a:avLst>
              <a:gd name="adj1" fmla="val 50000"/>
              <a:gd name="adj2" fmla="val 44934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6112" name="AutoShape 32"/>
          <p:cNvSpPr>
            <a:spLocks noChangeArrowheads="1"/>
          </p:cNvSpPr>
          <p:nvPr/>
        </p:nvSpPr>
        <p:spPr bwMode="auto">
          <a:xfrm rot="5400000">
            <a:off x="6284913" y="3659188"/>
            <a:ext cx="1439862" cy="690562"/>
          </a:xfrm>
          <a:prstGeom prst="notchedRightArrow">
            <a:avLst>
              <a:gd name="adj1" fmla="val 50000"/>
              <a:gd name="adj2" fmla="val 52126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46108" name="Picture 28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365625"/>
            <a:ext cx="3455987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07" name="AutoShape 27"/>
          <p:cNvSpPr>
            <a:spLocks noChangeArrowheads="1"/>
          </p:cNvSpPr>
          <p:nvPr/>
        </p:nvSpPr>
        <p:spPr bwMode="gray">
          <a:xfrm>
            <a:off x="4859338" y="1611313"/>
            <a:ext cx="4033837" cy="1690687"/>
          </a:xfrm>
          <a:prstGeom prst="roundRect">
            <a:avLst>
              <a:gd name="adj" fmla="val 12898"/>
            </a:avLst>
          </a:prstGeom>
          <a:gradFill rotWithShape="1">
            <a:gsLst>
              <a:gs pos="0">
                <a:srgbClr val="005E2F"/>
              </a:gs>
              <a:gs pos="50000">
                <a:srgbClr val="00CC66"/>
              </a:gs>
              <a:gs pos="100000">
                <a:srgbClr val="005E2F"/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Взаимное притяжение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молекул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соприкасающихся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тел</a:t>
            </a:r>
          </a:p>
        </p:txBody>
      </p:sp>
      <p:graphicFrame>
        <p:nvGraphicFramePr>
          <p:cNvPr id="46109" name="Object 29"/>
          <p:cNvGraphicFramePr>
            <a:graphicFrameLocks noChangeAspect="1"/>
          </p:cNvGraphicFramePr>
          <p:nvPr>
            <p:ph sz="half" idx="2"/>
          </p:nvPr>
        </p:nvGraphicFramePr>
        <p:xfrm>
          <a:off x="5076825" y="4724400"/>
          <a:ext cx="3598863" cy="1512888"/>
        </p:xfrm>
        <a:graphic>
          <a:graphicData uri="http://schemas.openxmlformats.org/presentationml/2006/ole">
            <p:oleObj spid="_x0000_s32779" name="Image" r:id="rId4" imgW="2984127" imgH="148519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6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5" grpId="0" animBg="1"/>
      <p:bldP spid="46111" grpId="0" animBg="1"/>
      <p:bldP spid="46112" grpId="0" animBg="1"/>
      <p:bldP spid="4610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7" name="Picture 7" descr="Image71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000372"/>
            <a:ext cx="423703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3796" name="Содержимое 6"/>
          <p:cNvSpPr>
            <a:spLocks noGrp="1"/>
          </p:cNvSpPr>
          <p:nvPr>
            <p:ph idx="1"/>
          </p:nvPr>
        </p:nvSpPr>
        <p:spPr>
          <a:xfrm>
            <a:off x="-285750" y="5643563"/>
            <a:ext cx="8229600" cy="4525962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14348" y="285728"/>
            <a:ext cx="757240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4800" b="1" u="sng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4800" b="1" u="sng" dirty="0" smtClean="0">
                <a:solidFill>
                  <a:srgbClr val="C00000"/>
                </a:solidFill>
              </a:rPr>
              <a:t>Сила </a:t>
            </a:r>
            <a:r>
              <a:rPr lang="ru-RU" sz="4800" b="1" u="sng" dirty="0">
                <a:solidFill>
                  <a:srgbClr val="C00000"/>
                </a:solidFill>
              </a:rPr>
              <a:t>трения покоя</a:t>
            </a:r>
            <a:r>
              <a:rPr lang="ru-RU" sz="4800" b="1" dirty="0">
                <a:solidFill>
                  <a:srgbClr val="C00000"/>
                </a:solidFill>
              </a:rPr>
              <a:t> – это сила, которая мешает</a:t>
            </a:r>
          </a:p>
          <a:p>
            <a:pPr algn="ctr">
              <a:lnSpc>
                <a:spcPct val="150000"/>
              </a:lnSpc>
            </a:pPr>
            <a:r>
              <a:rPr lang="ru-RU" sz="4800" b="1" dirty="0">
                <a:solidFill>
                  <a:srgbClr val="C00000"/>
                </a:solidFill>
              </a:rPr>
              <a:t> сдвинуть тело с места.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827</TotalTime>
  <Words>481</Words>
  <Application>Microsoft Office PowerPoint</Application>
  <PresentationFormat>Экран (4:3)</PresentationFormat>
  <Paragraphs>164</Paragraphs>
  <Slides>26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Image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Причины возникновения трения:</vt:lpstr>
      <vt:lpstr>Слайд 9</vt:lpstr>
      <vt:lpstr>Сила трения скольжения</vt:lpstr>
      <vt:lpstr>Слайд 11</vt:lpstr>
      <vt:lpstr>Виды силы трения</vt:lpstr>
      <vt:lpstr>Сравнение силы трения качения и силы трения скольжения</vt:lpstr>
      <vt:lpstr>Слайд 14</vt:lpstr>
      <vt:lpstr>Выясним от чего зависит сила трения</vt:lpstr>
      <vt:lpstr>Слайд 16</vt:lpstr>
      <vt:lpstr>Слайд 17</vt:lpstr>
      <vt:lpstr>Слайд 18</vt:lpstr>
      <vt:lpstr>Слайд 19</vt:lpstr>
      <vt:lpstr>Сила трения</vt:lpstr>
      <vt:lpstr>«Полезное» трение.</vt:lpstr>
      <vt:lpstr>Слайд 22</vt:lpstr>
      <vt:lpstr>Слайд 23</vt:lpstr>
      <vt:lpstr>Таблица ответов</vt:lpstr>
      <vt:lpstr>Домашнее задание.</vt:lpstr>
      <vt:lpstr>Спасибо за урок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69</cp:revision>
  <dcterms:modified xsi:type="dcterms:W3CDTF">2011-10-25T05:51:10Z</dcterms:modified>
</cp:coreProperties>
</file>