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70" r:id="rId10"/>
    <p:sldId id="265" r:id="rId11"/>
    <p:sldId id="266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90" autoAdjust="0"/>
  </p:normalViewPr>
  <p:slideViewPr>
    <p:cSldViewPr>
      <p:cViewPr>
        <p:scale>
          <a:sx n="56" d="100"/>
          <a:sy n="56" d="100"/>
        </p:scale>
        <p:origin x="-177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график динамики роста знаний у обучающихся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baseline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2012-2014г.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вводное </c:v>
                </c:pt>
              </c:strCache>
            </c:strRef>
          </c:tx>
          <c:marker>
            <c:symbol val="triangle"/>
            <c:size val="33"/>
          </c:marker>
          <c:dPt>
            <c:idx val="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1"/>
            <c:marker>
              <c:spPr>
                <a:solidFill>
                  <a:srgbClr val="FFC000"/>
                </a:solidFill>
              </c:spPr>
            </c:marker>
            <c:bubble3D val="0"/>
          </c:dPt>
          <c:dPt>
            <c:idx val="2"/>
            <c:marker>
              <c:spPr>
                <a:solidFill>
                  <a:schemeClr val="tx1"/>
                </a:solidFill>
              </c:spPr>
            </c:marker>
            <c:bubble3D val="0"/>
          </c:dPt>
          <c:cat>
            <c:strRef>
              <c:f>Лист1!$B$1:$D$1</c:f>
              <c:strCache>
                <c:ptCount val="3"/>
                <c:pt idx="0">
                  <c:v>промежуточная аттестация 2013г</c:v>
                </c:pt>
                <c:pt idx="1">
                  <c:v>промежуточная,итоговая аттестация 2012-13г.</c:v>
                </c:pt>
                <c:pt idx="2">
                  <c:v>вводная аттестация 2012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4.3</c:v>
                </c:pt>
                <c:pt idx="1">
                  <c:v>2.4</c:v>
                </c:pt>
                <c:pt idx="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560192"/>
        <c:axId val="34705344"/>
      </c:lineChart>
      <c:catAx>
        <c:axId val="271560192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crossAx val="34705344"/>
        <c:crosses val="autoZero"/>
        <c:auto val="0"/>
        <c:lblAlgn val="ctr"/>
        <c:lblOffset val="100"/>
        <c:noMultiLvlLbl val="0"/>
      </c:catAx>
      <c:valAx>
        <c:axId val="34705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15601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E8FF-300A-440D-AD92-5BC2F0D37A5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5B635-2D90-4139-B94F-D02826115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5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B635-2D90-4139-B94F-D028261156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1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90656" cy="3600401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kern="0" dirty="0">
                <a:solidFill>
                  <a:srgbClr val="FF0000"/>
                </a:solidFill>
                <a:latin typeface="Tahoma"/>
                <a:hlinkClick r:id="" action="ppaction://hlinkshowjump?jump=nextslide"/>
              </a:rPr>
              <a:t>«Использование технологии проблемного обучения для  развития  познавательной активности обучающихся учреждений дополнительного образования </a:t>
            </a:r>
            <a:br>
              <a:rPr lang="ru-RU" altLang="ru-RU" sz="2800" b="1" kern="0" dirty="0">
                <a:solidFill>
                  <a:srgbClr val="FF0000"/>
                </a:solidFill>
                <a:latin typeface="Tahoma"/>
                <a:hlinkClick r:id="" action="ppaction://hlinkshowjump?jump=nextslide"/>
              </a:rPr>
            </a:br>
            <a:r>
              <a:rPr lang="ru-RU" altLang="ru-RU" sz="2800" b="1" kern="0" dirty="0">
                <a:solidFill>
                  <a:srgbClr val="FF0000"/>
                </a:solidFill>
                <a:latin typeface="Tahoma"/>
                <a:hlinkClick r:id="" action="ppaction://hlinkshowjump?jump=nextslide"/>
              </a:rPr>
              <a:t>эколого-биологической направленности»</a:t>
            </a:r>
            <a:endParaRPr lang="ru-RU" sz="2800" b="1" dirty="0">
              <a:solidFill>
                <a:srgbClr val="FF0000"/>
              </a:solidFill>
              <a:hlinkClick r:id="" action="ppaction://hlinkshowjump?jump=nextslide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912768" cy="1872208"/>
          </a:xfrm>
        </p:spPr>
        <p:txBody>
          <a:bodyPr/>
          <a:lstStyle/>
          <a:p>
            <a:pPr marL="342900" marR="0" lvl="0" indent="-342900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1600" b="1" kern="0" dirty="0">
                <a:solidFill>
                  <a:srgbClr val="000000"/>
                </a:solidFill>
                <a:latin typeface="Tahoma"/>
              </a:rPr>
              <a:t>Галич Ольга Григорьевна,</a:t>
            </a:r>
          </a:p>
          <a:p>
            <a:pPr marL="342900" marR="0" lvl="0" indent="-342900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1600" kern="0" dirty="0">
                <a:solidFill>
                  <a:srgbClr val="000000"/>
                </a:solidFill>
                <a:latin typeface="Tahoma"/>
              </a:rPr>
              <a:t>педагог дополнительного образования</a:t>
            </a:r>
          </a:p>
          <a:p>
            <a:pPr marL="342900" marR="0" lvl="0" indent="-342900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1600" kern="0" dirty="0">
                <a:solidFill>
                  <a:srgbClr val="000000"/>
                </a:solidFill>
                <a:latin typeface="Tahoma"/>
              </a:rPr>
              <a:t>МБОУ ДОД </a:t>
            </a:r>
            <a:r>
              <a:rPr lang="ru-RU" altLang="ru-RU" sz="1600" kern="0" dirty="0" err="1">
                <a:solidFill>
                  <a:srgbClr val="000000"/>
                </a:solidFill>
                <a:latin typeface="Tahoma"/>
              </a:rPr>
              <a:t>ЦДОдД</a:t>
            </a:r>
            <a:r>
              <a:rPr lang="ru-RU" altLang="ru-RU" sz="1600" kern="0" dirty="0">
                <a:solidFill>
                  <a:srgbClr val="000000"/>
                </a:solidFill>
                <a:latin typeface="Tahoma"/>
              </a:rPr>
              <a:t> «Юность»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г.Белгород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0024" y="9171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и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 </a:t>
            </a:r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b="1" i="1" dirty="0">
                <a:solidFill>
                  <a:srgbClr val="FFC000"/>
                </a:solidFill>
                <a:latin typeface="Times New Roman"/>
                <a:ea typeface="Times New Roman"/>
              </a:rPr>
              <a:t>Цель аттестации обучающихся</a:t>
            </a:r>
            <a:r>
              <a:rPr lang="ru-RU" b="1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выявление уровня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развития  способностей и личностных качеств ребенка в соответствии с прогнозируемым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результатом реализуемой образовательной программой «В гостях у природы».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i="1" dirty="0">
                <a:solidFill>
                  <a:srgbClr val="FFC000"/>
                </a:solidFill>
                <a:latin typeface="Times New Roman"/>
                <a:ea typeface="Times New Roman"/>
              </a:rPr>
              <a:t>Задачи аттестации обучающихся:</a:t>
            </a:r>
            <a:endParaRPr lang="ru-RU" sz="1600" b="1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114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определение уровня теоретической  подготовки обучающихся;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114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выявление степени </a:t>
            </a:r>
            <a:r>
              <a:rPr lang="ru-RU" b="1" dirty="0" err="1">
                <a:solidFill>
                  <a:schemeClr val="bg1"/>
                </a:solidFill>
                <a:latin typeface="Times New Roman"/>
                <a:ea typeface="Times New Roman"/>
              </a:rPr>
              <a:t>сформированности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 практических умений и навыков детей;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114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анализ полноты реализации образовательных программ дополнительного образования детей - соотнесение прогнозируемых и реальных результатов </a:t>
            </a:r>
            <a:r>
              <a:rPr lang="ru-RU" b="1" dirty="0" err="1">
                <a:solidFill>
                  <a:schemeClr val="bg1"/>
                </a:solidFill>
                <a:latin typeface="Times New Roman"/>
                <a:ea typeface="Times New Roman"/>
              </a:rPr>
              <a:t>учебно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 – воспитательной работы;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114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выявление причин, способствующих или препятствующих полноценной реализации образовательной программы;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114300" algn="l"/>
              </a:tabLs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внесение необходимых корректив в содержание и методику образовательной деятельности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объединения.</a:t>
            </a: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</a:rPr>
              <a:t> </a:t>
            </a:r>
            <a:endParaRPr lang="ru-RU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709542"/>
            <a:ext cx="2737933" cy="2096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883" y="606808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Низкий процент  знаний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2188" y="569138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Средний процент знаний</a:t>
            </a:r>
            <a:endParaRPr lang="ru-RU" sz="2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1096" y="5357801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Высокий процент знаний</a:t>
            </a:r>
            <a:endParaRPr lang="ru-RU" sz="2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latin typeface="Times New Roman"/>
                <a:ea typeface="Times New Roman"/>
              </a:rPr>
              <a:t>Функции аттестации обучающихся.</a:t>
            </a:r>
          </a:p>
          <a:p>
            <a:pPr indent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учебная,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создает дополнительные условия для обобщения и осмысления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обучающимися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полученных теоретических и практических знаний, умений и навыков;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воспитательная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, является стимулом к расширению познавательных интересов и потребностей ребенка;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коррекционная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, помогает педагогу своевременно выявить и устранить объективные и субъективные недостатки </a:t>
            </a:r>
            <a:r>
              <a:rPr lang="ru-RU" b="1" dirty="0" err="1">
                <a:solidFill>
                  <a:schemeClr val="bg1"/>
                </a:solidFill>
                <a:latin typeface="Times New Roman"/>
                <a:ea typeface="Times New Roman"/>
              </a:rPr>
              <a:t>учебно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 – воспитательного процесса;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социально – педагогическая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, дает каждому обучающемуся возможность пережить «ситуацию успеха».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Критерии </a:t>
            </a:r>
            <a:r>
              <a:rPr lang="ru-RU" sz="2000" b="1" dirty="0">
                <a:solidFill>
                  <a:srgbClr val="FFC000"/>
                </a:solidFill>
                <a:latin typeface="Times New Roman"/>
                <a:ea typeface="Times New Roman"/>
              </a:rPr>
              <a:t>оценки результатов аттестации.</a:t>
            </a:r>
          </a:p>
          <a:p>
            <a:pPr indent="457200" algn="just"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Критерии 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оценки уровня теоретической подготовки: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 соответствие уровня теоретических знаний программным требованиям; широта кругозора, осмысленность и свобода использования специальной терминологии.</a:t>
            </a:r>
          </a:p>
          <a:p>
            <a:pPr indent="457200" algn="just"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Критерии 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оценки уровня практической подготовки: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 соответствие уровня развития практических умений и навыков программным требованиям: свобода владения специальным оборудованием и оснащением; качество выполнения практических работ, развитость специальных способностей.</a:t>
            </a:r>
          </a:p>
          <a:p>
            <a:pPr indent="457200" algn="just"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Критерии 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</a:rPr>
              <a:t>уровня развития и воспитанности: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 культура организации практической деятельностью, культура поведения; творческое отношение к выполнению практического задания; аккуратность и ответственность при работе; развитость специальных способностей.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4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410982"/>
              </p:ext>
            </p:extLst>
          </p:nvPr>
        </p:nvGraphicFramePr>
        <p:xfrm>
          <a:off x="179512" y="332656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23956"/>
            <a:ext cx="69847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911896"/>
            <a:ext cx="2520280" cy="2341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911896"/>
            <a:ext cx="3169804" cy="246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8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39379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Franklin Gothic Heavy" panose="020B0903020102020204" pitchFamily="34" charset="0"/>
              </a:rPr>
              <a:t>Благодарю за внимание!</a:t>
            </a:r>
            <a:endParaRPr lang="ru-RU" sz="3600" b="1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059106"/>
            <a:ext cx="5549602" cy="375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8951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6000" dirty="0">
                <a:solidFill>
                  <a:srgbClr val="FFC000"/>
                </a:solidFill>
              </a:rPr>
              <a:t>Теоретическое обоснование проблемы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854696" cy="1728192"/>
          </a:xfrm>
        </p:spPr>
        <p:txBody>
          <a:bodyPr>
            <a:normAutofit/>
          </a:bodyPr>
          <a:lstStyle/>
          <a:p>
            <a:pPr marL="342900" marR="0" lvl="0" indent="-342900" algn="l" fontAlgn="base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kern="0" dirty="0">
                <a:solidFill>
                  <a:srgbClr val="000000"/>
                </a:solidFill>
                <a:latin typeface="Tahoma"/>
              </a:rPr>
              <a:t>Главное условие обучения  - включение обучающихся в практическую деятельность, игру, труд, в процессе которой возникают потребности в овладении чем-либо: </a:t>
            </a:r>
            <a:endParaRPr lang="ru-RU" altLang="ru-RU" kern="0" dirty="0" smtClean="0">
              <a:solidFill>
                <a:srgbClr val="000000"/>
              </a:solidFill>
              <a:latin typeface="Tahoma"/>
            </a:endParaRPr>
          </a:p>
          <a:p>
            <a:pPr marL="342900" marR="0" lvl="0" indent="-342900" algn="l" fontAlgn="base"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altLang="ru-RU" kern="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251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хочу научиться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 это сделать»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  <a:t>Уникальность проблемного обучения состоит в его многофункциональности, эффективном решении следующих задач:</a:t>
            </a:r>
            <a:br>
              <a:rPr lang="ru-RU" sz="2700" b="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внутренней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учения;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познавательного интереса;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самостоятельности;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способностей, воображения;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навыков;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прочное усвоение изученного;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убеждений;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первичными навыками исследовательской деятельности.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дет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5983287" cy="29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208912" cy="4523928"/>
          </a:xfrm>
        </p:spPr>
        <p:txBody>
          <a:bodyPr>
            <a:normAutofit fontScale="90000"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0" kern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0" kern="0" dirty="0" smtClean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  <a:t>Проблемная </a:t>
            </a:r>
            <a:r>
              <a:rPr lang="ru-RU" altLang="ru-RU" sz="2700" b="0" kern="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  <a:t>ситуация — это состояние обучающегося, в </a:t>
            </a:r>
            <a:r>
              <a:rPr lang="ru-RU" altLang="ru-RU" sz="2700" kern="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  <a:t>которой он</a:t>
            </a:r>
            <a:r>
              <a:rPr lang="ru-RU" altLang="ru-RU" sz="2700" b="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b="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 </a:t>
            </a: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видит противоречия, какие-либо несоответствия;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  осознает их как трудности, преодоление которых требует новой информации;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  хочет разрешить данные противоречия.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0" kern="0" dirty="0">
                <a:solidFill>
                  <a:srgbClr val="000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200" b="0" kern="0" dirty="0">
                <a:solidFill>
                  <a:srgbClr val="000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ru-RU" altLang="ru-RU" sz="2200" b="0" kern="0" dirty="0">
                <a:solidFill>
                  <a:srgbClr val="FFC000"/>
                </a:solidFill>
                <a:effectLst/>
                <a:latin typeface="Franklin Gothic Heavy" panose="020B0903020102020204" pitchFamily="34" charset="0"/>
                <a:cs typeface="Times New Roman" panose="02020603050405020304" pitchFamily="18" charset="0"/>
              </a:rPr>
              <a:t>В настоящее время известно достаточно большое количество про­тиворечий, с помощью которых можно создать проблемные ситуации в обучении. Вот наиболее распространенные противоречия:</a:t>
            </a:r>
            <a:r>
              <a:rPr lang="ru-RU" altLang="ru-RU" sz="2000" b="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известным и неизвестным;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формальными и истинными знаниями;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привычным и необычным рассмотрением предмета,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усвоенными знаниями и применением их в новых практических условиях;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одними и теми же по характеру знаниями, но имею­щими более низкий и более высокий уровни;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научными и житейскими знаниями;</a:t>
            </a:r>
            <a:b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теорией и практикой.       </a:t>
            </a:r>
            <a:r>
              <a:rPr lang="ru-RU" altLang="ru-RU" sz="2000" kern="0" dirty="0">
                <a:solidFill>
                  <a:srgbClr val="000000"/>
                </a:solidFill>
                <a:effectLst/>
                <a:latin typeface="Tahoma"/>
              </a:rPr>
              <a:t> 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7112"/>
            <a:ext cx="2830349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53576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Хочу </a:t>
            </a:r>
            <a:endParaRPr lang="ru-RU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8990" y="5568551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все</a:t>
            </a:r>
            <a:endParaRPr lang="ru-RU" sz="2800" b="1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5094" y="6093296"/>
            <a:ext cx="219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знать</a:t>
            </a:r>
            <a:endParaRPr lang="ru-RU" sz="2800" b="1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851648" cy="74868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Особенности создания проблемных ситуаций на занятиях эколого-биологической направленности.</a:t>
            </a:r>
            <a:endParaRPr lang="ru-RU" sz="28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854696" cy="403244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противоречия:</a:t>
            </a:r>
          </a:p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известным и неизвестным;</a:t>
            </a:r>
          </a:p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формальными и истинными знаниями;</a:t>
            </a:r>
          </a:p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привычным и необычным рассмотрением предмета,</a:t>
            </a:r>
          </a:p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усвоенными знаниями и применением их в новых практических условиях;</a:t>
            </a:r>
          </a:p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одними и теми же по характеру знаниями, но имеющими более низкий и более высокий уровни;</a:t>
            </a:r>
          </a:p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научными и житейскими знаниями;</a:t>
            </a:r>
          </a:p>
          <a:p>
            <a:pPr marL="342900" marR="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altLang="ru-RU" sz="2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теорией и практикой.      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4859">
            <a:off x="4841380" y="4922103"/>
            <a:ext cx="4210592" cy="21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83671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Каким же образом создается проблемная ситуация?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противоречие, содержащиеся в учебном материале, или задание противоречивого характера, или изложение противоречивых взглядов на один и тот же вопрос. То, что педагог излагает проблемно, обучающиеся должны с помощью ранее приобретенных знаний выделить из фактов и сформулировать решение проблемы самостоятельно.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030" y="4177452"/>
            <a:ext cx="4737100" cy="268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6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920880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C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Этапы построения проблемного занятия могут быть следующими: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 актуализация опорных знаний;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 анализ проблемного задания;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 вычленение проблемы;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 выдвижение всевозможных предположений;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 сужение поля поиска;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 доказательство рабочих гипотез;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 проверка правильности решения.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5836">
            <a:off x="5291389" y="3799916"/>
            <a:ext cx="2404288" cy="259228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609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6863"/>
            <a:ext cx="3168352" cy="214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6863"/>
            <a:ext cx="3419872" cy="2216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14" y="3592542"/>
            <a:ext cx="318392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92542"/>
            <a:ext cx="3419872" cy="228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75656" y="2556107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Franklin Gothic Heavy" panose="020B0903020102020204" pitchFamily="34" charset="0"/>
              </a:rPr>
              <a:t>Проведение занятий  объединения «В гостях у природы»</a:t>
            </a:r>
            <a:endParaRPr lang="ru-RU" sz="28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276716"/>
            <a:ext cx="2885306" cy="221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57" y="419247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7" y="2976653"/>
            <a:ext cx="2885307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6" y="125870"/>
            <a:ext cx="2906102" cy="2736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3799662"/>
            <a:ext cx="3416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Участники акции «птичья-столовая»</a:t>
            </a:r>
            <a:endParaRPr lang="ru-RU" sz="2800" dirty="0">
              <a:solidFill>
                <a:srgbClr val="FF000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441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«Использование технологии проблемного обучения для  развития  познавательной активности обучающихся учреждений дополнительного образования  эколого-биологической направленности»</vt:lpstr>
      <vt:lpstr>Теоретическое обоснование проблемы</vt:lpstr>
      <vt:lpstr>Уникальность проблемного обучения состоит в его многофункциональности, эффективном решении следующих задач: стимулирование внутренней мотивации учения; повышение познавательного интереса; формирование самостоятельности; развитие творческих способностей, воображения; развитие коммуникативных навыков; прочное усвоение изученного; формирование убеждений; овладение первичными навыками исследовательской деятельности. </vt:lpstr>
      <vt:lpstr> Проблемная ситуация — это состояние обучающегося, в которой он:  1)  видит противоречия, какие-либо несоответствия; 2)  осознает их как трудности, преодоление которых требует новой информации; 3)  хочет разрешить данные противоречия.  В настоящее время известно достаточно большое количество про­тиворечий, с помощью которых можно создать проблемные ситуации в обучении. Вот наиболее распространенные противоречия: между известным и неизвестным; между формальными и истинными знаниями; между привычным и необычным рассмотрением предмета, между усвоенными знаниями и применением их в новых практических условиях; между одними и теми же по характеру знаниями, но имею­щими более низкий и более высокий уровни; между научными и житейскими знаниями; между теорией и практикой.         </vt:lpstr>
      <vt:lpstr>Особенности создания проблемных ситуаций на занятиях эколого-биологической направленности.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</dc:creator>
  <cp:lastModifiedBy>Y</cp:lastModifiedBy>
  <cp:revision>26</cp:revision>
  <dcterms:created xsi:type="dcterms:W3CDTF">2014-01-28T17:33:10Z</dcterms:created>
  <dcterms:modified xsi:type="dcterms:W3CDTF">2014-01-30T20:12:07Z</dcterms:modified>
</cp:coreProperties>
</file>