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D124FD36-377A-446C-82CB-DB1AA916F214}" type="datetimeFigureOut">
              <a:rPr lang="ru-RU" smtClean="0"/>
              <a:pPr/>
              <a:t>19.01.2014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AAEE368-7AFE-4664-A571-DD114A400E3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124FD36-377A-446C-82CB-DB1AA916F214}" type="datetimeFigureOut">
              <a:rPr lang="ru-RU" smtClean="0"/>
              <a:pPr/>
              <a:t>19.01.2014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AEE368-7AFE-4664-A571-DD114A400E3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124FD36-377A-446C-82CB-DB1AA916F214}" type="datetimeFigureOut">
              <a:rPr lang="ru-RU" smtClean="0"/>
              <a:pPr/>
              <a:t>19.01.2014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AEE368-7AFE-4664-A571-DD114A400E3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D124FD36-377A-446C-82CB-DB1AA916F214}" type="datetimeFigureOut">
              <a:rPr lang="ru-RU" smtClean="0"/>
              <a:pPr/>
              <a:t>19.01.2014</a:t>
            </a:fld>
            <a:endParaRPr lang="ru-RU"/>
          </a:p>
        </p:txBody>
      </p:sp>
      <p:sp>
        <p:nvSpPr>
          <p:cNvPr id="9" name="Номер слайда 8"/>
          <p:cNvSpPr>
            <a:spLocks noGrp="1"/>
          </p:cNvSpPr>
          <p:nvPr>
            <p:ph type="sldNum" sz="quarter" idx="15"/>
          </p:nvPr>
        </p:nvSpPr>
        <p:spPr/>
        <p:txBody>
          <a:bodyPr rtlCol="0"/>
          <a:lstStyle/>
          <a:p>
            <a:fld id="{DAAEE368-7AFE-4664-A571-DD114A400E3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D124FD36-377A-446C-82CB-DB1AA916F214}" type="datetimeFigureOut">
              <a:rPr lang="ru-RU" smtClean="0"/>
              <a:pPr/>
              <a:t>19.01.2014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AAEE368-7AFE-4664-A571-DD114A400E3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D124FD36-377A-446C-82CB-DB1AA916F214}" type="datetimeFigureOut">
              <a:rPr lang="ru-RU" smtClean="0"/>
              <a:pPr/>
              <a:t>19.01.2014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AEE368-7AFE-4664-A571-DD114A400E3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D124FD36-377A-446C-82CB-DB1AA916F214}" type="datetimeFigureOut">
              <a:rPr lang="ru-RU" smtClean="0"/>
              <a:pPr/>
              <a:t>19.01.2014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AAEE368-7AFE-4664-A571-DD114A400E3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D124FD36-377A-446C-82CB-DB1AA916F214}" type="datetimeFigureOut">
              <a:rPr lang="ru-RU" smtClean="0"/>
              <a:pPr/>
              <a:t>19.01.2014</a:t>
            </a:fld>
            <a:endParaRPr lang="ru-RU"/>
          </a:p>
        </p:txBody>
      </p:sp>
      <p:sp>
        <p:nvSpPr>
          <p:cNvPr id="7" name="Номер слайда 6"/>
          <p:cNvSpPr>
            <a:spLocks noGrp="1"/>
          </p:cNvSpPr>
          <p:nvPr>
            <p:ph type="sldNum" sz="quarter" idx="11"/>
          </p:nvPr>
        </p:nvSpPr>
        <p:spPr/>
        <p:txBody>
          <a:bodyPr rtlCol="0"/>
          <a:lstStyle/>
          <a:p>
            <a:fld id="{DAAEE368-7AFE-4664-A571-DD114A400E3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124FD36-377A-446C-82CB-DB1AA916F214}" type="datetimeFigureOut">
              <a:rPr lang="ru-RU" smtClean="0"/>
              <a:pPr/>
              <a:t>19.01.2014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AAEE368-7AFE-4664-A571-DD114A400E3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D124FD36-377A-446C-82CB-DB1AA916F214}" type="datetimeFigureOut">
              <a:rPr lang="ru-RU" smtClean="0"/>
              <a:pPr/>
              <a:t>19.01.2014</a:t>
            </a:fld>
            <a:endParaRPr lang="ru-RU"/>
          </a:p>
        </p:txBody>
      </p:sp>
      <p:sp>
        <p:nvSpPr>
          <p:cNvPr id="22" name="Номер слайда 21"/>
          <p:cNvSpPr>
            <a:spLocks noGrp="1"/>
          </p:cNvSpPr>
          <p:nvPr>
            <p:ph type="sldNum" sz="quarter" idx="15"/>
          </p:nvPr>
        </p:nvSpPr>
        <p:spPr/>
        <p:txBody>
          <a:bodyPr rtlCol="0"/>
          <a:lstStyle/>
          <a:p>
            <a:fld id="{DAAEE368-7AFE-4664-A571-DD114A400E3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D124FD36-377A-446C-82CB-DB1AA916F214}" type="datetimeFigureOut">
              <a:rPr lang="ru-RU" smtClean="0"/>
              <a:pPr/>
              <a:t>19.01.2014</a:t>
            </a:fld>
            <a:endParaRPr lang="ru-RU"/>
          </a:p>
        </p:txBody>
      </p:sp>
      <p:sp>
        <p:nvSpPr>
          <p:cNvPr id="18" name="Номер слайда 17"/>
          <p:cNvSpPr>
            <a:spLocks noGrp="1"/>
          </p:cNvSpPr>
          <p:nvPr>
            <p:ph type="sldNum" sz="quarter" idx="11"/>
          </p:nvPr>
        </p:nvSpPr>
        <p:spPr/>
        <p:txBody>
          <a:bodyPr rtlCol="0"/>
          <a:lstStyle/>
          <a:p>
            <a:fld id="{DAAEE368-7AFE-4664-A571-DD114A400E3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124FD36-377A-446C-82CB-DB1AA916F214}" type="datetimeFigureOut">
              <a:rPr lang="ru-RU" smtClean="0"/>
              <a:pPr/>
              <a:t>19.01.2014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AAEE368-7AFE-4664-A571-DD114A400E3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iologiya-uroki.ru/index.php/biologiya-kak-nauka/73-2010-02-28-13-26-05.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1285860"/>
            <a:ext cx="7772400" cy="1470025"/>
          </a:xfrm>
        </p:spPr>
        <p:txBody>
          <a:bodyPr>
            <a:normAutofit fontScale="90000"/>
          </a:bodyPr>
          <a:lstStyle/>
          <a:p>
            <a:pPr fontAlgn="ctr"/>
            <a:r>
              <a:rPr lang="ru-RU" u="sng" dirty="0" smtClean="0">
                <a:hlinkClick r:id="rId2"/>
              </a:rPr>
              <a:t/>
            </a:r>
            <a:br>
              <a:rPr lang="ru-RU" u="sng" dirty="0" smtClean="0">
                <a:hlinkClick r:id="rId2"/>
              </a:rPr>
            </a:br>
            <a:r>
              <a:rPr lang="ru-RU" u="sng" dirty="0">
                <a:hlinkClick r:id="rId2"/>
              </a:rPr>
              <a:t/>
            </a:r>
            <a:br>
              <a:rPr lang="ru-RU" u="sng" dirty="0">
                <a:hlinkClick r:id="rId2"/>
              </a:rPr>
            </a:br>
            <a:r>
              <a:rPr lang="ru-RU" u="sng" dirty="0" smtClean="0">
                <a:hlinkClick r:id="rId2"/>
              </a:rPr>
              <a:t>Адаптация </a:t>
            </a:r>
            <a:r>
              <a:rPr lang="ru-RU" u="sng" dirty="0">
                <a:hlinkClick r:id="rId2"/>
              </a:rPr>
              <a:t>организмов к различным условиям </a:t>
            </a:r>
            <a:r>
              <a:rPr lang="ru-RU" u="sng" dirty="0" smtClean="0">
                <a:hlinkClick r:id="rId2"/>
              </a:rPr>
              <a:t>существования</a:t>
            </a:r>
            <a:r>
              <a:rPr lang="ru-RU" dirty="0"/>
              <a:t/>
            </a:r>
            <a:br>
              <a:rPr lang="ru-RU" dirty="0"/>
            </a:br>
            <a:r>
              <a:rPr lang="ru-RU" dirty="0" smtClean="0"/>
              <a:t/>
            </a:r>
            <a:br>
              <a:rPr lang="ru-RU" dirty="0" smtClean="0"/>
            </a:br>
            <a:endParaRPr lang="ru-RU" dirty="0"/>
          </a:p>
        </p:txBody>
      </p:sp>
      <p:sp>
        <p:nvSpPr>
          <p:cNvPr id="3" name="Подзаголовок 2"/>
          <p:cNvSpPr>
            <a:spLocks noGrp="1"/>
          </p:cNvSpPr>
          <p:nvPr>
            <p:ph type="subTitle" idx="1"/>
          </p:nvPr>
        </p:nvSpPr>
        <p:spPr>
          <a:xfrm>
            <a:off x="1428728" y="4000504"/>
            <a:ext cx="6400800" cy="1752600"/>
          </a:xfrm>
        </p:spPr>
        <p:txBody>
          <a:bodyPr>
            <a:normAutofit fontScale="70000" lnSpcReduction="20000"/>
          </a:bodyPr>
          <a:lstStyle/>
          <a:p>
            <a:r>
              <a:rPr lang="ru-RU" sz="2800" dirty="0" smtClean="0"/>
              <a:t>Презентация по экологии для учащихся 9 класса</a:t>
            </a:r>
            <a:endParaRPr lang="ru-RU" sz="2800" dirty="0"/>
          </a:p>
          <a:p>
            <a:endParaRPr lang="ru-RU" sz="2800" dirty="0" smtClean="0"/>
          </a:p>
          <a:p>
            <a:pPr algn="r"/>
            <a:r>
              <a:rPr lang="ru-RU" sz="2000" dirty="0" smtClean="0"/>
              <a:t>Автор презентации</a:t>
            </a:r>
          </a:p>
          <a:p>
            <a:pPr algn="r"/>
            <a:r>
              <a:rPr lang="ru-RU" sz="2000" dirty="0" smtClean="0"/>
              <a:t> учитель биологии МБОУ ДР</a:t>
            </a:r>
          </a:p>
          <a:p>
            <a:pPr algn="r"/>
            <a:r>
              <a:rPr lang="ru-RU" sz="2000" dirty="0" smtClean="0"/>
              <a:t> «</a:t>
            </a:r>
            <a:r>
              <a:rPr lang="ru-RU" sz="2000" dirty="0" err="1" smtClean="0"/>
              <a:t>Мало-Лученская</a:t>
            </a:r>
            <a:r>
              <a:rPr lang="ru-RU" sz="2000" dirty="0" smtClean="0"/>
              <a:t> ООШ №13»</a:t>
            </a:r>
            <a:endParaRPr lang="ru-RU"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357158" y="571480"/>
            <a:ext cx="8229600" cy="5786478"/>
          </a:xfrm>
        </p:spPr>
        <p:txBody>
          <a:bodyPr>
            <a:normAutofit fontScale="92500" lnSpcReduction="10000"/>
          </a:bodyPr>
          <a:lstStyle/>
          <a:p>
            <a:pPr>
              <a:buNone/>
            </a:pPr>
            <a:r>
              <a:rPr lang="ru-RU" sz="2000" dirty="0" smtClean="0"/>
              <a:t>     </a:t>
            </a:r>
            <a:r>
              <a:rPr lang="ru-RU" dirty="0" smtClean="0"/>
              <a:t>Способность </a:t>
            </a:r>
            <a:r>
              <a:rPr lang="ru-RU" dirty="0"/>
              <a:t>организмов к циклическим изменениям (образа жизни, скорости физиологических процессов, особенностей внешнего и внутреннего строения) также возникла в процессе эволюции путем естественного отбора. Живые организмы, конечно, не способны предвидеть будущие изменения. Их образ жизни лишь отражает историю жизни многих предшествующих поколений, в ходе которой произошло закрепление таких свойств организмов, которые наилучшим образом отвечают условиям их существования</a:t>
            </a:r>
            <a:r>
              <a:rPr lang="ru-RU" dirty="0" smtClean="0"/>
              <a:t>.</a:t>
            </a:r>
          </a:p>
          <a:p>
            <a:pPr>
              <a:buNone/>
            </a:pPr>
            <a:r>
              <a:rPr lang="ru-RU" dirty="0" smtClean="0"/>
              <a:t>      Из </a:t>
            </a:r>
            <a:r>
              <a:rPr lang="ru-RU" dirty="0"/>
              <a:t>всех сезонных изменений образа жизни наиболее замечательны те, что связаны с </a:t>
            </a:r>
            <a:r>
              <a:rPr lang="ru-RU" b="1" dirty="0"/>
              <a:t>миграциями</a:t>
            </a:r>
            <a:r>
              <a:rPr lang="ru-RU" dirty="0"/>
              <a:t> — массовыми переселениями в иные климатические области. Это, например, ежегодные перелеты птиц, миграции северных оленей и т. д. Растениям и прикрепленным животным этого, конечно, не дано, зато именно у них наиболее ярко проявляются сезонные изменения строения.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457200" y="357166"/>
            <a:ext cx="8229600" cy="5768997"/>
          </a:xfrm>
        </p:spPr>
        <p:txBody>
          <a:bodyPr>
            <a:noAutofit/>
          </a:bodyPr>
          <a:lstStyle/>
          <a:p>
            <a:pPr>
              <a:buNone/>
            </a:pPr>
            <a:r>
              <a:rPr lang="ru-RU" sz="2400" dirty="0" smtClean="0"/>
              <a:t>    В </a:t>
            </a:r>
            <a:r>
              <a:rPr lang="ru-RU" sz="2400" dirty="0"/>
              <a:t>различных участках обитания на фоне сезонных изменений внешних условий могут происходить их разнонаправленные, случайные колебания, влияющие на жизнедеятельность организмов. Как правило, таким изменениям наиболее подвержены климатические условия. Большинство организмов могут сравнительно легко переносить колебания условий жизни, не выходящие за рамки привычных и случающихся в районах, которые давно освоены данным видом.</a:t>
            </a:r>
            <a:br>
              <a:rPr lang="ru-RU" sz="2400" dirty="0"/>
            </a:br>
            <a:r>
              <a:rPr lang="ru-RU" sz="2400" dirty="0"/>
              <a:t>Чрезвычайно суровые условия (очень холодные зимы, длительные засухи и т. п.) могут приводить к гибели части особей. В этих случаях в преимущественном положении оказываются те группы организмов, которые обладают более широкими границами распространения и более высокой скоростью размножения.</a:t>
            </a:r>
          </a:p>
          <a:p>
            <a:pPr>
              <a:buNone/>
            </a:pPr>
            <a:r>
              <a:rPr lang="ru-RU" sz="24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914400" y="2428868"/>
            <a:ext cx="7772400" cy="3590932"/>
          </a:xfrm>
        </p:spPr>
        <p:txBody>
          <a:bodyPr>
            <a:normAutofit/>
          </a:bodyPr>
          <a:lstStyle/>
          <a:p>
            <a:pPr algn="ctr">
              <a:buNone/>
            </a:pPr>
            <a:r>
              <a:rPr lang="ru-RU" sz="4000" b="1" dirty="0" smtClean="0"/>
              <a:t>СПАСИБО ЗА ВНИМАНИЕ!</a:t>
            </a:r>
            <a:endParaRPr lang="ru-RU" sz="4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29600" cy="1357322"/>
          </a:xfrm>
        </p:spPr>
        <p:txBody>
          <a:bodyPr>
            <a:normAutofit fontScale="90000"/>
          </a:bodyPr>
          <a:lstStyle/>
          <a:p>
            <a:r>
              <a:rPr lang="ru-RU" sz="2400" b="1" dirty="0" smtClean="0"/>
              <a:t>Цель урока</a:t>
            </a:r>
            <a:r>
              <a:rPr lang="ru-RU" sz="2400" dirty="0" smtClean="0"/>
              <a:t>: закрепить и конкретизировать понятия «адаптация», «фактор среды»; расширить представления учащихся о влиянии факторов среды на организмы на конкретных примерах.</a:t>
            </a:r>
            <a:br>
              <a:rPr lang="ru-RU" sz="2400" dirty="0" smtClean="0"/>
            </a:br>
            <a:endParaRPr lang="ru-RU" sz="2400" dirty="0"/>
          </a:p>
        </p:txBody>
      </p:sp>
      <p:sp>
        <p:nvSpPr>
          <p:cNvPr id="3" name="Содержимое 2"/>
          <p:cNvSpPr>
            <a:spLocks noGrp="1"/>
          </p:cNvSpPr>
          <p:nvPr>
            <p:ph sz="quarter" idx="1"/>
          </p:nvPr>
        </p:nvSpPr>
        <p:spPr>
          <a:xfrm>
            <a:off x="500034" y="2000240"/>
            <a:ext cx="8229600" cy="4525963"/>
          </a:xfrm>
        </p:spPr>
        <p:txBody>
          <a:bodyPr>
            <a:normAutofit fontScale="92500" lnSpcReduction="10000"/>
          </a:bodyPr>
          <a:lstStyle/>
          <a:p>
            <a:r>
              <a:rPr lang="ru-RU" b="1" dirty="0" smtClean="0"/>
              <a:t>Задачи </a:t>
            </a:r>
            <a:r>
              <a:rPr lang="ru-RU" b="1" dirty="0"/>
              <a:t>урока</a:t>
            </a:r>
            <a:r>
              <a:rPr lang="ru-RU" dirty="0"/>
              <a:t>:</a:t>
            </a:r>
          </a:p>
          <a:p>
            <a:r>
              <a:rPr lang="ru-RU" u="sng" dirty="0"/>
              <a:t>образовательные</a:t>
            </a:r>
            <a:r>
              <a:rPr lang="ru-RU" dirty="0"/>
              <a:t>: </a:t>
            </a:r>
            <a:r>
              <a:rPr lang="ru-RU" dirty="0" smtClean="0"/>
              <a:t> закреплять </a:t>
            </a:r>
            <a:r>
              <a:rPr lang="ru-RU" dirty="0"/>
              <a:t>умения самостоятельного анализа текста и зрительного ряда, выявления причинно-следственной связи на примерах воздействия факторов среды и возникших в результате такого воздействия </a:t>
            </a:r>
            <a:r>
              <a:rPr lang="ru-RU" dirty="0" smtClean="0"/>
              <a:t>адаптаций;</a:t>
            </a:r>
            <a:endParaRPr lang="ru-RU" dirty="0"/>
          </a:p>
          <a:p>
            <a:r>
              <a:rPr lang="ru-RU" u="sng" dirty="0"/>
              <a:t>развивающие</a:t>
            </a:r>
            <a:r>
              <a:rPr lang="ru-RU" dirty="0"/>
              <a:t>: научить использовать </a:t>
            </a:r>
            <a:r>
              <a:rPr lang="ru-RU" dirty="0" err="1"/>
              <a:t>межпредметные</a:t>
            </a:r>
            <a:r>
              <a:rPr lang="ru-RU" dirty="0"/>
              <a:t> связи в части выявления причин приспособлений животных к тем или иным условиям среды;</a:t>
            </a:r>
          </a:p>
          <a:p>
            <a:r>
              <a:rPr lang="ru-RU" u="sng" dirty="0"/>
              <a:t>воспитательные</a:t>
            </a:r>
            <a:r>
              <a:rPr lang="ru-RU" dirty="0"/>
              <a:t>: показать необходимость поддержания взаимосвязи организмов в природе, их непосредственную связь и взаимовлияние как между собой (в случаях пищевых адаптаций), так и с окружающим миром.</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428596" y="714356"/>
            <a:ext cx="8229600" cy="4811715"/>
          </a:xfrm>
        </p:spPr>
        <p:txBody>
          <a:bodyPr>
            <a:noAutofit/>
          </a:bodyPr>
          <a:lstStyle/>
          <a:p>
            <a:r>
              <a:rPr lang="ru-RU" sz="2800" dirty="0"/>
              <a:t>Разные организмы распределены по различным местообитаниям отнюдь не беспорядочно: между ними и средой имеется соответствие. Оно проявляется в сходстве строения и образа жизни организмов, обитающих в сходных условиях, но принадлежащих к различным ветвям эволюционного древа: между ними отсутствует родственная связь, которой можно было бы объяснить возникновение общих признаков или свойств. Экологическое положение организмов как бы запечатлевается в них самих.</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914400" y="285728"/>
            <a:ext cx="7772400" cy="6000792"/>
          </a:xfrm>
        </p:spPr>
        <p:txBody>
          <a:bodyPr>
            <a:noAutofit/>
          </a:bodyPr>
          <a:lstStyle/>
          <a:p>
            <a:pPr>
              <a:buNone/>
            </a:pPr>
            <a:r>
              <a:rPr lang="ru-RU" sz="2800" dirty="0" smtClean="0"/>
              <a:t>   Изменения </a:t>
            </a:r>
            <a:r>
              <a:rPr lang="ru-RU" sz="2800" dirty="0"/>
              <a:t>внешнего строения организмов — наиболее яркий пример адаптации к условиям жизни. Как вам уже известно, разные виды, ведущие сходный образ жизни и занимающие сходное положение в структуре природных сообществ, имеют близкие типы строения и объединяются в группы, называемые </a:t>
            </a:r>
            <a:r>
              <a:rPr lang="ru-RU" sz="2800" b="1" dirty="0"/>
              <a:t>жизненными </a:t>
            </a:r>
            <a:r>
              <a:rPr lang="ru-RU" sz="2800" b="1" dirty="0" smtClean="0"/>
              <a:t>формами</a:t>
            </a:r>
            <a:r>
              <a:rPr lang="ru-RU" sz="2800" dirty="0" smtClean="0"/>
              <a:t>.</a:t>
            </a:r>
            <a:br>
              <a:rPr lang="ru-RU" sz="2800" dirty="0" smtClean="0"/>
            </a:br>
            <a:r>
              <a:rPr lang="ru-RU" sz="2800" dirty="0"/>
              <a:t>Сходные жизненные формы могут возникать у систематически очень далеких друг от друга видов: тушканчиков и кенгуру, дельфинов и рыб, птиц и летучих мышей, червей и змей и т. д.</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0.jpeg"/>
          <p:cNvPicPr>
            <a:picLocks noGrp="1" noChangeAspect="1"/>
          </p:cNvPicPr>
          <p:nvPr>
            <p:ph sz="quarter" idx="1"/>
          </p:nvPr>
        </p:nvPicPr>
        <p:blipFill>
          <a:blip r:embed="rId2"/>
          <a:stretch>
            <a:fillRect/>
          </a:stretch>
        </p:blipFill>
        <p:spPr>
          <a:xfrm>
            <a:off x="1143000" y="1751012"/>
            <a:ext cx="6096000" cy="4572000"/>
          </a:xfrm>
        </p:spPr>
      </p:pic>
      <p:pic>
        <p:nvPicPr>
          <p:cNvPr id="5" name="Рисунок 4" descr="Lumbricidae.jpeg"/>
          <p:cNvPicPr>
            <a:picLocks noChangeAspect="1"/>
          </p:cNvPicPr>
          <p:nvPr/>
        </p:nvPicPr>
        <p:blipFill>
          <a:blip r:embed="rId3"/>
          <a:stretch>
            <a:fillRect/>
          </a:stretch>
        </p:blipFill>
        <p:spPr>
          <a:xfrm>
            <a:off x="5643570" y="785794"/>
            <a:ext cx="3286116" cy="2881314"/>
          </a:xfrm>
          <a:prstGeom prst="rect">
            <a:avLst/>
          </a:prstGeom>
        </p:spPr>
      </p:pic>
      <p:pic>
        <p:nvPicPr>
          <p:cNvPr id="7" name="Рисунок 6" descr="0c319cc83e515de11de2fded18580cc7.jpg"/>
          <p:cNvPicPr>
            <a:picLocks noChangeAspect="1"/>
          </p:cNvPicPr>
          <p:nvPr/>
        </p:nvPicPr>
        <p:blipFill>
          <a:blip r:embed="rId4"/>
          <a:stretch>
            <a:fillRect/>
          </a:stretch>
        </p:blipFill>
        <p:spPr>
          <a:xfrm>
            <a:off x="214282" y="0"/>
            <a:ext cx="3219443" cy="2714644"/>
          </a:xfrm>
          <a:prstGeom prst="rect">
            <a:avLst/>
          </a:prstGeom>
        </p:spPr>
      </p:pic>
      <p:pic>
        <p:nvPicPr>
          <p:cNvPr id="6" name="Рисунок 5" descr="792b64493b34.jpg"/>
          <p:cNvPicPr>
            <a:picLocks noChangeAspect="1"/>
          </p:cNvPicPr>
          <p:nvPr/>
        </p:nvPicPr>
        <p:blipFill>
          <a:blip r:embed="rId5"/>
          <a:stretch>
            <a:fillRect/>
          </a:stretch>
        </p:blipFill>
        <p:spPr>
          <a:xfrm>
            <a:off x="2857488" y="142852"/>
            <a:ext cx="3214678" cy="2662222"/>
          </a:xfrm>
          <a:prstGeom prst="rect">
            <a:avLst/>
          </a:prstGeom>
        </p:spPr>
      </p:pic>
      <p:pic>
        <p:nvPicPr>
          <p:cNvPr id="9" name="Рисунок 8" descr="1212064660_tush1.gif"/>
          <p:cNvPicPr>
            <a:picLocks noChangeAspect="1"/>
          </p:cNvPicPr>
          <p:nvPr/>
        </p:nvPicPr>
        <p:blipFill>
          <a:blip r:embed="rId6"/>
          <a:stretch>
            <a:fillRect/>
          </a:stretch>
        </p:blipFill>
        <p:spPr>
          <a:xfrm>
            <a:off x="1643042" y="2428868"/>
            <a:ext cx="3167058" cy="2857520"/>
          </a:xfrm>
          <a:prstGeom prst="rect">
            <a:avLst/>
          </a:prstGeom>
        </p:spPr>
      </p:pic>
      <p:pic>
        <p:nvPicPr>
          <p:cNvPr id="8" name="Рисунок 7" descr="08.jpg"/>
          <p:cNvPicPr>
            <a:picLocks noChangeAspect="1"/>
          </p:cNvPicPr>
          <p:nvPr/>
        </p:nvPicPr>
        <p:blipFill>
          <a:blip r:embed="rId7"/>
          <a:stretch>
            <a:fillRect/>
          </a:stretch>
        </p:blipFill>
        <p:spPr>
          <a:xfrm>
            <a:off x="214282" y="4143380"/>
            <a:ext cx="3214690" cy="247174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a:xfrm>
            <a:off x="428596" y="357166"/>
            <a:ext cx="8229600" cy="5786478"/>
          </a:xfrm>
        </p:spPr>
        <p:txBody>
          <a:bodyPr>
            <a:noAutofit/>
          </a:bodyPr>
          <a:lstStyle/>
          <a:p>
            <a:pPr>
              <a:buNone/>
            </a:pPr>
            <a:r>
              <a:rPr lang="ru-RU" dirty="0" smtClean="0"/>
              <a:t>    Компактное </a:t>
            </a:r>
            <a:r>
              <a:rPr lang="ru-RU" dirty="0"/>
              <a:t>тело, короткий хвост, короткие конечности (причем передние очень мощные и похожие на лопату), подслеповатые глаза и короткий, словно подстриженный, мех говорят о том, что перед нами подземный зверек, ведущий роющий образ жизни. Это может быть лесной крот, степной слепыш, австралийский сумчатый крот или другое млекопитающее, ведущее сходный образ жизни.</a:t>
            </a:r>
            <a:r>
              <a:rPr lang="ru-RU" dirty="0" smtClean="0"/>
              <a:t/>
            </a:r>
            <a:br>
              <a:rPr lang="ru-RU" dirty="0" smtClean="0"/>
            </a:br>
            <a:r>
              <a:rPr lang="ru-RU" dirty="0"/>
              <a:t>Роющие насекомые — медведки также имеют компактное тело, мощные передние конечности и по внешнему виду напоминают маленького </a:t>
            </a:r>
            <a:r>
              <a:rPr lang="ru-RU" dirty="0" smtClean="0"/>
              <a:t>крота.</a:t>
            </a:r>
          </a:p>
          <a:p>
            <a:pPr>
              <a:buNone/>
            </a:pPr>
            <a:r>
              <a:rPr lang="ru-RU" dirty="0" smtClean="0"/>
              <a:t>     Сходство </a:t>
            </a:r>
            <a:r>
              <a:rPr lang="ru-RU" dirty="0"/>
              <a:t>между этими далекими друг от друга животными затрагивает преимущественно те органы, которые непосредственно контактируют с внешней средой, и гораздо слабее проявляется в строении внутренних систем.</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1688390_em19.jpg"/>
          <p:cNvPicPr>
            <a:picLocks noGrp="1" noChangeAspect="1"/>
          </p:cNvPicPr>
          <p:nvPr>
            <p:ph sz="quarter" idx="1"/>
          </p:nvPr>
        </p:nvPicPr>
        <p:blipFill>
          <a:blip r:embed="rId2"/>
          <a:stretch>
            <a:fillRect/>
          </a:stretch>
        </p:blipFill>
        <p:spPr>
          <a:xfrm>
            <a:off x="285720" y="142852"/>
            <a:ext cx="4572032" cy="2928958"/>
          </a:xfrm>
        </p:spPr>
      </p:pic>
      <p:pic>
        <p:nvPicPr>
          <p:cNvPr id="5" name="Рисунок 4" descr="freknml8.jpg"/>
          <p:cNvPicPr>
            <a:picLocks noChangeAspect="1"/>
          </p:cNvPicPr>
          <p:nvPr/>
        </p:nvPicPr>
        <p:blipFill>
          <a:blip r:embed="rId3"/>
          <a:stretch>
            <a:fillRect/>
          </a:stretch>
        </p:blipFill>
        <p:spPr>
          <a:xfrm>
            <a:off x="357158" y="3143248"/>
            <a:ext cx="4714908" cy="3476625"/>
          </a:xfrm>
          <a:prstGeom prst="rect">
            <a:avLst/>
          </a:prstGeom>
        </p:spPr>
      </p:pic>
      <p:pic>
        <p:nvPicPr>
          <p:cNvPr id="6" name="Рисунок 5" descr="sumchatij_krot_3.jpg"/>
          <p:cNvPicPr>
            <a:picLocks noChangeAspect="1"/>
          </p:cNvPicPr>
          <p:nvPr/>
        </p:nvPicPr>
        <p:blipFill>
          <a:blip r:embed="rId4"/>
          <a:stretch>
            <a:fillRect/>
          </a:stretch>
        </p:blipFill>
        <p:spPr>
          <a:xfrm>
            <a:off x="4786314" y="571480"/>
            <a:ext cx="4043385" cy="2786081"/>
          </a:xfrm>
          <a:prstGeom prst="rect">
            <a:avLst/>
          </a:prstGeom>
        </p:spPr>
      </p:pic>
      <p:pic>
        <p:nvPicPr>
          <p:cNvPr id="7" name="Рисунок 6" descr="x_2a240837.jpg"/>
          <p:cNvPicPr>
            <a:picLocks noChangeAspect="1"/>
          </p:cNvPicPr>
          <p:nvPr/>
        </p:nvPicPr>
        <p:blipFill>
          <a:blip r:embed="rId5"/>
          <a:stretch>
            <a:fillRect/>
          </a:stretch>
        </p:blipFill>
        <p:spPr>
          <a:xfrm>
            <a:off x="4000496" y="3786190"/>
            <a:ext cx="4838700" cy="2705100"/>
          </a:xfrm>
          <a:prstGeom prst="rect">
            <a:avLst/>
          </a:prstGeom>
        </p:spPr>
      </p:pic>
      <p:sp>
        <p:nvSpPr>
          <p:cNvPr id="8" name="TextBox 7"/>
          <p:cNvSpPr txBox="1"/>
          <p:nvPr/>
        </p:nvSpPr>
        <p:spPr>
          <a:xfrm>
            <a:off x="3286116" y="2357430"/>
            <a:ext cx="623825" cy="369332"/>
          </a:xfrm>
          <a:prstGeom prst="rect">
            <a:avLst/>
          </a:prstGeom>
          <a:noFill/>
        </p:spPr>
        <p:txBody>
          <a:bodyPr wrap="none" rtlCol="0">
            <a:spAutoFit/>
          </a:bodyPr>
          <a:lstStyle/>
          <a:p>
            <a:r>
              <a:rPr lang="ru-RU" dirty="0" smtClean="0">
                <a:solidFill>
                  <a:schemeClr val="bg1"/>
                </a:solidFill>
              </a:rPr>
              <a:t>крот</a:t>
            </a:r>
            <a:endParaRPr lang="ru-RU" dirty="0">
              <a:solidFill>
                <a:schemeClr val="bg1"/>
              </a:solidFill>
            </a:endParaRPr>
          </a:p>
        </p:txBody>
      </p:sp>
      <p:sp>
        <p:nvSpPr>
          <p:cNvPr id="9" name="TextBox 8"/>
          <p:cNvSpPr txBox="1"/>
          <p:nvPr/>
        </p:nvSpPr>
        <p:spPr>
          <a:xfrm>
            <a:off x="6858016" y="2714620"/>
            <a:ext cx="1645963" cy="369332"/>
          </a:xfrm>
          <a:prstGeom prst="rect">
            <a:avLst/>
          </a:prstGeom>
          <a:noFill/>
        </p:spPr>
        <p:txBody>
          <a:bodyPr wrap="none" rtlCol="0">
            <a:spAutoFit/>
          </a:bodyPr>
          <a:lstStyle/>
          <a:p>
            <a:r>
              <a:rPr lang="ru-RU" dirty="0" smtClean="0">
                <a:solidFill>
                  <a:schemeClr val="bg1"/>
                </a:solidFill>
              </a:rPr>
              <a:t>Сумчатый крот</a:t>
            </a:r>
            <a:endParaRPr lang="ru-RU" dirty="0">
              <a:solidFill>
                <a:schemeClr val="bg1"/>
              </a:solidFill>
            </a:endParaRPr>
          </a:p>
        </p:txBody>
      </p:sp>
      <p:sp>
        <p:nvSpPr>
          <p:cNvPr id="10" name="TextBox 9"/>
          <p:cNvSpPr txBox="1"/>
          <p:nvPr/>
        </p:nvSpPr>
        <p:spPr>
          <a:xfrm>
            <a:off x="500034" y="5857892"/>
            <a:ext cx="957313" cy="369332"/>
          </a:xfrm>
          <a:prstGeom prst="rect">
            <a:avLst/>
          </a:prstGeom>
          <a:noFill/>
        </p:spPr>
        <p:txBody>
          <a:bodyPr wrap="none" rtlCol="0">
            <a:spAutoFit/>
          </a:bodyPr>
          <a:lstStyle/>
          <a:p>
            <a:r>
              <a:rPr lang="ru-RU" dirty="0" smtClean="0">
                <a:solidFill>
                  <a:schemeClr val="bg1"/>
                </a:solidFill>
              </a:rPr>
              <a:t>слепыш</a:t>
            </a:r>
            <a:endParaRPr lang="ru-RU" dirty="0">
              <a:solidFill>
                <a:schemeClr val="bg1"/>
              </a:solidFill>
            </a:endParaRPr>
          </a:p>
        </p:txBody>
      </p:sp>
      <p:sp>
        <p:nvSpPr>
          <p:cNvPr id="11" name="TextBox 10"/>
          <p:cNvSpPr txBox="1"/>
          <p:nvPr/>
        </p:nvSpPr>
        <p:spPr>
          <a:xfrm>
            <a:off x="7429520" y="5929330"/>
            <a:ext cx="1146404" cy="369332"/>
          </a:xfrm>
          <a:prstGeom prst="rect">
            <a:avLst/>
          </a:prstGeom>
          <a:noFill/>
        </p:spPr>
        <p:txBody>
          <a:bodyPr wrap="none" rtlCol="0">
            <a:spAutoFit/>
          </a:bodyPr>
          <a:lstStyle/>
          <a:p>
            <a:r>
              <a:rPr lang="ru-RU" dirty="0" smtClean="0"/>
              <a:t>медведка</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Ритмы </a:t>
            </a:r>
            <a:r>
              <a:rPr lang="ru-RU" b="1" dirty="0" smtClean="0"/>
              <a:t>жизни</a:t>
            </a:r>
            <a:endParaRPr lang="ru-RU" b="1" dirty="0"/>
          </a:p>
        </p:txBody>
      </p:sp>
      <p:sp>
        <p:nvSpPr>
          <p:cNvPr id="3" name="Содержимое 2"/>
          <p:cNvSpPr>
            <a:spLocks noGrp="1"/>
          </p:cNvSpPr>
          <p:nvPr>
            <p:ph sz="quarter" idx="1"/>
          </p:nvPr>
        </p:nvSpPr>
        <p:spPr>
          <a:xfrm>
            <a:off x="457200" y="1357298"/>
            <a:ext cx="8229600" cy="4768865"/>
          </a:xfrm>
        </p:spPr>
        <p:txBody>
          <a:bodyPr>
            <a:normAutofit lnSpcReduction="10000"/>
          </a:bodyPr>
          <a:lstStyle/>
          <a:p>
            <a:pPr>
              <a:buNone/>
            </a:pPr>
            <a:r>
              <a:rPr lang="ru-RU" dirty="0" smtClean="0"/>
              <a:t>   </a:t>
            </a:r>
            <a:r>
              <a:rPr lang="ru-RU" dirty="0"/>
              <a:t> Важную роль в поддержании соответствия между организмами и средой играют не только морфологические особенности, но и физиологические и поведенческие реакции. Со временем любые экологические условия изменяются. Эти изменения могут иметь различный характер: быть </a:t>
            </a:r>
            <a:r>
              <a:rPr lang="ru-RU" b="1" dirty="0"/>
              <a:t>циклическими</a:t>
            </a:r>
            <a:r>
              <a:rPr lang="ru-RU" dirty="0"/>
              <a:t>, т. е. повторяющимися через более или менее равные промежутки времени</a:t>
            </a:r>
            <a:r>
              <a:rPr lang="ru-RU" b="1" dirty="0"/>
              <a:t>, направленными</a:t>
            </a:r>
            <a:r>
              <a:rPr lang="ru-RU" dirty="0"/>
              <a:t>, т. е. изменяющимися лишь в определенную сторону, или </a:t>
            </a:r>
            <a:r>
              <a:rPr lang="ru-RU" b="1" dirty="0"/>
              <a:t>хаотическими</a:t>
            </a:r>
            <a:r>
              <a:rPr lang="ru-RU" dirty="0"/>
              <a:t>, т. е. неопределенными, плохо предсказуемыми. Ни строение организма, ни его поведение не могут соответствовать внешним условиям, не изменяясь при этом вместе с ними.</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a:xfrm>
            <a:off x="457200" y="785794"/>
            <a:ext cx="8229600" cy="5340369"/>
          </a:xfrm>
        </p:spPr>
        <p:txBody>
          <a:bodyPr>
            <a:normAutofit fontScale="92500"/>
          </a:bodyPr>
          <a:lstStyle/>
          <a:p>
            <a:pPr>
              <a:buNone/>
            </a:pPr>
            <a:r>
              <a:rPr lang="ru-RU" dirty="0" smtClean="0"/>
              <a:t>    </a:t>
            </a:r>
            <a:r>
              <a:rPr lang="ru-RU" sz="2800" dirty="0" smtClean="0"/>
              <a:t>Смена </a:t>
            </a:r>
            <a:r>
              <a:rPr lang="ru-RU" sz="2800" dirty="0"/>
              <a:t>времен года является периодически повторяющимся, циклическим изменением, так же как и чередование темного и светлого времени суток, прилива и отлива. Многократное воздействие циклических изменений привело к возникновению у организмов характерных физиологических ритмов, которые сами по себе также являются циклическими. Таковы, например, ежегодное сбрасывание листвы листопадными деревьями, приливно-отливный ритм перемещения животных, обитающих в зоне прилива (например, крабов), сезонные линьки млекопитающих</a:t>
            </a:r>
            <a:r>
              <a:rPr lang="ru-RU" dirty="0"/>
              <a: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106</TotalTime>
  <Words>560</Words>
  <Application>Microsoft Office PowerPoint</Application>
  <PresentationFormat>Экран (4:3)</PresentationFormat>
  <Paragraphs>27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Эркер</vt:lpstr>
      <vt:lpstr>  Адаптация организмов к различным условиям существования  </vt:lpstr>
      <vt:lpstr>Цель урока: закрепить и конкретизировать понятия «адаптация», «фактор среды»; расширить представления учащихся о влиянии факторов среды на организмы на конкретных примерах. </vt:lpstr>
      <vt:lpstr>Слайд 3</vt:lpstr>
      <vt:lpstr>Слайд 4</vt:lpstr>
      <vt:lpstr>Слайд 5</vt:lpstr>
      <vt:lpstr>Слайд 6</vt:lpstr>
      <vt:lpstr>Слайд 7</vt:lpstr>
      <vt:lpstr>Ритмы жизни</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ЭКОЛОГИЧЕСКИЕ РЕСУРСЫ</dc:title>
  <dc:creator>777</dc:creator>
  <cp:lastModifiedBy>777</cp:lastModifiedBy>
  <cp:revision>11</cp:revision>
  <dcterms:created xsi:type="dcterms:W3CDTF">2014-01-19T05:53:01Z</dcterms:created>
  <dcterms:modified xsi:type="dcterms:W3CDTF">2014-01-19T08:42:55Z</dcterms:modified>
</cp:coreProperties>
</file>