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9" r:id="rId3"/>
    <p:sldId id="267" r:id="rId4"/>
    <p:sldId id="272" r:id="rId5"/>
    <p:sldId id="269" r:id="rId6"/>
    <p:sldId id="268" r:id="rId7"/>
    <p:sldId id="271" r:id="rId8"/>
    <p:sldId id="273" r:id="rId9"/>
    <p:sldId id="274" r:id="rId10"/>
    <p:sldId id="290" r:id="rId11"/>
    <p:sldId id="288" r:id="rId12"/>
    <p:sldId id="259" r:id="rId13"/>
    <p:sldId id="260" r:id="rId14"/>
    <p:sldId id="261" r:id="rId15"/>
    <p:sldId id="262" r:id="rId16"/>
    <p:sldId id="263" r:id="rId17"/>
    <p:sldId id="264" r:id="rId18"/>
    <p:sldId id="278" r:id="rId19"/>
    <p:sldId id="280" r:id="rId20"/>
    <p:sldId id="281" r:id="rId21"/>
    <p:sldId id="282" r:id="rId22"/>
    <p:sldId id="283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E2B-B9CC-411F-B9D9-1011E21215B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BBF0-7EB5-4991-8E5E-D54D46788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E2B-B9CC-411F-B9D9-1011E21215B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BBF0-7EB5-4991-8E5E-D54D46788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E2B-B9CC-411F-B9D9-1011E21215B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BBF0-7EB5-4991-8E5E-D54D4678879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E2B-B9CC-411F-B9D9-1011E21215B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BBF0-7EB5-4991-8E5E-D54D467887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E2B-B9CC-411F-B9D9-1011E21215B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BBF0-7EB5-4991-8E5E-D54D46788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E2B-B9CC-411F-B9D9-1011E21215B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BBF0-7EB5-4991-8E5E-D54D4678879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E2B-B9CC-411F-B9D9-1011E21215B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BBF0-7EB5-4991-8E5E-D54D46788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E2B-B9CC-411F-B9D9-1011E21215B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BBF0-7EB5-4991-8E5E-D54D46788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E2B-B9CC-411F-B9D9-1011E21215B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BBF0-7EB5-4991-8E5E-D54D46788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E2B-B9CC-411F-B9D9-1011E21215B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BBF0-7EB5-4991-8E5E-D54D4678879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E2B-B9CC-411F-B9D9-1011E21215B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BBF0-7EB5-4991-8E5E-D54D4678879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4FFFE2B-B9CC-411F-B9D9-1011E21215B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8CFBBF0-7EB5-4991-8E5E-D54D4678879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olensk2.ru/stor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65512"/>
            <a:ext cx="7772400" cy="1584175"/>
          </a:xfr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Внутренние воды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Смоленской области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50207"/>
            <a:ext cx="2592288" cy="175947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50207"/>
            <a:ext cx="3129136" cy="180679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039" y="4769114"/>
            <a:ext cx="2467161" cy="16447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im8-tub-ru.yandex.net/i?id=558147730-45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7" y="4657659"/>
            <a:ext cx="3525677" cy="186768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59832" y="6165304"/>
            <a:ext cx="496855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Подготовил:  учитель географии </a:t>
            </a:r>
            <a:r>
              <a:rPr lang="ru-RU" dirty="0" err="1" smtClean="0">
                <a:solidFill>
                  <a:srgbClr val="FF0000"/>
                </a:solidFill>
              </a:rPr>
              <a:t>В.Ф.Симаков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142347"/>
            <a:ext cx="374441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</a:rPr>
              <a:t>МБОУ </a:t>
            </a:r>
            <a:r>
              <a:rPr lang="ru-RU" b="1" dirty="0" err="1">
                <a:solidFill>
                  <a:srgbClr val="FF0000"/>
                </a:solidFill>
              </a:rPr>
              <a:t>Жарынская</a:t>
            </a:r>
            <a:r>
              <a:rPr lang="ru-RU" b="1" dirty="0">
                <a:solidFill>
                  <a:srgbClr val="FF0000"/>
                </a:solidFill>
              </a:rPr>
              <a:t> средняя школа</a:t>
            </a:r>
          </a:p>
        </p:txBody>
      </p:sp>
    </p:spTree>
    <p:extLst>
      <p:ext uri="{BB962C8B-B14F-4D97-AF65-F5344CB8AC3E}">
        <p14:creationId xmlns:p14="http://schemas.microsoft.com/office/powerpoint/2010/main" val="258179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700808"/>
            <a:ext cx="7668840" cy="4425355"/>
          </a:xfrm>
          <a:solidFill>
            <a:schemeClr val="tx2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В области насчитывается более 300 озер. Общая акватория их 70 кв. км., что составляет 0,14% от площади области. Основная масса озер сосредоточена на С-З области (Смоленское </a:t>
            </a:r>
            <a:r>
              <a:rPr lang="ru-RU" dirty="0" err="1" smtClean="0"/>
              <a:t>Поозерье</a:t>
            </a:r>
            <a:r>
              <a:rPr lang="ru-RU" dirty="0" smtClean="0"/>
              <a:t>). Здесь озера расположены группами, соединенными воедино речными протоками и с </a:t>
            </a:r>
            <a:r>
              <a:rPr lang="ru-RU" dirty="0" err="1" smtClean="0"/>
              <a:t>З.Двиной</a:t>
            </a:r>
            <a:r>
              <a:rPr lang="ru-RU" dirty="0" smtClean="0"/>
              <a:t>. Эти озера ледникового происхождения. Имеют очень живописный природный ландшафт.</a:t>
            </a:r>
          </a:p>
          <a:p>
            <a:pPr algn="just"/>
            <a:r>
              <a:rPr lang="ru-RU" dirty="0" smtClean="0"/>
              <a:t> На остальной территории области озера встречаются нечасто. Они имеют в основном </a:t>
            </a:r>
            <a:r>
              <a:rPr lang="ru-RU" dirty="0" err="1" smtClean="0"/>
              <a:t>старичное</a:t>
            </a:r>
            <a:r>
              <a:rPr lang="ru-RU" dirty="0" smtClean="0"/>
              <a:t> происхождение, а также являются остатками зарастающих  болот. Берега таких озер пологие, часто </a:t>
            </a:r>
            <a:r>
              <a:rPr lang="ru-RU" dirty="0" err="1" smtClean="0"/>
              <a:t>заторфованы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Озера Смоленщины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22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8328"/>
            <a:ext cx="8496944" cy="3234688"/>
          </a:xfrm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sz="3600" dirty="0" err="1" smtClean="0">
                <a:solidFill>
                  <a:srgbClr val="7030A0"/>
                </a:solidFill>
              </a:rPr>
              <a:t>Сапшо</a:t>
            </a:r>
            <a:r>
              <a:rPr lang="ru-RU" sz="3600" dirty="0" smtClean="0">
                <a:solidFill>
                  <a:srgbClr val="7030A0"/>
                </a:solidFill>
              </a:rPr>
              <a:t> - </a:t>
            </a:r>
            <a:r>
              <a:rPr lang="ru-RU" sz="2400" dirty="0" smtClean="0">
                <a:solidFill>
                  <a:srgbClr val="7030A0"/>
                </a:solidFill>
              </a:rPr>
              <a:t>самое живописное озеро области, с 1964 г. объявлено заповедным. Имеет ледниковое происхождение, одно из больших по площади – 304 га. Максимальная глубина 14 м. На северном берегу расположен пос. Пржевальское (быв. Слобода). В этих места в 1881-1889 </a:t>
            </a:r>
            <a:r>
              <a:rPr lang="ru-RU" sz="2400" dirty="0" err="1" smtClean="0">
                <a:solidFill>
                  <a:srgbClr val="7030A0"/>
                </a:solidFill>
              </a:rPr>
              <a:t>г.г</a:t>
            </a:r>
            <a:r>
              <a:rPr lang="ru-RU" sz="2400" dirty="0" smtClean="0">
                <a:solidFill>
                  <a:srgbClr val="7030A0"/>
                </a:solidFill>
              </a:rPr>
              <a:t>. жил великий русский путешественник Н.М. Пржевальский., который назвал </a:t>
            </a:r>
            <a:r>
              <a:rPr lang="ru-RU" sz="2400" dirty="0" err="1" smtClean="0">
                <a:solidFill>
                  <a:srgbClr val="7030A0"/>
                </a:solidFill>
              </a:rPr>
              <a:t>Сапшо</a:t>
            </a:r>
            <a:r>
              <a:rPr lang="ru-RU" sz="2400" dirty="0" smtClean="0">
                <a:solidFill>
                  <a:srgbClr val="7030A0"/>
                </a:solidFill>
              </a:rPr>
              <a:t> «Байкалом в миниатюре». Излюбленное место отдыха, туризма. Сосновый бор обрамляет озеро с юга. На берегу санаторий им. Пржевальского. </a:t>
            </a:r>
            <a:r>
              <a:rPr lang="ru-RU" sz="2400" dirty="0">
                <a:solidFill>
                  <a:srgbClr val="7030A0"/>
                </a:solidFill>
              </a:rPr>
              <a:t>6</a:t>
            </a:r>
            <a:r>
              <a:rPr lang="ru-RU" sz="2400" dirty="0" smtClean="0">
                <a:solidFill>
                  <a:srgbClr val="7030A0"/>
                </a:solidFill>
              </a:rPr>
              <a:t> островов.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77070"/>
            <a:ext cx="4049122" cy="27482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05252"/>
            <a:ext cx="3456384" cy="25922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51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Озеро Чистик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://im6-tub-ru.yandex.net/i?id=501840430-6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29787"/>
            <a:ext cx="3096344" cy="2909732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29" y="1514369"/>
            <a:ext cx="3512947" cy="263471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85" y="4437112"/>
            <a:ext cx="3655293" cy="186079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00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712968" cy="223224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solidFill>
                  <a:srgbClr val="7030A0"/>
                </a:solidFill>
              </a:rPr>
              <a:t>Озеро </a:t>
            </a:r>
            <a:r>
              <a:rPr lang="ru-RU" sz="3600" dirty="0" err="1" smtClean="0">
                <a:solidFill>
                  <a:srgbClr val="7030A0"/>
                </a:solidFill>
              </a:rPr>
              <a:t>Баклановское</a:t>
            </a:r>
            <a:r>
              <a:rPr lang="ru-RU" sz="3600" dirty="0" smtClean="0">
                <a:solidFill>
                  <a:srgbClr val="7030A0"/>
                </a:solidFill>
              </a:rPr>
              <a:t> – </a:t>
            </a:r>
            <a:r>
              <a:rPr lang="ru-RU" sz="2700" dirty="0" smtClean="0">
                <a:solidFill>
                  <a:srgbClr val="7030A0"/>
                </a:solidFill>
              </a:rPr>
              <a:t>ледниковое, площадь 221 га, Самое глубокое (30 м.) Расположено среди крупнохолмистого рельефа. Богато рыбой, славится живописностью берегов. Последнее воскресенье мая проводится фестиваль бардовской песни, а также соревнования по рыбной ловле.</a:t>
            </a:r>
            <a:endParaRPr lang="ru-RU" sz="27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http://im6-tub-ru.yandex.net/i?id=63369639-5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3" y="2996952"/>
            <a:ext cx="3286412" cy="2292846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125" y="2924944"/>
            <a:ext cx="2466473" cy="2725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29000"/>
            <a:ext cx="2376264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1434488"/>
          </a:xfrm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Рытое</a:t>
            </a:r>
            <a:r>
              <a:rPr lang="ru-RU" sz="3600" dirty="0" smtClean="0">
                <a:solidFill>
                  <a:srgbClr val="7030A0"/>
                </a:solidFill>
              </a:rPr>
              <a:t> - </a:t>
            </a:r>
            <a:r>
              <a:rPr lang="ru-RU" sz="2800" dirty="0" smtClean="0">
                <a:solidFill>
                  <a:srgbClr val="7030A0"/>
                </a:solidFill>
              </a:rPr>
              <a:t>ледникового происхождения, площадь 178 га, максимальная глубина 21 м, расположено среди крупнохолмистого рельефа.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im5-tub-ru.yandex.net/i?id=101517691-6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905422"/>
            <a:ext cx="3183565" cy="2387674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744416" cy="28083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47719"/>
            <a:ext cx="2952328" cy="214963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61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59013" cy="1656184"/>
          </a:xfrm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sz="3600" dirty="0" err="1" smtClean="0">
                <a:solidFill>
                  <a:srgbClr val="7030A0"/>
                </a:solidFill>
              </a:rPr>
              <a:t>Дго</a:t>
            </a:r>
            <a:r>
              <a:rPr lang="ru-RU" sz="3600" dirty="0" smtClean="0">
                <a:solidFill>
                  <a:srgbClr val="7030A0"/>
                </a:solidFill>
              </a:rPr>
              <a:t> - </a:t>
            </a:r>
            <a:r>
              <a:rPr lang="ru-RU" sz="2800" dirty="0" smtClean="0">
                <a:solidFill>
                  <a:srgbClr val="7030A0"/>
                </a:solidFill>
              </a:rPr>
              <a:t>ложбинное, ледникового происхождения, площадь 234 га, максимальная глубина 15 м., часть берегов сильно заболочено Очень богато рыбой, труднодоступно.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7" y="2528900"/>
            <a:ext cx="2721091" cy="2700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im7-tub-ru.yandex.net/i?id=413819968-3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6872"/>
            <a:ext cx="5059263" cy="2096006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97152"/>
            <a:ext cx="3816424" cy="1782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95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2520280"/>
          </a:xfrm>
          <a:ln w="1905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</a:rPr>
              <a:t>Акатовское</a:t>
            </a:r>
            <a:r>
              <a:rPr lang="ru-RU" sz="3600" dirty="0" smtClean="0">
                <a:solidFill>
                  <a:srgbClr val="7030A0"/>
                </a:solidFill>
              </a:rPr>
              <a:t> – </a:t>
            </a:r>
            <a:r>
              <a:rPr lang="ru-RU" sz="2700" dirty="0" smtClean="0">
                <a:solidFill>
                  <a:srgbClr val="7030A0"/>
                </a:solidFill>
              </a:rPr>
              <a:t>ледниковое, ложбинное, самое большое по площади – 655 га, максимальная глубина – 10 м. расположено в 20 км. на Ю-В от г. Демидова. Богато рыбой. На берегу рыболовная база. Искусственно зарыбляется ценными породами рыб.</a:t>
            </a:r>
            <a:endParaRPr lang="ru-RU" sz="2700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4914"/>
            <a:ext cx="2625080" cy="30943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im3-tub-ru.yandex.net/i?id=3913021-3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74562"/>
            <a:ext cx="3960440" cy="1579132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54023"/>
            <a:ext cx="2592288" cy="194421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 descr="http://im5-tub-ru.yandex.net/i?id=180147317-02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12" y="4536890"/>
            <a:ext cx="1520527" cy="219306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72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1650512"/>
          </a:xfrm>
          <a:ln w="1905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Диво - </a:t>
            </a:r>
            <a:r>
              <a:rPr lang="ru-RU" sz="2800" dirty="0" smtClean="0">
                <a:solidFill>
                  <a:srgbClr val="7030A0"/>
                </a:solidFill>
              </a:rPr>
              <a:t>ледниковое озеро, площадь 124 га, максимальная глубина 22 м., </a:t>
            </a:r>
            <a:r>
              <a:rPr lang="ru-RU" sz="2800" dirty="0" err="1" smtClean="0">
                <a:solidFill>
                  <a:srgbClr val="7030A0"/>
                </a:solidFill>
              </a:rPr>
              <a:t>располжено</a:t>
            </a:r>
            <a:r>
              <a:rPr lang="ru-RU" sz="2800" dirty="0" smtClean="0">
                <a:solidFill>
                  <a:srgbClr val="7030A0"/>
                </a:solidFill>
              </a:rPr>
              <a:t> среди крупнохолмистого рельефа На берегу – рыболовно-спортивная база.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11" y="2708920"/>
            <a:ext cx="4430041" cy="292734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486" y="2708920"/>
            <a:ext cx="3395337" cy="294091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00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2736304"/>
          </a:xfrm>
          <a:ln w="1905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sz="4000" dirty="0" smtClean="0">
                <a:solidFill>
                  <a:srgbClr val="0070C0"/>
                </a:solidFill>
              </a:rPr>
              <a:t>Болота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распространены по области повсеместно. Образуются на месте бывших озер, в долинах рек, в местах выхода ключей, заболачивание еловых лесов. Болота бывают низинные, верховые, переходные. В области насчитывается 1400 болот.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24944"/>
            <a:ext cx="2320652" cy="302433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://im4-tub-ru.yandex.net/i?id=68033293-5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58380"/>
            <a:ext cx="3672408" cy="269090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61653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Верховое болото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61653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Низинное болото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9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402416"/>
          </a:xfrm>
          <a:ln w="1905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tx2"/>
                </a:solidFill>
              </a:rPr>
              <a:t>Искусственные водоемы с объемом воды более 1 млн. </a:t>
            </a:r>
            <a:r>
              <a:rPr lang="ru-RU" sz="3200" dirty="0" err="1" smtClean="0">
                <a:solidFill>
                  <a:schemeClr val="tx2"/>
                </a:solidFill>
              </a:rPr>
              <a:t>куб.м</a:t>
            </a:r>
            <a:r>
              <a:rPr lang="ru-RU" sz="3200" dirty="0" smtClean="0">
                <a:solidFill>
                  <a:schemeClr val="tx2"/>
                </a:solidFill>
              </a:rPr>
              <a:t>. называются водохранилищами. Их в области 13.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8374"/>
            <a:ext cx="3456384" cy="26317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1" y="1748813"/>
            <a:ext cx="4201987" cy="2801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941168"/>
            <a:ext cx="820891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tx2"/>
                </a:solidFill>
              </a:rPr>
              <a:t>Яузское</a:t>
            </a:r>
            <a:r>
              <a:rPr lang="ru-RU" sz="2400" dirty="0" smtClean="0">
                <a:solidFill>
                  <a:schemeClr val="tx2"/>
                </a:solidFill>
              </a:rPr>
              <a:t> водохранилище (Гагаринский район), площадь 51 кв. км. Служит для снабжения водой г. Москвы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8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7" y="2564904"/>
            <a:ext cx="7920880" cy="3888432"/>
          </a:xfrm>
          <a:solidFill>
            <a:schemeClr val="bg2"/>
          </a:solidFill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Густая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речная сеть – неотъемлемая часть географического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ландшафта Смоленщины. </a:t>
            </a:r>
          </a:p>
          <a:p>
            <a:pPr algn="just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территории Смоленской области протекает 1149 рек длиной 5 км и более. Их общая длина 16 658 км. Густота речной сети составляет 325 м на 1 кв. км.</a:t>
            </a:r>
          </a:p>
          <a:p>
            <a:pPr algn="just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Реки Смоленской области относятся к бассейнам трех морей – Балтийского, Каспийского и Черного. На территории полностью отсутствуют крупные реки, лишь 10 из них можно отнести к категории средних (Днепр,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Сож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Вихра, Остер,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Вопь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Вазуза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Угра, Зап. Двина,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Каспля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 Реки – равнинные, небольшое падение и уклон, скорость течения не превышает 0,3-0,5 м/сек. Питание рек – смешанное.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Реки Смоленской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06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512168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3200" dirty="0" err="1" smtClean="0">
                <a:solidFill>
                  <a:schemeClr val="tx2"/>
                </a:solidFill>
              </a:rPr>
              <a:t>Вазуское</a:t>
            </a:r>
            <a:r>
              <a:rPr lang="ru-RU" sz="3200" dirty="0" smtClean="0">
                <a:solidFill>
                  <a:schemeClr val="tx2"/>
                </a:solidFill>
              </a:rPr>
              <a:t> самое глубокое о большое (30 м., 106 кв. км). </a:t>
            </a:r>
            <a:r>
              <a:rPr lang="ru-RU" sz="3200" dirty="0" err="1" smtClean="0">
                <a:solidFill>
                  <a:schemeClr val="tx2"/>
                </a:solidFill>
              </a:rPr>
              <a:t>Сычевский</a:t>
            </a:r>
            <a:r>
              <a:rPr lang="ru-RU" sz="3200" dirty="0" smtClean="0">
                <a:solidFill>
                  <a:schemeClr val="tx2"/>
                </a:solidFill>
              </a:rPr>
              <a:t> район. Снабжение питьевой водой г. Москвы.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0" y="3140968"/>
            <a:ext cx="3840429" cy="288032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850663" cy="288799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44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1905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2800" dirty="0" err="1" smtClean="0">
                <a:solidFill>
                  <a:schemeClr val="tx2"/>
                </a:solidFill>
              </a:rPr>
              <a:t>Десногорское</a:t>
            </a:r>
            <a:r>
              <a:rPr lang="ru-RU" sz="2800" dirty="0" smtClean="0">
                <a:solidFill>
                  <a:schemeClr val="tx2"/>
                </a:solidFill>
              </a:rPr>
              <a:t> водохранилище. </a:t>
            </a:r>
            <a:r>
              <a:rPr lang="ru-RU" sz="2800" dirty="0" err="1" smtClean="0">
                <a:solidFill>
                  <a:schemeClr val="tx2"/>
                </a:solidFill>
              </a:rPr>
              <a:t>Рославльский</a:t>
            </a:r>
            <a:r>
              <a:rPr lang="ru-RU" sz="2800" dirty="0" smtClean="0">
                <a:solidFill>
                  <a:schemeClr val="tx2"/>
                </a:solidFill>
              </a:rPr>
              <a:t> район. Площадь 40,2 кв. км. Для снабжение водой г. Десногорска, охлаждение реакторов АЭС.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52" y="1905286"/>
            <a:ext cx="4411377" cy="294091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 descr="http://im2-tub-ru.yandex.net/i?id=480401463-3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578813" cy="313361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10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402416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tx2"/>
                </a:solidFill>
              </a:rPr>
              <a:t>Пруды –искусственные водоемы. В области их свыше 600., площадь зеркала 3562 га, запас воды около 50 млн. куб. м.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64" y="2348880"/>
            <a:ext cx="4416491" cy="331236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616" y="2085974"/>
            <a:ext cx="3633864" cy="2711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08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http://www.smolensk2.ru/story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russian-goldenring.ru;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soyhustre.ns01.info;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rabochy-put.ru;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liveinternet.ru;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smolensk-travel.ru;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catlove.ucoz.net;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fv.tour.ru;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unise.ru;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ice.in.ua$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images.yandex.ru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Используемые интернет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ресурсы: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017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8328"/>
            <a:ext cx="8352928" cy="215456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Днепр- </a:t>
            </a:r>
            <a:r>
              <a:rPr lang="ru-RU" sz="3100" dirty="0" smtClean="0">
                <a:solidFill>
                  <a:srgbClr val="7030A0"/>
                </a:solidFill>
              </a:rPr>
              <a:t>наиболее крупная по своей длине (503 км) река. Берет начало в </a:t>
            </a:r>
            <a:r>
              <a:rPr lang="ru-RU" sz="3100" dirty="0" err="1" smtClean="0">
                <a:solidFill>
                  <a:srgbClr val="7030A0"/>
                </a:solidFill>
              </a:rPr>
              <a:t>Сычевском</a:t>
            </a:r>
            <a:r>
              <a:rPr lang="ru-RU" sz="3100" dirty="0" smtClean="0">
                <a:solidFill>
                  <a:srgbClr val="7030A0"/>
                </a:solidFill>
              </a:rPr>
              <a:t> районе. Протекает по 14 районам Смоленской области. На его долю приходится 37% водных ресурсов области. Впадает в Черное море.</a:t>
            </a:r>
            <a:endParaRPr lang="ru-RU" sz="3100" dirty="0">
              <a:solidFill>
                <a:srgbClr val="7030A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01" y="2625502"/>
            <a:ext cx="2799523" cy="20996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00041"/>
            <a:ext cx="3384376" cy="253828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85707"/>
            <a:ext cx="2736304" cy="171678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40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878" y="188640"/>
            <a:ext cx="8440092" cy="2160240"/>
          </a:xfrm>
          <a:solidFill>
            <a:schemeClr val="bg2">
              <a:lumMod val="90000"/>
            </a:schemeClr>
          </a:solidFill>
          <a:ln w="38100"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rgbClr val="7030A0"/>
                </a:solidFill>
              </a:rPr>
              <a:t>Западная Двина </a:t>
            </a:r>
            <a:r>
              <a:rPr lang="ru-RU" sz="2400" dirty="0" smtClean="0">
                <a:solidFill>
                  <a:srgbClr val="7030A0"/>
                </a:solidFill>
              </a:rPr>
              <a:t>протекает на северо-западе Смоленской области на протяжении 69 км., площадь бассейна на Смоленщине – 8270 кв. км. Имеет 9 притоков на территории области. На берегах </a:t>
            </a:r>
            <a:r>
              <a:rPr lang="ru-RU" sz="2400" dirty="0" err="1" smtClean="0">
                <a:solidFill>
                  <a:srgbClr val="7030A0"/>
                </a:solidFill>
              </a:rPr>
              <a:t>З.Двины</a:t>
            </a:r>
            <a:r>
              <a:rPr lang="ru-RU" sz="2400" dirty="0" smtClean="0">
                <a:solidFill>
                  <a:srgbClr val="7030A0"/>
                </a:solidFill>
              </a:rPr>
              <a:t> расположен г. Велиж.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im8-tub-ru.yandex.net/i?id=233619768-7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78" y="2556908"/>
            <a:ext cx="2506938" cy="18802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18" y="4935445"/>
            <a:ext cx="3045053" cy="175278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://im5-tub-ru.yandex.net/i?id=233618068-2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765" y="2571496"/>
            <a:ext cx="4023659" cy="301774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04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1938544"/>
          </a:xfrm>
          <a:solidFill>
            <a:schemeClr val="bg2"/>
          </a:solidFill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400" dirty="0" err="1" smtClean="0">
                <a:solidFill>
                  <a:srgbClr val="7030A0"/>
                </a:solidFill>
              </a:rPr>
              <a:t>Сож</a:t>
            </a:r>
            <a:r>
              <a:rPr lang="ru-RU" sz="2400" dirty="0" smtClean="0">
                <a:solidFill>
                  <a:srgbClr val="7030A0"/>
                </a:solidFill>
              </a:rPr>
              <a:t> – левый приток Днепра. Длина в пределах области - 218 км., площадь водосбора – 3240 кв. км. Начало берет в 10 км. к югу от Смоленска. Имеет многочисленные притоки – 12 на территории Смоленщины.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02" y="2852936"/>
            <a:ext cx="4043970" cy="280831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97012"/>
            <a:ext cx="3600400" cy="3468291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08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501" y="116632"/>
            <a:ext cx="8640960" cy="3240360"/>
          </a:xfrm>
          <a:solidFill>
            <a:schemeClr val="bg2">
              <a:lumMod val="90000"/>
            </a:schemeClr>
          </a:solidFill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sz="4000" dirty="0" smtClean="0">
                <a:solidFill>
                  <a:srgbClr val="7030A0"/>
                </a:solidFill>
              </a:rPr>
              <a:t>Угра -</a:t>
            </a:r>
            <a:r>
              <a:rPr lang="ru-RU" sz="2800" dirty="0" smtClean="0">
                <a:solidFill>
                  <a:srgbClr val="7030A0"/>
                </a:solidFill>
              </a:rPr>
              <a:t> левый приток Оки. В границах Смоленской области течет на протяжении 257 км., площадь бассейна – 6070 кв. км., средний годовой расход воды – 34,6 </a:t>
            </a:r>
            <a:r>
              <a:rPr lang="ru-RU" sz="2800" dirty="0" err="1" smtClean="0">
                <a:solidFill>
                  <a:srgbClr val="7030A0"/>
                </a:solidFill>
              </a:rPr>
              <a:t>куб.м</a:t>
            </a:r>
            <a:r>
              <a:rPr lang="ru-RU" sz="2800" dirty="0" smtClean="0">
                <a:solidFill>
                  <a:srgbClr val="7030A0"/>
                </a:solidFill>
              </a:rPr>
              <a:t>/сек. Берет начало на </a:t>
            </a:r>
            <a:r>
              <a:rPr lang="ru-RU" sz="2800" dirty="0" err="1" smtClean="0">
                <a:solidFill>
                  <a:srgbClr val="7030A0"/>
                </a:solidFill>
              </a:rPr>
              <a:t>Ельнинской</a:t>
            </a:r>
            <a:r>
              <a:rPr lang="ru-RU" sz="2800" dirty="0" smtClean="0">
                <a:solidFill>
                  <a:srgbClr val="7030A0"/>
                </a:solidFill>
              </a:rPr>
              <a:t> возвышенности. Долина реки очень живописна. По берегам реки – сосновые боры. Чистый воздух, прозрачная вода, большое обилие рыбы привлекает массу туристов.  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3057128" cy="2664296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91" y="3861048"/>
            <a:ext cx="2688298" cy="244827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://im4-tub-ru.yandex.net/i?id=432831914-18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862" y="3562076"/>
            <a:ext cx="2668411" cy="281925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01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2376264"/>
          </a:xfrm>
          <a:solidFill>
            <a:schemeClr val="bg2">
              <a:lumMod val="90000"/>
            </a:schemeClr>
          </a:solidFill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sz="3600" dirty="0" err="1" smtClean="0">
                <a:solidFill>
                  <a:srgbClr val="7030A0"/>
                </a:solidFill>
              </a:rPr>
              <a:t>Вопь</a:t>
            </a:r>
            <a:r>
              <a:rPr lang="ru-RU" sz="3600" dirty="0" smtClean="0">
                <a:solidFill>
                  <a:srgbClr val="7030A0"/>
                </a:solidFill>
              </a:rPr>
              <a:t> -</a:t>
            </a:r>
            <a:r>
              <a:rPr lang="ru-RU" sz="2800" dirty="0" smtClean="0">
                <a:solidFill>
                  <a:srgbClr val="7030A0"/>
                </a:solidFill>
              </a:rPr>
              <a:t> правый приток Днепра. Длина – 158 км., площадь водосбора – 3300 кв. км. Бассейн Вопи характеризуется значительной лесистостью и заболоченностью. В </a:t>
            </a:r>
            <a:r>
              <a:rPr lang="ru-RU" sz="2800" dirty="0" err="1" smtClean="0">
                <a:solidFill>
                  <a:srgbClr val="7030A0"/>
                </a:solidFill>
              </a:rPr>
              <a:t>Вопь</a:t>
            </a:r>
            <a:r>
              <a:rPr lang="ru-RU" sz="2800" dirty="0" smtClean="0">
                <a:solidFill>
                  <a:srgbClr val="7030A0"/>
                </a:solidFill>
              </a:rPr>
              <a:t> впадает 60 рек и речушек. В бассейне насчитывается 70 озер и прудов. Основная водная артерия </a:t>
            </a:r>
            <a:r>
              <a:rPr lang="ru-RU" sz="2800" dirty="0" err="1" smtClean="0">
                <a:solidFill>
                  <a:srgbClr val="7030A0"/>
                </a:solidFill>
              </a:rPr>
              <a:t>Ярцевского</a:t>
            </a:r>
            <a:r>
              <a:rPr lang="ru-RU" sz="2800" dirty="0" smtClean="0">
                <a:solidFill>
                  <a:srgbClr val="7030A0"/>
                </a:solidFill>
              </a:rPr>
              <a:t> района.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://im2-tub-ru.yandex.net/i?id=23984405-5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41168"/>
            <a:ext cx="2865107" cy="171678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422" y="2636912"/>
            <a:ext cx="2832315" cy="2124236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40639"/>
            <a:ext cx="3153139" cy="236485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40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2736304"/>
          </a:xfrm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sz="4000" dirty="0" err="1" smtClean="0">
                <a:solidFill>
                  <a:srgbClr val="7030A0"/>
                </a:solidFill>
              </a:rPr>
              <a:t>Каспля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– левый приток Зап. Двины. Общая длина – 136 км., площадь водосбора – 5 410 км. Берет начало из одноименного озера. Пятая по величине река Смоленщины. Характерна повышенная заболоченность берегов. Основная артерия Демидовского и </a:t>
            </a:r>
            <a:r>
              <a:rPr lang="ru-RU" sz="3200" dirty="0" err="1" smtClean="0">
                <a:solidFill>
                  <a:srgbClr val="7030A0"/>
                </a:solidFill>
              </a:rPr>
              <a:t>Велижского</a:t>
            </a:r>
            <a:r>
              <a:rPr lang="ru-RU" sz="3200" dirty="0" smtClean="0">
                <a:solidFill>
                  <a:srgbClr val="7030A0"/>
                </a:solidFill>
              </a:rPr>
              <a:t> районов.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9" y="3140968"/>
            <a:ext cx="2208245" cy="237626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im7-tub-ru.yandex.net/i?id=231282416-53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368" y="4038346"/>
            <a:ext cx="2724720" cy="204354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3-tub-ru.yandex.net/i?id=115173000-70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141" y="3224386"/>
            <a:ext cx="3057128" cy="229284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0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2520280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7030A0"/>
                </a:solidFill>
              </a:rPr>
              <a:t> Остер - левый приток </a:t>
            </a:r>
            <a:r>
              <a:rPr lang="ru-RU" sz="2800" dirty="0" err="1" smtClean="0">
                <a:solidFill>
                  <a:srgbClr val="7030A0"/>
                </a:solidFill>
              </a:rPr>
              <a:t>Сожа</a:t>
            </a:r>
            <a:r>
              <a:rPr lang="ru-RU" sz="2800" dirty="0" smtClean="0">
                <a:solidFill>
                  <a:srgbClr val="7030A0"/>
                </a:solidFill>
              </a:rPr>
              <a:t>. Длина в границах области 227 км., средний годовой расход воды – 3040 </a:t>
            </a:r>
            <a:r>
              <a:rPr lang="ru-RU" sz="2800" dirty="0" err="1" smtClean="0">
                <a:solidFill>
                  <a:srgbClr val="7030A0"/>
                </a:solidFill>
              </a:rPr>
              <a:t>куб.км</a:t>
            </a:r>
            <a:r>
              <a:rPr lang="ru-RU" sz="2800" dirty="0" smtClean="0">
                <a:solidFill>
                  <a:srgbClr val="7030A0"/>
                </a:solidFill>
              </a:rPr>
              <a:t>. Протекает по территории </a:t>
            </a:r>
            <a:r>
              <a:rPr lang="ru-RU" sz="2800" dirty="0" err="1" smtClean="0">
                <a:solidFill>
                  <a:srgbClr val="7030A0"/>
                </a:solidFill>
              </a:rPr>
              <a:t>Рославльского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  <a:r>
              <a:rPr lang="ru-RU" sz="2800" dirty="0" err="1" smtClean="0">
                <a:solidFill>
                  <a:srgbClr val="7030A0"/>
                </a:solidFill>
              </a:rPr>
              <a:t>Починковского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  <a:r>
              <a:rPr lang="ru-RU" sz="2800" dirty="0" err="1" smtClean="0">
                <a:solidFill>
                  <a:srgbClr val="7030A0"/>
                </a:solidFill>
              </a:rPr>
              <a:t>Шумячского</a:t>
            </a:r>
            <a:r>
              <a:rPr lang="ru-RU" sz="2800" dirty="0" smtClean="0">
                <a:solidFill>
                  <a:srgbClr val="7030A0"/>
                </a:solidFill>
              </a:rPr>
              <a:t> районов. Одна из самых быстрых рек.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3024336" cy="198969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6" y="2924944"/>
            <a:ext cx="3168352" cy="237626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85184"/>
            <a:ext cx="3417168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02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998</Words>
  <Application>Microsoft Office PowerPoint</Application>
  <PresentationFormat>Экран (4:3)</PresentationFormat>
  <Paragraphs>65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Внутренние воды  Смоленской области</vt:lpstr>
      <vt:lpstr>Реки Смоленской области</vt:lpstr>
      <vt:lpstr>Днепр- наиболее крупная по своей длине (503 км) река. Берет начало в Сычевском районе. Протекает по 14 районам Смоленской области. На его долю приходится 37% водных ресурсов области. Впадает в Черное море.</vt:lpstr>
      <vt:lpstr>Западная Двина протекает на северо-западе Смоленской области на протяжении 69 км., площадь бассейна на Смоленщине – 8270 кв. км. Имеет 9 притоков на территории области. На берегах З.Двины расположен г. Велиж.</vt:lpstr>
      <vt:lpstr>Сож – левый приток Днепра. Длина в пределах области - 218 км., площадь водосбора – 3240 кв. км. Начало берет в 10 км. к югу от Смоленска. Имеет многочисленные притоки – 12 на территории Смоленщины.</vt:lpstr>
      <vt:lpstr>Угра - левый приток Оки. В границах Смоленской области течет на протяжении 257 км., площадь бассейна – 6070 кв. км., средний годовой расход воды – 34,6 куб.м/сек. Берет начало на Ельнинской возвышенности. Долина реки очень живописна. По берегам реки – сосновые боры. Чистый воздух, прозрачная вода, большое обилие рыбы привлекает массу туристов.  </vt:lpstr>
      <vt:lpstr>Вопь - правый приток Днепра. Длина – 158 км., площадь водосбора – 3300 кв. км. Бассейн Вопи характеризуется значительной лесистостью и заболоченностью. В Вопь впадает 60 рек и речушек. В бассейне насчитывается 70 озер и прудов. Основная водная артерия Ярцевского района.</vt:lpstr>
      <vt:lpstr>Каспля – левый приток Зап. Двины. Общая длина – 136 км., площадь водосбора – 5 410 км. Берет начало из одноименного озера. Пятая по величине река Смоленщины. Характерна повышенная заболоченность берегов. Основная артерия Демидовского и Велижского районов.</vt:lpstr>
      <vt:lpstr> Остер - левый приток Сожа. Длина в границах области 227 км., средний годовой расход воды – 3040 куб.км. Протекает по территории Рославльского, Починковского, Шумячского районов. Одна из самых быстрых рек.</vt:lpstr>
      <vt:lpstr>Озера Смоленщины</vt:lpstr>
      <vt:lpstr>Сапшо - самое живописное озеро области, с 1964 г. объявлено заповедным. Имеет ледниковое происхождение, одно из больших по площади – 304 га. Максимальная глубина 14 м. На северном берегу расположен пос. Пржевальское (быв. Слобода). В этих места в 1881-1889 г.г. жил великий русский путешественник Н.М. Пржевальский., который назвал Сапшо «Байкалом в миниатюре». Излюбленное место отдыха, туризма. Сосновый бор обрамляет озеро с юга. На берегу санаторий им. Пржевальского. 6 островов.</vt:lpstr>
      <vt:lpstr>Озеро Чистик</vt:lpstr>
      <vt:lpstr>Озеро Баклановское – ледниковое, площадь 221 га, Самое глубокое (30 м.) Расположено среди крупнохолмистого рельефа. Богато рыбой, славится живописностью берегов. Последнее воскресенье мая проводится фестиваль бардовской песни, а также соревнования по рыбной ловле.</vt:lpstr>
      <vt:lpstr>Рытое - ледникового происхождения, площадь 178 га, максимальная глубина 21 м, расположено среди крупнохолмистого рельефа.</vt:lpstr>
      <vt:lpstr>Дго - ложбинное, ледникового происхождения, площадь 234 га, максимальная глубина 15 м., часть берегов сильно заболочено Очень богато рыбой, труднодоступно.</vt:lpstr>
      <vt:lpstr> Акатовское – ледниковое, ложбинное, самое большое по площади – 655 га, максимальная глубина – 10 м. расположено в 20 км. на Ю-В от г. Демидова. Богато рыбой. На берегу рыболовная база. Искусственно зарыбляется ценными породами рыб.</vt:lpstr>
      <vt:lpstr>Диво - ледниковое озеро, площадь 124 га, максимальная глубина 22 м., располжено среди крупнохолмистого рельефа На берегу – рыболовно-спортивная база.</vt:lpstr>
      <vt:lpstr>Болота распространены по области повсеместно. Образуются на месте бывших озер, в долинах рек, в местах выхода ключей, заболачивание еловых лесов. Болота бывают низинные, верховые, переходные. В области насчитывается 1400 болот.</vt:lpstr>
      <vt:lpstr>Искусственные водоемы с объемом воды более 1 млн. куб.м. называются водохранилищами. Их в области 13.</vt:lpstr>
      <vt:lpstr>Вазуское самое глубокое о большое (30 м., 106 кв. км). Сычевский район. Снабжение питьевой водой г. Москвы.</vt:lpstr>
      <vt:lpstr>Десногорское водохранилище. Рославльский район. Площадь 40,2 кв. км. Для снабжение водой г. Десногорска, охлаждение реакторов АЭС.</vt:lpstr>
      <vt:lpstr>Пруды –искусственные водоемы. В области их свыше 600., площадь зеркала 3562 га, запас воды около 50 млн. куб. м.</vt:lpstr>
      <vt:lpstr>Используемые интернет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Внутренние воды Смол. Обл.</dc:title>
  <dc:creator>дом</dc:creator>
  <cp:lastModifiedBy>123</cp:lastModifiedBy>
  <cp:revision>55</cp:revision>
  <dcterms:created xsi:type="dcterms:W3CDTF">2013-04-08T19:00:34Z</dcterms:created>
  <dcterms:modified xsi:type="dcterms:W3CDTF">2013-11-06T15:38:51Z</dcterms:modified>
</cp:coreProperties>
</file>