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57" r:id="rId3"/>
    <p:sldId id="258" r:id="rId4"/>
    <p:sldId id="259" r:id="rId5"/>
    <p:sldId id="270" r:id="rId6"/>
    <p:sldId id="273" r:id="rId7"/>
    <p:sldId id="274" r:id="rId8"/>
    <p:sldId id="275" r:id="rId9"/>
    <p:sldId id="271" r:id="rId10"/>
    <p:sldId id="272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303"/>
    <a:srgbClr val="2E08B8"/>
    <a:srgbClr val="009900"/>
    <a:srgbClr val="0D08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B958D5-3043-47C4-BF75-6DB8D0535999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9D46340-699E-40B7-BC8B-11D1B59139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001C9C-7F20-44A1-8A05-574B3825ECD1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61C7A-A5A1-4FD9-BC36-A5955F9FCF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123393-790B-4965-8AE7-1D1CEDCFEBA9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0C2EB-A09B-4210-A4DA-9453ECBF9E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F9CD3B-5919-42C1-94A5-EBC74A4A02F5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038DB70-6171-447A-AE38-BC0754DFF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C47700-3C5E-4BB7-97E0-43CBB04F7FEE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31632-07C8-4699-A1E4-7DAD83EE7D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AB4D7-1E30-461D-B4A1-E9CA0C72B375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52872-37C5-4DED-AA4C-D29BFF0F4D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CBC50-D679-42D6-AEF4-B3AE400FFA25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53E4A6C-EAAC-4E15-9253-EEE5563F82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D0C96-4B77-46B5-869F-6C6943BBE1C8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88E7A-4FAC-4262-9119-8A6E5D4104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A338C-EDAB-43BC-8C6A-BA8FD9557E0F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16A23-B25C-41E5-89EF-719F76917F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5E91F-087F-457B-8BB6-C445359B7CFB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A95-E890-4731-8BE0-B4855DE8D6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1A76C-335F-48DB-AD80-2AA153B981C5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8EA1A-6884-4232-8244-6AB8B3CD19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5BA46B8-5C0D-409C-B7A7-66690244407F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E11450C-3BA8-408A-8AE2-80C88BA2DF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E50303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</a:t>
            </a:r>
            <a:br>
              <a:rPr lang="ru-RU" sz="1800" dirty="0" smtClean="0">
                <a:solidFill>
                  <a:srgbClr val="E503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E50303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  <a:br>
              <a:rPr lang="ru-RU" sz="1800" dirty="0" smtClean="0">
                <a:solidFill>
                  <a:srgbClr val="E503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solidFill>
                  <a:srgbClr val="E50303"/>
                </a:solidFill>
                <a:latin typeface="Times New Roman" pitchFamily="18" charset="0"/>
                <a:cs typeface="Times New Roman" pitchFamily="18" charset="0"/>
              </a:rPr>
              <a:t>ГБоу</a:t>
            </a:r>
            <a:r>
              <a:rPr lang="ru-RU" sz="1800" dirty="0" smtClean="0">
                <a:solidFill>
                  <a:srgbClr val="E50303"/>
                </a:solidFill>
                <a:latin typeface="Times New Roman" pitchFamily="18" charset="0"/>
                <a:cs typeface="Times New Roman" pitchFamily="18" charset="0"/>
              </a:rPr>
              <a:t> ГИМНАЗИИ №540</a:t>
            </a:r>
            <a:br>
              <a:rPr lang="ru-RU" sz="1800" dirty="0" smtClean="0">
                <a:solidFill>
                  <a:srgbClr val="E503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E50303"/>
                </a:solidFill>
                <a:latin typeface="Times New Roman" pitchFamily="18" charset="0"/>
                <a:cs typeface="Times New Roman" pitchFamily="18" charset="0"/>
              </a:rPr>
              <a:t>Приморского района </a:t>
            </a:r>
            <a:r>
              <a:rPr lang="ru-RU" sz="1800" dirty="0" err="1" smtClean="0">
                <a:solidFill>
                  <a:srgbClr val="E50303"/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  <a:r>
              <a:rPr lang="ru-RU" sz="1800" dirty="0" smtClean="0">
                <a:solidFill>
                  <a:srgbClr val="E5030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E503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E50303"/>
                </a:solidFill>
                <a:latin typeface="Times New Roman" pitchFamily="18" charset="0"/>
                <a:cs typeface="Times New Roman" pitchFamily="18" charset="0"/>
              </a:rPr>
              <a:t>р.в. </a:t>
            </a:r>
            <a:r>
              <a:rPr lang="ru-RU" sz="1800" dirty="0" err="1" smtClean="0">
                <a:solidFill>
                  <a:srgbClr val="E50303"/>
                </a:solidFill>
                <a:latin typeface="Times New Roman" pitchFamily="18" charset="0"/>
                <a:cs typeface="Times New Roman" pitchFamily="18" charset="0"/>
              </a:rPr>
              <a:t>хамидулин</a:t>
            </a:r>
            <a:endParaRPr lang="ru-RU" sz="1800" dirty="0">
              <a:solidFill>
                <a:srgbClr val="E5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458200" cy="3228971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2E08B8"/>
                </a:solidFill>
                <a:latin typeface="Georgia" pitchFamily="18" charset="0"/>
              </a:rPr>
              <a:t>ПЛАВАНИЕ КАК ЧАСТЬ ФИЗКУЛЬТУРНО - ОЗДОРОВИТЕЛЬНОЙ ДЕЯТЕЛЬНОСТИ В ШКОЛЕ</a:t>
            </a:r>
          </a:p>
        </p:txBody>
      </p:sp>
      <p:pic>
        <p:nvPicPr>
          <p:cNvPr id="4" name="Рисунок 3" descr="11949858161540683653hotel_icon_swimming_poo_01.svg.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643446"/>
            <a:ext cx="1428760" cy="14263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m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8501121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071678"/>
            <a:ext cx="7858180" cy="314327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температуры воды, являющейся основным фактором разнообразных водолечебных процедур, имеет большое значение и для создания оптимальных условий проведения физических упражнений в воде.</a:t>
            </a:r>
          </a:p>
          <a:p>
            <a:pPr algn="ctr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занятий лечебным плаванием наиболее комфортной является температура воды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28—32°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414_l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1785950" cy="227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428867"/>
            <a:ext cx="8686800" cy="4214843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занятий в более теплой воде (близкой к температуре тела) способствует существенному снижению рефлекторной возбудимости мышц, а также уменьшению болевого синдрома.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правильного и дифференцированного применения лечебного плавания, необходимо учитывать комплексное влияние всех перечисленных факторов на организм в целом, а также на его органы и системы.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_04f750dd28ba4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000496" y="1071546"/>
            <a:ext cx="1383906" cy="1349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571480"/>
            <a:ext cx="8686800" cy="35719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Лечебное плавание включает разнообразные комплексы специальных физических и плавательных упражнений, использование различных стилей плавания и их элементов. Применение асимметричного стиля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плавания в ластах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зависимости от неодинаковой длины конечностей с различной длиной ласта), плавание со специальными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лопаточками на кистях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т.д.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1154466_10_HD.jpg"/>
          <p:cNvPicPr>
            <a:picLocks noChangeAspect="1"/>
          </p:cNvPicPr>
          <p:nvPr/>
        </p:nvPicPr>
        <p:blipFill>
          <a:blip r:embed="rId2"/>
          <a:srcRect t="2739" b="16193"/>
          <a:stretch>
            <a:fillRect/>
          </a:stretch>
        </p:blipFill>
        <p:spPr>
          <a:xfrm>
            <a:off x="1785918" y="4271162"/>
            <a:ext cx="5857916" cy="2310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321471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лечебном плавании широко применяются дыхательные упражнения в воде. В программу дозированного плавания также включается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проплывание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отрезков с повышенной скоростью и ныряние в длину. Занятия по лечебному плаванию часто проводятся в виде игр, что придает им эмоциональную окраску.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6898.JPG"/>
          <p:cNvPicPr>
            <a:picLocks noChangeAspect="1"/>
          </p:cNvPicPr>
          <p:nvPr/>
        </p:nvPicPr>
        <p:blipFill>
          <a:blip r:embed="rId2" cstate="print"/>
          <a:srcRect t="9761" b="6290"/>
          <a:stretch>
            <a:fillRect/>
          </a:stretch>
        </p:blipFill>
        <p:spPr>
          <a:xfrm>
            <a:off x="2428860" y="3630150"/>
            <a:ext cx="4786346" cy="3013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-m3id4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4714884"/>
            <a:ext cx="1800212" cy="171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ВЫВОД</a:t>
            </a:r>
            <a:endParaRPr lang="ru-RU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35179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2E08B8"/>
                </a:solidFill>
                <a:latin typeface="Times New Roman" pitchFamily="18" charset="0"/>
                <a:cs typeface="Times New Roman" pitchFamily="18" charset="0"/>
              </a:rPr>
              <a:t>Плавание в школе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является неотъемлемой частью в физкультурно-оздоровительной работе.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ПРОФИЛАКТИКА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КОРРЕКЦИЯ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ЛЕЧЕНИЕ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571612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Спасибо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за внимание!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3286124"/>
            <a:ext cx="8329642" cy="928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2E08B8"/>
                </a:solidFill>
                <a:latin typeface="Georgia" pitchFamily="18" charset="0"/>
              </a:rPr>
              <a:t>Будьте, здоровы!!!!!</a:t>
            </a:r>
            <a:endParaRPr lang="ru-RU" sz="5400" b="1" dirty="0">
              <a:solidFill>
                <a:srgbClr val="2E08B8"/>
              </a:solidFill>
              <a:latin typeface="Georgia" pitchFamily="18" charset="0"/>
            </a:endParaRPr>
          </a:p>
        </p:txBody>
      </p:sp>
      <p:pic>
        <p:nvPicPr>
          <p:cNvPr id="6" name="Рисунок 5" descr="99440705_3252296_x_a9965c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429132"/>
            <a:ext cx="2928958" cy="21239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m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14290"/>
            <a:ext cx="8143875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E08B8"/>
                </a:solidFill>
                <a:latin typeface="Georgia" pitchFamily="18" charset="0"/>
              </a:rPr>
              <a:t>Актуальность темы</a:t>
            </a:r>
            <a:endParaRPr lang="ru-RU" b="1" dirty="0">
              <a:solidFill>
                <a:srgbClr val="2E08B8"/>
              </a:solidFill>
              <a:latin typeface="Georgia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04800" y="1357313"/>
            <a:ext cx="8686800" cy="4722812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Сейчас здоровье российского населения, прежде всего молодежи, оставляет желать много лучшего, и динамика развития показателей здоровья неблагоприятна. Необходимо  выработать потребность учащихся к регулярным занятиям плаванию. Физкультурно-оздоровительная работа становится неотъемлемой частью педагогического процесса, направленного на воспитание всесторонне физически и духовно развитой личности.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2071702"/>
          </a:xfrm>
        </p:spPr>
        <p:txBody>
          <a:bodyPr/>
          <a:lstStyle/>
          <a:p>
            <a:r>
              <a:rPr lang="ru-RU" sz="2800" dirty="0" smtClean="0">
                <a:solidFill>
                  <a:srgbClr val="2E08B8"/>
                </a:solidFill>
                <a:latin typeface="Times New Roman" pitchFamily="18" charset="0"/>
                <a:cs typeface="Times New Roman" pitchFamily="18" charset="0"/>
              </a:rPr>
              <a:t>Плавание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известно человеку с древнейших времён, оно возникло как необходимое для человека умение выживать, а популярным видом спорта стало только в прошлом веке.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 descr="8930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429000"/>
            <a:ext cx="4429156" cy="2851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1071538" y="285751"/>
            <a:ext cx="7920062" cy="535782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2E08B8"/>
                </a:solidFill>
                <a:latin typeface="Georgia" pitchFamily="18" charset="0"/>
                <a:cs typeface="Times New Roman" pitchFamily="18" charset="0"/>
              </a:rPr>
              <a:t>ОСНОВНЫЕ  ЗАДАЧИ ПРИ ОБУЧЕНИИ ПЛАВАНИЮ: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укрепление здоровья, закаливание организма человека, привитие стойких гигиенических навыков;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изучение техники плавания и овладение жизненно необходимым навыком плавания;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всестороннее физическое развитие и совершенствование таких физических качеств, как сила, гибкость, выносливость, быстрота, ловкость;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ознакомление с правилами безопасности на воде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6205051_large_0_506f3_d3c84c22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714380" cy="741058"/>
          </a:xfrm>
          <a:prstGeom prst="rect">
            <a:avLst/>
          </a:prstGeom>
        </p:spPr>
      </p:pic>
      <p:pic>
        <p:nvPicPr>
          <p:cNvPr id="4" name="Рисунок 3" descr="76205051_large_0_506f3_d3c84c22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14554"/>
            <a:ext cx="714380" cy="741058"/>
          </a:xfrm>
          <a:prstGeom prst="rect">
            <a:avLst/>
          </a:prstGeom>
        </p:spPr>
      </p:pic>
      <p:pic>
        <p:nvPicPr>
          <p:cNvPr id="5" name="Рисунок 4" descr="76205051_large_0_506f3_d3c84c22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714884"/>
            <a:ext cx="714380" cy="741058"/>
          </a:xfrm>
          <a:prstGeom prst="rect">
            <a:avLst/>
          </a:prstGeom>
        </p:spPr>
      </p:pic>
      <p:pic>
        <p:nvPicPr>
          <p:cNvPr id="6" name="Рисунок 5" descr="76205051_large_0_506f3_d3c84c22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143248"/>
            <a:ext cx="714380" cy="741058"/>
          </a:xfrm>
          <a:prstGeom prst="rect">
            <a:avLst/>
          </a:prstGeom>
        </p:spPr>
      </p:pic>
      <p:pic>
        <p:nvPicPr>
          <p:cNvPr id="7" name="Рисунок 6" descr="600_best-19.jpg"/>
          <p:cNvPicPr>
            <a:picLocks noChangeAspect="1"/>
          </p:cNvPicPr>
          <p:nvPr/>
        </p:nvPicPr>
        <p:blipFill>
          <a:blip r:embed="rId3"/>
          <a:srcRect l="23077" t="20847" b="5573"/>
          <a:stretch>
            <a:fillRect/>
          </a:stretch>
        </p:blipFill>
        <p:spPr>
          <a:xfrm>
            <a:off x="6643702" y="5214950"/>
            <a:ext cx="214312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58246" cy="128588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300" b="1" dirty="0" smtClean="0">
                <a:solidFill>
                  <a:srgbClr val="2E08B8"/>
                </a:solidFill>
                <a:latin typeface="Georgia" pitchFamily="18" charset="0"/>
                <a:cs typeface="Times New Roman" pitchFamily="18" charset="0"/>
              </a:rPr>
              <a:t>Этапы обучения ПЛАВАНИЮ</a:t>
            </a:r>
            <a:endParaRPr lang="ru-RU" sz="33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2071702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 техники изучаемого способа плавания лучшими пловцами; использование средств наглядной агитации</a:t>
            </a:r>
          </a:p>
          <a:p>
            <a:pPr marL="514350" indent="-514350" algn="ctr">
              <a:buNone/>
            </a:pPr>
            <a:r>
              <a:rPr lang="ru-RU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(плакатов, рисунков, кинофильмов др.)</a:t>
            </a:r>
          </a:p>
          <a:p>
            <a:endParaRPr lang="ru-RU" dirty="0"/>
          </a:p>
        </p:txBody>
      </p:sp>
      <p:pic>
        <p:nvPicPr>
          <p:cNvPr id="5" name="Рисунок 4" descr="plen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429000"/>
            <a:ext cx="5857915" cy="3142501"/>
          </a:xfrm>
          <a:prstGeom prst="rect">
            <a:avLst/>
          </a:prstGeom>
        </p:spPr>
      </p:pic>
      <p:pic>
        <p:nvPicPr>
          <p:cNvPr id="6" name="Рисунок 5" descr="33.jpg"/>
          <p:cNvPicPr>
            <a:picLocks noChangeAspect="1"/>
          </p:cNvPicPr>
          <p:nvPr/>
        </p:nvPicPr>
        <p:blipFill>
          <a:blip r:embed="rId3" cstate="print"/>
          <a:srcRect l="7858" t="15330"/>
          <a:stretch>
            <a:fillRect/>
          </a:stretch>
        </p:blipFill>
        <p:spPr>
          <a:xfrm rot="20725591">
            <a:off x="3372075" y="4149383"/>
            <a:ext cx="2589085" cy="158212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85786" y="928670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Предварительное ознакомление </a:t>
            </a:r>
            <a:r>
              <a:rPr lang="ru-RU" sz="2800" b="1" dirty="0" smtClean="0">
                <a:solidFill>
                  <a:srgbClr val="2E08B8"/>
                </a:solidFill>
                <a:latin typeface="Times New Roman" pitchFamily="18" charset="0"/>
                <a:cs typeface="Times New Roman" pitchFamily="18" charset="0"/>
              </a:rPr>
              <a:t>с техникой изучаемого способа плавания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(положение тела, дыхание, характер гребковых движений).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Проводится на суше и в воде.</a:t>
            </a:r>
          </a:p>
        </p:txBody>
      </p:sp>
      <p:pic>
        <p:nvPicPr>
          <p:cNvPr id="4" name="Рисунок 3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214686"/>
            <a:ext cx="2500330" cy="2214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45703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429000"/>
            <a:ext cx="4143404" cy="16258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285728"/>
            <a:ext cx="871543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Изучение отдельных элементов техники плавания и затем изучаемого способа в целом.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Техника </a:t>
            </a:r>
            <a:r>
              <a:rPr lang="ru-RU" sz="2300" b="1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плавания изучается в следующем порядке</a:t>
            </a:r>
            <a:r>
              <a:rPr lang="ru-RU" sz="23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тела,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дыхание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ногами,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руками,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согласование движений.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lika218.jpg"/>
          <p:cNvPicPr>
            <a:picLocks noChangeAspect="1"/>
          </p:cNvPicPr>
          <p:nvPr/>
        </p:nvPicPr>
        <p:blipFill>
          <a:blip r:embed="rId2"/>
          <a:srcRect t="4878" b="2439"/>
          <a:stretch>
            <a:fillRect/>
          </a:stretch>
        </p:blipFill>
        <p:spPr>
          <a:xfrm>
            <a:off x="2643174" y="4000504"/>
            <a:ext cx="4000528" cy="2451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28596" y="142852"/>
            <a:ext cx="8286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>
                <a:solidFill>
                  <a:srgbClr val="2E08B8"/>
                </a:solidFill>
                <a:latin typeface="Times New Roman" pitchFamily="18" charset="0"/>
                <a:cs typeface="Times New Roman" pitchFamily="18" charset="0"/>
              </a:rPr>
              <a:t>Закрепление и совершенствование техники плавания.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этом этапе ведущее значение имеет плавание изучаемым способом с полной координацией. В связи с этим на каждом занятии соотношение плавания с полной координацией и плавания с помощью ног и рук должно быть 1:1</a:t>
            </a:r>
          </a:p>
        </p:txBody>
      </p:sp>
      <p:pic>
        <p:nvPicPr>
          <p:cNvPr id="3" name="Рисунок 2" descr="1358149076_plavanie.jpg"/>
          <p:cNvPicPr>
            <a:picLocks noChangeAspect="1"/>
          </p:cNvPicPr>
          <p:nvPr/>
        </p:nvPicPr>
        <p:blipFill>
          <a:blip r:embed="rId2"/>
          <a:srcRect t="14583" r="6944" b="4166"/>
          <a:stretch>
            <a:fillRect/>
          </a:stretch>
        </p:blipFill>
        <p:spPr>
          <a:xfrm>
            <a:off x="2071670" y="3500438"/>
            <a:ext cx="5143536" cy="299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66682" y="1071547"/>
            <a:ext cx="8777318" cy="27860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Плавание также является одной из форм </a:t>
            </a:r>
            <a:r>
              <a:rPr lang="ru-RU" sz="2800" i="1" dirty="0" smtClean="0">
                <a:solidFill>
                  <a:srgbClr val="0D0876"/>
                </a:solidFill>
                <a:latin typeface="Times New Roman" pitchFamily="18" charset="0"/>
                <a:cs typeface="Times New Roman" pitchFamily="18" charset="0"/>
              </a:rPr>
              <a:t>лечебной физической культуры,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особенностью которой является одновременное воздействие на организм человека воды и активных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Дозированная мышечная работа - является важным компонентом действия процедуры на ученика.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428604"/>
            <a:ext cx="5081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Лечебное плавание</a:t>
            </a:r>
            <a:endParaRPr lang="ru-RU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Рисунок 6" descr="DSCN6895.JPG"/>
          <p:cNvPicPr>
            <a:picLocks noChangeAspect="1"/>
          </p:cNvPicPr>
          <p:nvPr/>
        </p:nvPicPr>
        <p:blipFill>
          <a:blip r:embed="rId2" cstate="print"/>
          <a:srcRect l="3571" t="10063" r="7143" b="19986"/>
          <a:stretch>
            <a:fillRect/>
          </a:stretch>
        </p:blipFill>
        <p:spPr>
          <a:xfrm>
            <a:off x="2357422" y="3857628"/>
            <a:ext cx="5000660" cy="280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580</TotalTime>
  <Words>457</Words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ПРЕЗЕНТАЦИЮ ПОДГОТОВИЛ УЧИТЕЛЬ ФИЗИЧЕСКОЙ КУЛЬТУРЫ ГБоу ГИМНАЗИИ №540 Приморского района санкт-петербурга р.в. хамидулин</vt:lpstr>
      <vt:lpstr>Актуальность темы</vt:lpstr>
      <vt:lpstr>Слайд 3</vt:lpstr>
      <vt:lpstr>Слайд 4</vt:lpstr>
      <vt:lpstr>Этапы обучения ПЛАВАНИЮ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ПОДГОТОВИЛ УЧИТЕЛЬ ФИЗИЧЕСКОЙ КУЛЬТУРЫ моу Черновской сош чугунов  а. ю.</dc:title>
  <dc:creator>Надежда</dc:creator>
  <cp:lastModifiedBy>ирина</cp:lastModifiedBy>
  <cp:revision>56</cp:revision>
  <dcterms:created xsi:type="dcterms:W3CDTF">2011-02-13T17:26:07Z</dcterms:created>
  <dcterms:modified xsi:type="dcterms:W3CDTF">2014-03-13T20:27:01Z</dcterms:modified>
</cp:coreProperties>
</file>